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391" r:id="rId2"/>
    <p:sldId id="386" r:id="rId3"/>
    <p:sldId id="387" r:id="rId4"/>
    <p:sldId id="388" r:id="rId5"/>
    <p:sldId id="389" r:id="rId6"/>
    <p:sldId id="381" r:id="rId7"/>
    <p:sldId id="343" r:id="rId8"/>
    <p:sldId id="38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1AB267-EEF1-463D-B2F1-4E4F8BA1CEE4}" v="3" dt="2026-05-25T06:32:55.8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8325" autoAdjust="0"/>
  </p:normalViewPr>
  <p:slideViewPr>
    <p:cSldViewPr snapToGrid="0">
      <p:cViewPr varScale="1">
        <p:scale>
          <a:sx n="57" d="100"/>
          <a:sy n="57" d="100"/>
        </p:scale>
        <p:origin x="160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an Fung Howe" userId="13491f60ce8118be" providerId="LiveId" clId="{DE1D4268-3B54-407B-A0A1-3D37E7E483E4}"/>
    <pc:docChg chg="undo custSel modSld">
      <pc:chgData name="Guan Fung Howe" userId="13491f60ce8118be" providerId="LiveId" clId="{DE1D4268-3B54-407B-A0A1-3D37E7E483E4}" dt="2026-05-25T06:33:26.240" v="335" actId="20577"/>
      <pc:docMkLst>
        <pc:docMk/>
      </pc:docMkLst>
      <pc:sldChg chg="addSp modSp mod setBg modNotesTx">
        <pc:chgData name="Guan Fung Howe" userId="13491f60ce8118be" providerId="LiveId" clId="{DE1D4268-3B54-407B-A0A1-3D37E7E483E4}" dt="2026-05-21T04:23:58.210" v="290" actId="20577"/>
        <pc:sldMkLst>
          <pc:docMk/>
          <pc:sldMk cId="0" sldId="386"/>
        </pc:sldMkLst>
        <pc:spChg chg="mod">
          <ac:chgData name="Guan Fung Howe" userId="13491f60ce8118be" providerId="LiveId" clId="{DE1D4268-3B54-407B-A0A1-3D37E7E483E4}" dt="2026-05-21T04:23:22.652" v="283" actId="207"/>
          <ac:spMkLst>
            <pc:docMk/>
            <pc:sldMk cId="0" sldId="386"/>
            <ac:spMk id="2" creationId="{00000000-0000-0000-0000-000000000000}"/>
          </ac:spMkLst>
        </pc:spChg>
        <pc:spChg chg="mod">
          <ac:chgData name="Guan Fung Howe" userId="13491f60ce8118be" providerId="LiveId" clId="{DE1D4268-3B54-407B-A0A1-3D37E7E483E4}" dt="2026-05-21T04:22:18.034" v="271"/>
          <ac:spMkLst>
            <pc:docMk/>
            <pc:sldMk cId="0" sldId="386"/>
            <ac:spMk id="4" creationId="{00000000-0000-0000-0000-000000000000}"/>
          </ac:spMkLst>
        </pc:spChg>
        <pc:picChg chg="add mod ord">
          <ac:chgData name="Guan Fung Howe" userId="13491f60ce8118be" providerId="LiveId" clId="{DE1D4268-3B54-407B-A0A1-3D37E7E483E4}" dt="2026-05-21T04:10:14.269" v="111" actId="1076"/>
          <ac:picMkLst>
            <pc:docMk/>
            <pc:sldMk cId="0" sldId="386"/>
            <ac:picMk id="6" creationId="{73CD3C91-4DF4-0F20-D3E9-7CBB72EBEA30}"/>
          </ac:picMkLst>
        </pc:picChg>
        <pc:picChg chg="add mod ord">
          <ac:chgData name="Guan Fung Howe" userId="13491f60ce8118be" providerId="LiveId" clId="{DE1D4268-3B54-407B-A0A1-3D37E7E483E4}" dt="2026-05-21T04:10:22.360" v="112" actId="1076"/>
          <ac:picMkLst>
            <pc:docMk/>
            <pc:sldMk cId="0" sldId="386"/>
            <ac:picMk id="8" creationId="{B92E27D7-0BB4-80AF-DD22-8F10396976FC}"/>
          </ac:picMkLst>
        </pc:picChg>
        <pc:picChg chg="add mod">
          <ac:chgData name="Guan Fung Howe" userId="13491f60ce8118be" providerId="LiveId" clId="{DE1D4268-3B54-407B-A0A1-3D37E7E483E4}" dt="2026-05-21T04:15:02.367" v="215" actId="1076"/>
          <ac:picMkLst>
            <pc:docMk/>
            <pc:sldMk cId="0" sldId="386"/>
            <ac:picMk id="10" creationId="{19F5CE2C-77ED-CF3C-A006-E4D5938D7C4E}"/>
          </ac:picMkLst>
        </pc:picChg>
        <pc:picChg chg="add mod ord">
          <ac:chgData name="Guan Fung Howe" userId="13491f60ce8118be" providerId="LiveId" clId="{DE1D4268-3B54-407B-A0A1-3D37E7E483E4}" dt="2026-05-21T04:13:40.030" v="195" actId="1035"/>
          <ac:picMkLst>
            <pc:docMk/>
            <pc:sldMk cId="0" sldId="386"/>
            <ac:picMk id="12" creationId="{FA48882B-1397-AAF9-C441-954ABEF8D874}"/>
          </ac:picMkLst>
        </pc:picChg>
      </pc:sldChg>
      <pc:sldChg chg="addSp delSp modSp mod setBg modNotesTx">
        <pc:chgData name="Guan Fung Howe" userId="13491f60ce8118be" providerId="LiveId" clId="{DE1D4268-3B54-407B-A0A1-3D37E7E483E4}" dt="2026-05-21T04:25:46.351" v="309"/>
        <pc:sldMkLst>
          <pc:docMk/>
          <pc:sldMk cId="0" sldId="387"/>
        </pc:sldMkLst>
        <pc:spChg chg="mod">
          <ac:chgData name="Guan Fung Howe" userId="13491f60ce8118be" providerId="LiveId" clId="{DE1D4268-3B54-407B-A0A1-3D37E7E483E4}" dt="2026-05-21T04:25:46.351" v="309"/>
          <ac:spMkLst>
            <pc:docMk/>
            <pc:sldMk cId="0" sldId="387"/>
            <ac:spMk id="3" creationId="{00000000-0000-0000-0000-000000000000}"/>
          </ac:spMkLst>
        </pc:spChg>
        <pc:spChg chg="mod">
          <ac:chgData name="Guan Fung Howe" userId="13491f60ce8118be" providerId="LiveId" clId="{DE1D4268-3B54-407B-A0A1-3D37E7E483E4}" dt="2026-05-21T04:24:42.290" v="299" actId="20577"/>
          <ac:spMkLst>
            <pc:docMk/>
            <pc:sldMk cId="0" sldId="387"/>
            <ac:spMk id="5" creationId="{00000000-0000-0000-0000-000000000000}"/>
          </ac:spMkLst>
        </pc:spChg>
        <pc:picChg chg="add mod">
          <ac:chgData name="Guan Fung Howe" userId="13491f60ce8118be" providerId="LiveId" clId="{DE1D4268-3B54-407B-A0A1-3D37E7E483E4}" dt="2026-05-21T04:15:19.809" v="216" actId="14100"/>
          <ac:picMkLst>
            <pc:docMk/>
            <pc:sldMk cId="0" sldId="387"/>
            <ac:picMk id="4" creationId="{578C7405-F520-615B-3348-8A4892741E9C}"/>
          </ac:picMkLst>
        </pc:picChg>
        <pc:picChg chg="add mod">
          <ac:chgData name="Guan Fung Howe" userId="13491f60ce8118be" providerId="LiveId" clId="{DE1D4268-3B54-407B-A0A1-3D37E7E483E4}" dt="2026-05-21T04:13:55.800" v="196" actId="1076"/>
          <ac:picMkLst>
            <pc:docMk/>
            <pc:sldMk cId="0" sldId="387"/>
            <ac:picMk id="10" creationId="{077615C2-ABF7-EF75-205D-07330FE401F3}"/>
          </ac:picMkLst>
        </pc:picChg>
        <pc:picChg chg="add mod">
          <ac:chgData name="Guan Fung Howe" userId="13491f60ce8118be" providerId="LiveId" clId="{DE1D4268-3B54-407B-A0A1-3D37E7E483E4}" dt="2026-05-21T04:13:22.676" v="152" actId="1037"/>
          <ac:picMkLst>
            <pc:docMk/>
            <pc:sldMk cId="0" sldId="387"/>
            <ac:picMk id="12" creationId="{DC9112EE-B335-3649-CC26-EB561ED1834D}"/>
          </ac:picMkLst>
        </pc:picChg>
        <pc:picChg chg="add mod ord">
          <ac:chgData name="Guan Fung Howe" userId="13491f60ce8118be" providerId="LiveId" clId="{DE1D4268-3B54-407B-A0A1-3D37E7E483E4}" dt="2026-05-21T04:14:25.076" v="204" actId="171"/>
          <ac:picMkLst>
            <pc:docMk/>
            <pc:sldMk cId="0" sldId="387"/>
            <ac:picMk id="14" creationId="{7FC98237-6916-11D1-6290-C35A4DA4441A}"/>
          </ac:picMkLst>
        </pc:picChg>
      </pc:sldChg>
      <pc:sldChg chg="addSp modSp mod setBg modAnim">
        <pc:chgData name="Guan Fung Howe" userId="13491f60ce8118be" providerId="LiveId" clId="{DE1D4268-3B54-407B-A0A1-3D37E7E483E4}" dt="2026-05-21T04:25:59.606" v="311" actId="207"/>
        <pc:sldMkLst>
          <pc:docMk/>
          <pc:sldMk cId="0" sldId="388"/>
        </pc:sldMkLst>
        <pc:spChg chg="mod">
          <ac:chgData name="Guan Fung Howe" userId="13491f60ce8118be" providerId="LiveId" clId="{DE1D4268-3B54-407B-A0A1-3D37E7E483E4}" dt="2026-05-21T04:25:59.606" v="311" actId="207"/>
          <ac:spMkLst>
            <pc:docMk/>
            <pc:sldMk cId="0" sldId="388"/>
            <ac:spMk id="2" creationId="{00000000-0000-0000-0000-000000000000}"/>
          </ac:spMkLst>
        </pc:spChg>
        <pc:picChg chg="add mod ord">
          <ac:chgData name="Guan Fung Howe" userId="13491f60ce8118be" providerId="LiveId" clId="{DE1D4268-3B54-407B-A0A1-3D37E7E483E4}" dt="2026-05-21T04:16:02.354" v="246" actId="1035"/>
          <ac:picMkLst>
            <pc:docMk/>
            <pc:sldMk cId="0" sldId="388"/>
            <ac:picMk id="5" creationId="{CFDB0F9C-AEA8-331E-ED93-FF51212ED217}"/>
          </ac:picMkLst>
        </pc:picChg>
      </pc:sldChg>
      <pc:sldChg chg="modSp mod setBg">
        <pc:chgData name="Guan Fung Howe" userId="13491f60ce8118be" providerId="LiveId" clId="{DE1D4268-3B54-407B-A0A1-3D37E7E483E4}" dt="2026-05-25T06:33:26.240" v="335" actId="20577"/>
        <pc:sldMkLst>
          <pc:docMk/>
          <pc:sldMk cId="0" sldId="389"/>
        </pc:sldMkLst>
        <pc:spChg chg="mod">
          <ac:chgData name="Guan Fung Howe" userId="13491f60ce8118be" providerId="LiveId" clId="{DE1D4268-3B54-407B-A0A1-3D37E7E483E4}" dt="2026-05-25T06:33:26.240" v="335" actId="20577"/>
          <ac:spMkLst>
            <pc:docMk/>
            <pc:sldMk cId="0" sldId="389"/>
            <ac:spMk id="5" creationId="{00000000-0000-0000-0000-000000000000}"/>
          </ac:spMkLst>
        </pc:spChg>
      </pc:sldChg>
      <pc:sldChg chg="addSp delSp modSp mod setBg">
        <pc:chgData name="Guan Fung Howe" userId="13491f60ce8118be" providerId="LiveId" clId="{DE1D4268-3B54-407B-A0A1-3D37E7E483E4}" dt="2026-05-21T04:22:00.197" v="270"/>
        <pc:sldMkLst>
          <pc:docMk/>
          <pc:sldMk cId="0" sldId="391"/>
        </pc:sldMkLst>
        <pc:spChg chg="mod">
          <ac:chgData name="Guan Fung Howe" userId="13491f60ce8118be" providerId="LiveId" clId="{DE1D4268-3B54-407B-A0A1-3D37E7E483E4}" dt="2026-05-21T04:22:00.197" v="270"/>
          <ac:spMkLst>
            <pc:docMk/>
            <pc:sldMk cId="0" sldId="391"/>
            <ac:spMk id="4" creationId="{00000000-0000-0000-0000-000000000000}"/>
          </ac:spMkLst>
        </pc:spChg>
        <pc:picChg chg="add mod ord">
          <ac:chgData name="Guan Fung Howe" userId="13491f60ce8118be" providerId="LiveId" clId="{DE1D4268-3B54-407B-A0A1-3D37E7E483E4}" dt="2026-05-21T04:17:19.911" v="259" actId="171"/>
          <ac:picMkLst>
            <pc:docMk/>
            <pc:sldMk cId="0" sldId="391"/>
            <ac:picMk id="8" creationId="{9F758A7D-0B48-65EE-2146-74836603A46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AA0D1-5F98-460E-9A2F-C6DDA02B4F79}" type="datetimeFigureOut">
              <a:rPr lang="en-US" smtClean="0"/>
              <a:t>25/05/2026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D42F8-1B75-4B92-B4B1-E4F0E48E879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當“這裏走不下去”和“那裏有希望”交會時，移動就成了必然。</a:t>
            </a:r>
          </a:p>
          <a:p>
            <a:r>
              <a:rPr lang="zh-TW" altLang="en-US" dirty="0"/>
              <a:t>在全球散聚的洪流中，我們身邊或許看見過這些人：他們是難民，留學生，或者數字遊民。</a:t>
            </a:r>
          </a:p>
          <a:p>
            <a:r>
              <a:rPr lang="zh-TW" altLang="en-US" dirty="0"/>
              <a:t>或許，我們看見的不是偶然的漂泊，而是神聖的心意</a:t>
            </a:r>
            <a:r>
              <a:rPr lang="en-US" altLang="zh-TW" dirty="0"/>
              <a:t>——</a:t>
            </a:r>
            <a:r>
              <a:rPr lang="zh-TW" altLang="en-US" dirty="0"/>
              <a:t>祂將人們帶到能聽見真理的地方，也差派祂的子民到需要盼望的角落。</a:t>
            </a:r>
          </a:p>
          <a:p>
            <a:r>
              <a:rPr lang="en-US" altLang="zh-TW" dirty="0"/>
              <a:t>6</a:t>
            </a:r>
            <a:r>
              <a:rPr lang="zh-TW" altLang="en-US" dirty="0"/>
              <a:t>月</a:t>
            </a:r>
            <a:r>
              <a:rPr lang="en-US" altLang="zh-TW" dirty="0"/>
              <a:t>20</a:t>
            </a:r>
            <a:r>
              <a:rPr lang="zh-TW" altLang="en-US" dirty="0"/>
              <a:t>日是世界難民日，讓我們一同認識包括難民在內的，五種不同的移動者面貌，並同心為他們尋求神。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D219DE6-17A3-4D87-B70A-11BE348715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1" dirty="0"/>
              <a:t>1.</a:t>
            </a:r>
            <a:r>
              <a:rPr lang="zh-TW" altLang="en-US" b="1" dirty="0"/>
              <a:t>難民  </a:t>
            </a:r>
            <a:r>
              <a:rPr lang="en-US" altLang="zh-TW" b="1" dirty="0"/>
              <a:t>—— </a:t>
            </a:r>
            <a:r>
              <a:rPr lang="zh-TW" altLang="en-US" b="1" dirty="0"/>
              <a:t>被迫流離的生存者</a:t>
            </a:r>
          </a:p>
          <a:p>
            <a:r>
              <a:rPr lang="zh-TW" altLang="en-US" b="0" dirty="0"/>
              <a:t>因戰爭、暴力、宗教或政治迫害而被迫逃離本國的被強迫遷移者</a:t>
            </a:r>
          </a:p>
          <a:p>
            <a:r>
              <a:rPr lang="zh-TW" altLang="en-US" b="0" dirty="0"/>
              <a:t>全球有超</a:t>
            </a:r>
            <a:r>
              <a:rPr lang="en-US" altLang="zh-TW" b="0" dirty="0"/>
              <a:t>1.22</a:t>
            </a:r>
            <a:r>
              <a:rPr lang="zh-TW" altLang="en-US" b="0" dirty="0"/>
              <a:t>億人流離失所（含</a:t>
            </a:r>
            <a:r>
              <a:rPr lang="en-US" altLang="zh-TW" b="0" dirty="0"/>
              <a:t>4,270</a:t>
            </a:r>
            <a:r>
              <a:rPr lang="zh-TW" altLang="en-US" b="0" dirty="0"/>
              <a:t>萬難民）。</a:t>
            </a:r>
          </a:p>
          <a:p>
            <a:r>
              <a:rPr lang="zh-TW" altLang="en-US" b="0" dirty="0"/>
              <a:t>短期需要安全庇護所與人道援助；長期面臨需在臨時營地等待</a:t>
            </a:r>
            <a:r>
              <a:rPr lang="en-US" altLang="zh-TW" b="0" dirty="0"/>
              <a:t>6</a:t>
            </a:r>
            <a:r>
              <a:rPr lang="zh-TW" altLang="en-US" b="0" dirty="0"/>
              <a:t>～</a:t>
            </a:r>
            <a:r>
              <a:rPr lang="en-US" altLang="zh-TW" b="0" dirty="0"/>
              <a:t>15</a:t>
            </a:r>
            <a:r>
              <a:rPr lang="zh-TW" altLang="en-US" b="0" dirty="0"/>
              <a:t>年才能重新安置的困境。</a:t>
            </a:r>
          </a:p>
          <a:p>
            <a:endParaRPr lang="zh-TW" altLang="en-US" b="0" dirty="0"/>
          </a:p>
          <a:p>
            <a:r>
              <a:rPr lang="en-US" altLang="zh-TW" b="1" dirty="0"/>
              <a:t>2.</a:t>
            </a:r>
            <a:r>
              <a:rPr lang="zh-TW" altLang="en-US" b="1" dirty="0"/>
              <a:t>經濟移民 </a:t>
            </a:r>
            <a:r>
              <a:rPr lang="en-US" altLang="zh-TW" b="1" dirty="0"/>
              <a:t>—— </a:t>
            </a:r>
            <a:r>
              <a:rPr lang="zh-TW" altLang="en-US" b="1" dirty="0"/>
              <a:t>規模最大的移動者</a:t>
            </a:r>
          </a:p>
          <a:p>
            <a:r>
              <a:rPr lang="zh-TW" altLang="en-US" b="0" dirty="0"/>
              <a:t>為尋找工作機會、更高薪資或跨國商業發展而移居他國的人。</a:t>
            </a:r>
          </a:p>
          <a:p>
            <a:r>
              <a:rPr lang="zh-TW" altLang="en-US" b="0" dirty="0"/>
              <a:t>全球約有</a:t>
            </a:r>
            <a:r>
              <a:rPr lang="en-US" altLang="zh-TW" b="0" dirty="0"/>
              <a:t>1.67</a:t>
            </a:r>
            <a:r>
              <a:rPr lang="zh-TW" altLang="en-US" b="0" dirty="0"/>
              <a:t>億跨國勞動者，其匯款已成為許多發展中國家的經濟命脈（也包含大量無證移民）。</a:t>
            </a:r>
          </a:p>
          <a:p>
            <a:r>
              <a:rPr lang="zh-TW" altLang="en-US" b="0" dirty="0"/>
              <a:t>他們填補了勞動缺口，其中許多基督徒移工正通過職場，在異文化中建立起獨特的福音橋梁。</a:t>
            </a:r>
          </a:p>
          <a:p>
            <a:endParaRPr lang="zh-TW" altLang="en-US" b="0" dirty="0"/>
          </a:p>
          <a:p>
            <a:r>
              <a:rPr lang="en-US" altLang="zh-TW" b="1" dirty="0"/>
              <a:t>3.</a:t>
            </a:r>
            <a:r>
              <a:rPr lang="zh-TW" altLang="en-US" b="1" dirty="0"/>
              <a:t>國際學生 </a:t>
            </a:r>
            <a:r>
              <a:rPr lang="en-US" altLang="zh-TW" b="1" dirty="0"/>
              <a:t>—— </a:t>
            </a:r>
            <a:r>
              <a:rPr lang="zh-TW" altLang="en-US" b="1" dirty="0"/>
              <a:t>極具影響力的未來人才</a:t>
            </a:r>
          </a:p>
          <a:p>
            <a:r>
              <a:rPr lang="zh-TW" altLang="en-US" b="0" dirty="0"/>
              <a:t>離開原生國在國外接受高等教育的年輕群體。</a:t>
            </a:r>
          </a:p>
          <a:p>
            <a:r>
              <a:rPr lang="zh-TW" altLang="en-US" b="0" dirty="0"/>
              <a:t>全球約有</a:t>
            </a:r>
            <a:r>
              <a:rPr lang="en-US" altLang="zh-TW" b="0" dirty="0"/>
              <a:t>690</a:t>
            </a:r>
            <a:r>
              <a:rPr lang="zh-TW" altLang="en-US" b="0" dirty="0"/>
              <a:t>萬留學生，大多就讀於歐美。部分發展中國家因面臨留學生畢業定居海外而產生人才流失的挑戰。</a:t>
            </a:r>
          </a:p>
          <a:p>
            <a:r>
              <a:rPr lang="zh-TW" altLang="en-US" b="0" dirty="0"/>
              <a:t>許多學生在異鄉因教會關懷而聽聞福音，這些在學生階段信主的畢業生，未來有巨大潛力成為跨文化事工的重要力量。</a:t>
            </a:r>
          </a:p>
          <a:p>
            <a:endParaRPr lang="zh-TW" altLang="en-US" b="0" dirty="0"/>
          </a:p>
          <a:p>
            <a:r>
              <a:rPr lang="en-US" altLang="zh-TW" b="1" dirty="0"/>
              <a:t>4.</a:t>
            </a:r>
            <a:r>
              <a:rPr lang="zh-TW" altLang="en-US" b="1" dirty="0"/>
              <a:t>傳統遊牧民族  </a:t>
            </a:r>
            <a:r>
              <a:rPr lang="en-US" altLang="zh-TW" b="1" dirty="0"/>
              <a:t>—— </a:t>
            </a:r>
            <a:r>
              <a:rPr lang="zh-TW" altLang="en-US" b="1" dirty="0"/>
              <a:t>邊緣化生存的古老群體</a:t>
            </a:r>
          </a:p>
          <a:p>
            <a:r>
              <a:rPr lang="zh-TW" altLang="en-US" b="0" dirty="0"/>
              <a:t>世代傳承自給自足、隨季節遷徙生活方式的族群（如中亞牧民、馬賽人、貝都因人等）。</a:t>
            </a:r>
          </a:p>
          <a:p>
            <a:r>
              <a:rPr lang="zh-TW" altLang="en-US" b="0" dirty="0"/>
              <a:t>全球約有三到四千萬人。在現代化進程中，因國家邊界、土地私有化和氣候幹旱，他們的傳統生存空間正嚴重受壓。</a:t>
            </a:r>
          </a:p>
          <a:p>
            <a:r>
              <a:rPr lang="zh-TW" altLang="en-US" b="0" dirty="0"/>
              <a:t>處於居住國社會邊緣，極度缺乏教育、醫療、幹凈水源和法律保障等基本服務。</a:t>
            </a:r>
          </a:p>
          <a:p>
            <a:endParaRPr lang="zh-TW" altLang="en-US" b="0" dirty="0"/>
          </a:p>
          <a:p>
            <a:r>
              <a:rPr lang="en-US" altLang="zh-TW" b="1" dirty="0"/>
              <a:t>5. </a:t>
            </a:r>
            <a:r>
              <a:rPr lang="zh-TW" altLang="en-US" b="1" dirty="0"/>
              <a:t>數位牧民 </a:t>
            </a:r>
            <a:r>
              <a:rPr lang="en-US" altLang="zh-TW" b="1" dirty="0"/>
              <a:t>—— </a:t>
            </a:r>
            <a:r>
              <a:rPr lang="zh-TW" altLang="en-US" b="1" dirty="0"/>
              <a:t>新時代的自由工作者</a:t>
            </a:r>
          </a:p>
          <a:p>
            <a:r>
              <a:rPr lang="zh-TW" altLang="en-US" b="0" dirty="0"/>
              <a:t>借助現代科技與網路，實現“全球都是辦公室”的自主選擇性移動者。</a:t>
            </a:r>
          </a:p>
          <a:p>
            <a:r>
              <a:rPr lang="zh-TW" altLang="en-US" b="0" dirty="0"/>
              <a:t>全球已超</a:t>
            </a:r>
            <a:r>
              <a:rPr lang="en-US" altLang="zh-TW" b="0" dirty="0"/>
              <a:t>4</a:t>
            </a:r>
            <a:r>
              <a:rPr lang="zh-TW" altLang="en-US" b="0" dirty="0"/>
              <a:t>千萬人，涵蓋軟件開發、數位行銷、設計及線上教育等領域的遠程工作者。</a:t>
            </a:r>
          </a:p>
          <a:p>
            <a:r>
              <a:rPr lang="zh-TW" altLang="en-US" b="0" dirty="0"/>
              <a:t>他們的移動模糊了度假與工作的界線。如何通過線上線下的創新方式，牧養這群“地球公民”並發揮他們的文化橋梁作用，是當代宣教的新課題。</a:t>
            </a:r>
          </a:p>
          <a:p>
            <a:r>
              <a:rPr lang="zh-TW" altLang="en-US" b="0" dirty="0"/>
              <a:t>這群“地球公民”並發揮他們的文化橋梁作用，是當代宣教的新課題。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169FB60-ECF2-4C41-B41F-A4EFAEE47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1" dirty="0"/>
              <a:t>1. </a:t>
            </a:r>
            <a:r>
              <a:rPr lang="zh-TW" altLang="en-US" b="1" dirty="0"/>
              <a:t>為移動者的基本生存與身心靈安頓禱告</a:t>
            </a:r>
          </a:p>
          <a:p>
            <a:r>
              <a:rPr lang="zh-TW" altLang="en-US" b="0" dirty="0"/>
              <a:t>懇求神憐憫那些在動蕩中的難民與無證移民，以及在現代化沖擊下失去生存空間的傳統遊牧民族。</a:t>
            </a:r>
          </a:p>
          <a:p>
            <a:r>
              <a:rPr lang="zh-TW" altLang="en-US" b="0" dirty="0"/>
              <a:t>求神為難民預備安全的庇護所、食物與醫療；開路讓國際援助機構與學校能進入遊牧民族中，改善他們的教育和飲水，讓他們在社會邊緣經歷神的眷顧與尊嚴。</a:t>
            </a:r>
          </a:p>
          <a:p>
            <a:endParaRPr lang="zh-TW" altLang="en-US" b="0" dirty="0"/>
          </a:p>
          <a:p>
            <a:r>
              <a:rPr lang="en-US" altLang="zh-TW" b="1" dirty="0"/>
              <a:t>2. </a:t>
            </a:r>
            <a:r>
              <a:rPr lang="zh-TW" altLang="en-US" b="1" dirty="0"/>
              <a:t>為經濟移民的職場見證與資源反哺禱告</a:t>
            </a:r>
          </a:p>
          <a:p>
            <a:r>
              <a:rPr lang="zh-TW" altLang="en-US" b="0" dirty="0"/>
              <a:t>求神保障這些經濟移民的勞工權益與安全。更求神挑旺其中基督徒移工的心誌，賜他們智慧與勇氣，在異文化的職場中成為福音的使者；同時也讓他們寄回本國的資金與新技術，能祝福並提升原鄉的社會和家庭。</a:t>
            </a:r>
          </a:p>
          <a:p>
            <a:endParaRPr lang="zh-TW" altLang="en-US" b="0" dirty="0"/>
          </a:p>
          <a:p>
            <a:r>
              <a:rPr lang="en-US" altLang="zh-TW" b="1" dirty="0"/>
              <a:t>3.</a:t>
            </a:r>
            <a:r>
              <a:rPr lang="zh-TW" altLang="en-US" b="1" dirty="0"/>
              <a:t>為國際學生的福音契機與未來差派禱告</a:t>
            </a:r>
          </a:p>
          <a:p>
            <a:r>
              <a:rPr lang="zh-TW" altLang="en-US" b="0" dirty="0"/>
              <a:t>求神帶領當地的留學生團契和教會，用基督的愛去主動關懷他們，提供語言、寄宿等實際幫助，讓他們在異鄉孤獨時能遇見主。求神使用這群年輕人，無論他們未來留在海外還是回到家鄉，都能成為帶著國際視野的跨文化宣教新主力。</a:t>
            </a:r>
          </a:p>
          <a:p>
            <a:endParaRPr lang="zh-TW" altLang="en-US" b="1" dirty="0"/>
          </a:p>
          <a:p>
            <a:r>
              <a:rPr lang="en-US" altLang="zh-TW" b="1" dirty="0"/>
              <a:t>4. </a:t>
            </a:r>
            <a:r>
              <a:rPr lang="zh-TW" altLang="en-US" b="1" dirty="0"/>
              <a:t>為數位牧民的屬靈連結與全球宣教新視野禱告</a:t>
            </a:r>
          </a:p>
          <a:p>
            <a:r>
              <a:rPr lang="zh-TW" altLang="en-US" b="0" dirty="0"/>
              <a:t>求神讓數位牧民在自由多變的生活中，仍能尋得屬靈群體的連結與支持，不至迷失。求神賜給當代教會創新的智慧，通過線上線下的結合去牧養和裝備他們，使他們在流動的步伐中，也能成為神國度中隨走隨傳的宣教橋梁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169FB60-ECF2-4C41-B41F-A4EFAEE47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altLang="zh-TW" sz="2800" b="0" i="0" dirty="0">
              <a:solidFill>
                <a:srgbClr val="1B1C1D"/>
              </a:solidFill>
              <a:effectLst/>
              <a:latin typeface="tt_nor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70A47A-5C7E-436F-BE97-00A4918567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CED66D9-DB0C-486F-9C7A-E6720AD295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F9F1901-2DA5-4AAE-ACDD-79CB8096E104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70A47A-5C7E-436F-BE97-00A4918567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F9F1901-2DA5-4AAE-ACDD-79CB8096E104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25/05/2026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25/05/2026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25/05/2026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25/05/2026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25/05/2026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25/05/2026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25/05/2026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25/05/2026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25/05/2026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25/05/2026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25/05/2026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451CF-FC91-456C-ADE2-2BF8862AD79A}" type="datetimeFigureOut">
              <a:rPr lang="en-US" smtClean="0"/>
              <a:t>25/05/2026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F758A7D-0B48-65EE-2146-74836603A4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738" y="-227066"/>
            <a:ext cx="12496800" cy="83353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35061" y="4534477"/>
            <a:ext cx="6121877" cy="1630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503050405090304" pitchFamily="18" charset="0"/>
              </a:rPr>
              <a:t>2026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年6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503050405090304" pitchFamily="18" charset="0"/>
              </a:rPr>
              <a:t>月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503050405090304" pitchFamily="18" charset="0"/>
            </a:endParaRPr>
          </a:p>
          <a:p>
            <a:pPr lvl="0" algn="ctr">
              <a:defRPr/>
            </a:pPr>
            <a:r>
              <a:rPr lang="zh-TW" altLang="en-US" sz="4000" b="1" dirty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我的故鄉在遠方</a:t>
            </a:r>
          </a:p>
          <a:p>
            <a:pPr lvl="0" algn="ctr">
              <a:defRPr/>
            </a:pPr>
            <a:r>
              <a:rPr lang="zh-TW" altLang="en-US" sz="4000" b="1" dirty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移動者面貌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16414" y="893869"/>
            <a:ext cx="2359172" cy="25793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40043" y="526096"/>
            <a:ext cx="831271" cy="1331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2915" y="391795"/>
            <a:ext cx="7340600" cy="837565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lvl="0">
              <a:defRPr/>
            </a:pPr>
            <a:r>
              <a:rPr lang="zh-TW" altLang="en-US" sz="3000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移動者面貌簡介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Profiles of People on the Move</a:t>
            </a:r>
          </a:p>
        </p:txBody>
      </p:sp>
      <p:sp>
        <p:nvSpPr>
          <p:cNvPr id="2" name="Subtitle 2"/>
          <p:cNvSpPr txBox="1"/>
          <p:nvPr/>
        </p:nvSpPr>
        <p:spPr>
          <a:xfrm>
            <a:off x="462915" y="1389743"/>
            <a:ext cx="6014085" cy="5043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0" indent="-51435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zh-TW" altLang="en-US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難民：</a:t>
            </a:r>
            <a:r>
              <a:rPr lang="zh-TW" altLang="en-US" sz="20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因戰爭、暴力、宗教或政治迫害而被迫逃離本國的“被強迫遷移者”</a:t>
            </a:r>
            <a:endParaRPr lang="en-US" altLang="zh-TW" sz="20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514350" lvl="0" indent="-51435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zh-TW" altLang="en-US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經濟移民：</a:t>
            </a:r>
            <a:r>
              <a:rPr lang="zh-TW" altLang="en-US" sz="20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為尋找工作機會、更高薪資或跨國商業發展而移居他國的人</a:t>
            </a:r>
          </a:p>
          <a:p>
            <a:pPr marL="514350" lvl="0" indent="-51435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zh-TW" altLang="en-US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國際學生：</a:t>
            </a:r>
            <a:r>
              <a:rPr lang="zh-TW" altLang="en-US" sz="20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離開原生國在國外接受高等教育的年輕群體</a:t>
            </a:r>
          </a:p>
          <a:p>
            <a:pPr marL="514350" lvl="0" indent="-51435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zh-TW" altLang="en-US" sz="2000" dirty="0">
                <a:solidFill>
                  <a:srgbClr val="FFC000">
                    <a:lumMod val="40000"/>
                    <a:lumOff val="6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傳統遊牧民族：</a:t>
            </a:r>
            <a:r>
              <a:rPr lang="zh-TW" altLang="en-US" sz="20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世代傳承自給自足、隨季節遷徙生活方式的族群（如中亞牧民、馬賽人、貝都因人等）</a:t>
            </a:r>
          </a:p>
          <a:p>
            <a:pPr marL="514350" lvl="0" indent="-51435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zh-TW" altLang="en-US" sz="2000" dirty="0">
                <a:solidFill>
                  <a:srgbClr val="FFC000">
                    <a:lumMod val="40000"/>
                    <a:lumOff val="6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數位遊民：</a:t>
            </a:r>
            <a:r>
              <a:rPr lang="zh-TW" altLang="en-US" sz="20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借助現代科技與網路，實現“全球都是辦公室”的自主選擇性移動者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2E27D7-0BB4-80AF-DD22-8F10396976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7030" y="0"/>
            <a:ext cx="4974773" cy="26671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48882B-1397-AAF9-C441-954ABEF8D87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9517" y="3481886"/>
            <a:ext cx="3402286" cy="22683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3" y="371920"/>
            <a:ext cx="924479" cy="9234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F5CE2C-77ED-CF3C-A006-E4D5938D7C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778" y="2428356"/>
            <a:ext cx="3118022" cy="20853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CD3C91-4DF4-0F20-D3E9-7CBB72EBEA3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1778" y="4733742"/>
            <a:ext cx="3118022" cy="207868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/>
          <p:nvPr/>
        </p:nvSpPr>
        <p:spPr>
          <a:xfrm>
            <a:off x="462642" y="1410062"/>
            <a:ext cx="5908177" cy="5511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zh-CN" altLang="en-US" sz="2000" dirty="0">
                <a:solidFill>
                  <a:srgbClr val="FFC000">
                    <a:lumMod val="40000"/>
                    <a:lumOff val="6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移民的基本生存需求</a:t>
            </a:r>
            <a:b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lang="zh-TW" altLang="en-US" sz="200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求主顧念難民、遊牧名族，為他們預備庇護所、食物和醫療</a:t>
            </a:r>
          </a:p>
          <a:p>
            <a:pPr marL="457200" lvl="0" indent="-4572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zh-TW" altLang="en-US" sz="2000" dirty="0">
                <a:solidFill>
                  <a:srgbClr val="FFC000">
                    <a:lumMod val="40000"/>
                    <a:lumOff val="6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經濟移民的權益與福音橋梁</a:t>
            </a:r>
            <a:b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lang="zh-TW" altLang="en-US" sz="200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求主保護經濟移民的權益與安全，帶領基督徒工人在異文化職場中成為福音使者</a:t>
            </a:r>
            <a:endParaRPr lang="en-US" altLang="zh-TW" sz="2000" dirty="0">
              <a:solidFill>
                <a:prstClr val="white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457200" lvl="0" indent="-4572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zh-TW" altLang="en-US" sz="2000" dirty="0">
                <a:solidFill>
                  <a:srgbClr val="FFC000">
                    <a:lumMod val="40000"/>
                    <a:lumOff val="6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國際學生的福音契機</a:t>
            </a:r>
            <a:b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lang="zh-TW" altLang="en-US" sz="200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求神使用當地教會向國際生灑下福音種子，讓他們在異鄉認識主</a:t>
            </a:r>
          </a:p>
          <a:p>
            <a:pPr marL="457200" lvl="0" indent="-4572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zh-TW" altLang="en-US" sz="2000" dirty="0">
                <a:solidFill>
                  <a:srgbClr val="FFC000">
                    <a:lumMod val="40000"/>
                    <a:lumOff val="6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數位遊民的連接與新宣教</a:t>
            </a:r>
            <a:br>
              <a:rPr kumimoji="0" lang="zh-CN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lang="zh-TW" altLang="en-US" sz="200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求主保守數字遊民在多變的環境中依然有穩定的屬靈支持，並成為各地宣教的橋梁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defRPr/>
            </a:pPr>
            <a:endParaRPr kumimoji="0" lang="zh-CN" altLang="zh-TW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3" y="371920"/>
            <a:ext cx="924479" cy="9234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2642" y="391886"/>
            <a:ext cx="5908177" cy="83869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lvl="0">
              <a:defRPr/>
            </a:pPr>
            <a:r>
              <a:rPr lang="zh-CN" altLang="en-US" sz="3000" b="1" dirty="0">
                <a:solidFill>
                  <a:srgbClr val="FFC000">
                    <a:lumMod val="40000"/>
                    <a:lumOff val="6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代禱方向</a:t>
            </a:r>
            <a:endParaRPr lang="en-US" altLang="zh-CN" sz="3000" b="1" dirty="0">
              <a:solidFill>
                <a:srgbClr val="FFC000">
                  <a:lumMod val="40000"/>
                  <a:lumOff val="60000"/>
                </a:srgb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lvl="0">
              <a:defRPr/>
            </a:pPr>
            <a:r>
              <a:rPr kumimoji="0" lang="pt-BR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Prayer Guides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FC98237-6916-11D1-6290-C35A4DA444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5246" y="1707241"/>
            <a:ext cx="3041643" cy="20364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8C7405-F520-615B-3348-8A4892741E9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5823" y="3935849"/>
            <a:ext cx="4714147" cy="31433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7615C2-ABF7-EF75-205D-07330FE401F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5824" y="0"/>
            <a:ext cx="3050617" cy="20285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9112EE-B335-3649-CC26-EB561ED1834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0097" y="2229376"/>
            <a:ext cx="3041643" cy="202726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DB0F9C-AEA8-331E-ED93-FF51212ED2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26574"/>
            <a:ext cx="12192000" cy="81271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3105834"/>
            <a:ext cx="12192000" cy="645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defRPr/>
            </a:pPr>
            <a:r>
              <a:rPr lang="zh-TW" altLang="en-US" sz="3600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讓我們同心為</a:t>
            </a:r>
            <a:r>
              <a:rPr lang="zh-TW" altLang="en-US" sz="3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散居者</a:t>
            </a:r>
            <a:r>
              <a:rPr lang="zh-TW" altLang="en-US" sz="3600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禱告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3" y="371920"/>
            <a:ext cx="924479" cy="923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214" y="806158"/>
            <a:ext cx="12122785" cy="524759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zh-TW" altLang="en-US" sz="2800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主啊，在人口頻繁流動的世代，</a:t>
            </a:r>
          </a:p>
          <a:p>
            <a:pPr lvl="0" algn="ctr">
              <a:spcAft>
                <a:spcPts val="600"/>
              </a:spcAft>
              <a:defRPr/>
            </a:pPr>
            <a:r>
              <a:rPr lang="zh-CN" altLang="en-US" sz="2800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祢</a:t>
            </a:r>
            <a:r>
              <a:rPr lang="zh-TW" altLang="en-US" sz="2800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就借著移動者彰顯</a:t>
            </a:r>
            <a:r>
              <a:rPr lang="zh-CN" altLang="en-US" sz="2800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祢</a:t>
            </a:r>
            <a:r>
              <a:rPr lang="zh-TW" altLang="en-US" sz="2800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的心意。</a:t>
            </a:r>
          </a:p>
          <a:p>
            <a:pPr lvl="0" algn="ctr">
              <a:spcAft>
                <a:spcPts val="600"/>
              </a:spcAft>
              <a:defRPr/>
            </a:pPr>
            <a:r>
              <a:rPr lang="zh-TW" altLang="en-US" sz="2800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求</a:t>
            </a:r>
            <a:r>
              <a:rPr lang="zh-CN" altLang="en-US" sz="2800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祢</a:t>
            </a:r>
            <a:r>
              <a:rPr lang="zh-TW" altLang="en-US" sz="2800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賜下每日新鮮的嗎哪，讓弱勢移動者基本生存得以保證。</a:t>
            </a:r>
          </a:p>
          <a:p>
            <a:pPr lvl="0" algn="ctr">
              <a:spcAft>
                <a:spcPts val="600"/>
              </a:spcAft>
              <a:defRPr/>
            </a:pPr>
            <a:r>
              <a:rPr lang="zh-TW" altLang="en-US" sz="2800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他們孤獨時，</a:t>
            </a:r>
            <a:r>
              <a:rPr lang="zh-CN" altLang="en-US" sz="2800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祢</a:t>
            </a:r>
            <a:r>
              <a:rPr lang="zh-TW" altLang="en-US" sz="2800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就向他們說話；他們尋求時，祢就給他們開門；</a:t>
            </a:r>
          </a:p>
          <a:p>
            <a:pPr lvl="0" algn="ctr">
              <a:spcAft>
                <a:spcPts val="1800"/>
              </a:spcAft>
              <a:defRPr/>
            </a:pPr>
            <a:r>
              <a:rPr lang="zh-TW" altLang="en-US" sz="2800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在日常生活中，祢就處處向他們顯明</a:t>
            </a:r>
            <a:r>
              <a:rPr lang="zh-CN" altLang="en-US" sz="2800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祢</a:t>
            </a:r>
            <a:r>
              <a:rPr lang="zh-TW" altLang="en-US" sz="2800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是那位公義、慈愛、滿有憐憫的神。</a:t>
            </a:r>
          </a:p>
          <a:p>
            <a:pPr lvl="0" algn="ctr">
              <a:spcAft>
                <a:spcPts val="600"/>
              </a:spcAft>
              <a:defRPr/>
            </a:pPr>
            <a:r>
              <a:rPr lang="zh-TW" altLang="en-US" sz="2800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求神也來挑旺在異鄉基督徒工人的心，</a:t>
            </a:r>
          </a:p>
          <a:p>
            <a:pPr lvl="0" algn="ctr">
              <a:spcAft>
                <a:spcPts val="600"/>
              </a:spcAft>
              <a:defRPr/>
            </a:pPr>
            <a:r>
              <a:rPr lang="zh-TW" altLang="en-US" sz="2800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在異鄉傳揚</a:t>
            </a:r>
            <a:r>
              <a:rPr lang="zh-CN" altLang="en-US" sz="2800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祢</a:t>
            </a:r>
            <a:r>
              <a:rPr lang="zh-TW" altLang="en-US" sz="2800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的福音，活出祢生命的道。</a:t>
            </a:r>
          </a:p>
          <a:p>
            <a:pPr lvl="0" algn="ctr">
              <a:spcAft>
                <a:spcPts val="600"/>
              </a:spcAft>
              <a:defRPr/>
            </a:pPr>
            <a:r>
              <a:rPr lang="zh-TW" altLang="en-US" sz="2800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也求主賜給當代教會創新的智慧，裝備“地球公民”在流動的步伐中，</a:t>
            </a:r>
          </a:p>
          <a:p>
            <a:pPr lvl="0" algn="ctr">
              <a:spcAft>
                <a:spcPts val="600"/>
              </a:spcAft>
              <a:defRPr/>
            </a:pPr>
            <a:r>
              <a:rPr lang="zh-TW" altLang="en-US" sz="2800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成為神國度的宣教管道。</a:t>
            </a:r>
          </a:p>
          <a:p>
            <a:pPr lvl="0" algn="ctr">
              <a:spcAft>
                <a:spcPts val="600"/>
              </a:spcAft>
              <a:defRPr/>
            </a:pPr>
            <a:r>
              <a:rPr lang="zh-TW" altLang="en-US" sz="2800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奉主耶穌的名求，阿門！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4" y="371920"/>
            <a:ext cx="924477" cy="9234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02517" y="2988430"/>
            <a:ext cx="6911401" cy="911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不再是個人的禱告，我們開始一起祈禱。</a:t>
            </a:r>
            <a:b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</a:b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30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分鐘，生活再忙碌的人都能找到時間參與。</a:t>
            </a:r>
          </a:p>
        </p:txBody>
      </p:sp>
      <p:pic>
        <p:nvPicPr>
          <p:cNvPr id="2" name="Graphic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204122" y="1"/>
            <a:ext cx="4713254" cy="6858000"/>
          </a:xfrm>
          <a:prstGeom prst="rect">
            <a:avLst/>
          </a:prstGeom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733145" y="4273637"/>
            <a:ext cx="4866748" cy="1939381"/>
          </a:xfrm>
          <a:prstGeom prst="rect">
            <a:avLst/>
          </a:prstGeom>
        </p:spPr>
      </p:pic>
      <p:pic>
        <p:nvPicPr>
          <p:cNvPr id="4" name="Graphic 3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15408" y="944442"/>
            <a:ext cx="5726021" cy="18228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" t="16279" r="511"/>
          <a:stretch>
            <a:fillRect/>
          </a:stretch>
        </p:blipFill>
        <p:spPr>
          <a:xfrm>
            <a:off x="9525000" y="2590800"/>
            <a:ext cx="1771650" cy="2057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0" y="0"/>
            <a:ext cx="8571471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04063" y="2273770"/>
            <a:ext cx="1914259" cy="260634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51050" y="2316839"/>
            <a:ext cx="2278571" cy="24912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1980</Words>
  <Application>Microsoft Office PowerPoint</Application>
  <PresentationFormat>Widescreen</PresentationFormat>
  <Paragraphs>77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Microsoft JhengHei</vt:lpstr>
      <vt:lpstr>Microsoft YaHei</vt:lpstr>
      <vt:lpstr>Microsoft YaHei Light</vt:lpstr>
      <vt:lpstr>Microsoft YaHei UI</vt:lpstr>
      <vt:lpstr>tt_norms</vt:lpstr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Enoch Lee</dc:creator>
  <cp:lastModifiedBy>Guan Fung Howe</cp:lastModifiedBy>
  <cp:revision>10</cp:revision>
  <dcterms:created xsi:type="dcterms:W3CDTF">2026-05-20T23:18:20Z</dcterms:created>
  <dcterms:modified xsi:type="dcterms:W3CDTF">2026-05-25T06:33:34Z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CDA0BD273FD3FA39C33E0E6ABB419628_43</vt:lpwstr>
  </property>
  <property fmtid="{D5CDD505-2E9C-101B-9397-08002B2CF9AE}" pid="3" name="KSOProductBuildVer">
    <vt:lpwstr>1033-12.1.23152.23152</vt:lpwstr>
  </property>
</Properties>
</file>