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7A553-FD6F-45EE-B28F-4C4D9115B482}" v="4" dt="2026-05-25T06:34:55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942" autoAdjust="0"/>
  </p:normalViewPr>
  <p:slideViewPr>
    <p:cSldViewPr snapToGrid="0">
      <p:cViewPr varScale="1">
        <p:scale>
          <a:sx n="65" d="100"/>
          <a:sy n="65" d="100"/>
        </p:scale>
        <p:origin x="12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5-25T06:35:00.295" v="281" actId="20577"/>
      <pc:docMkLst>
        <pc:docMk/>
      </pc:docMkLst>
      <pc:sldChg chg="addSp modSp mod setBg modNotesTx">
        <pc:chgData name="Guan Fung Howe" userId="13491f60ce8118be" providerId="LiveId" clId="{DE1D4268-3B54-407B-A0A1-3D37E7E483E4}" dt="2026-05-21T04:17:41.921" v="265" actId="113"/>
        <pc:sldMkLst>
          <pc:docMk/>
          <pc:sldMk cId="0" sldId="386"/>
        </pc:sldMkLst>
        <pc:spChg chg="mod">
          <ac:chgData name="Guan Fung Howe" userId="13491f60ce8118be" providerId="LiveId" clId="{DE1D4268-3B54-407B-A0A1-3D37E7E483E4}" dt="2026-05-21T04:11:16.908" v="119" actId="207"/>
          <ac:spMkLst>
            <pc:docMk/>
            <pc:sldMk cId="0" sldId="386"/>
            <ac:spMk id="2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5-21T04:10:14.269" v="111" actId="1076"/>
          <ac:picMkLst>
            <pc:docMk/>
            <pc:sldMk cId="0" sldId="386"/>
            <ac:picMk id="6" creationId="{73CD3C91-4DF4-0F20-D3E9-7CBB72EBEA30}"/>
          </ac:picMkLst>
        </pc:picChg>
        <pc:picChg chg="add mod ord">
          <ac:chgData name="Guan Fung Howe" userId="13491f60ce8118be" providerId="LiveId" clId="{DE1D4268-3B54-407B-A0A1-3D37E7E483E4}" dt="2026-05-21T04:10:22.360" v="112" actId="1076"/>
          <ac:picMkLst>
            <pc:docMk/>
            <pc:sldMk cId="0" sldId="386"/>
            <ac:picMk id="8" creationId="{B92E27D7-0BB4-80AF-DD22-8F10396976FC}"/>
          </ac:picMkLst>
        </pc:picChg>
        <pc:picChg chg="add mod">
          <ac:chgData name="Guan Fung Howe" userId="13491f60ce8118be" providerId="LiveId" clId="{DE1D4268-3B54-407B-A0A1-3D37E7E483E4}" dt="2026-05-21T04:15:02.367" v="215" actId="1076"/>
          <ac:picMkLst>
            <pc:docMk/>
            <pc:sldMk cId="0" sldId="386"/>
            <ac:picMk id="10" creationId="{19F5CE2C-77ED-CF3C-A006-E4D5938D7C4E}"/>
          </ac:picMkLst>
        </pc:picChg>
        <pc:picChg chg="add mod ord">
          <ac:chgData name="Guan Fung Howe" userId="13491f60ce8118be" providerId="LiveId" clId="{DE1D4268-3B54-407B-A0A1-3D37E7E483E4}" dt="2026-05-21T04:13:40.030" v="195" actId="1035"/>
          <ac:picMkLst>
            <pc:docMk/>
            <pc:sldMk cId="0" sldId="386"/>
            <ac:picMk id="12" creationId="{FA48882B-1397-AAF9-C441-954ABEF8D874}"/>
          </ac:picMkLst>
        </pc:picChg>
      </pc:sldChg>
      <pc:sldChg chg="addSp delSp modSp mod setBg modNotesTx">
        <pc:chgData name="Guan Fung Howe" userId="13491f60ce8118be" providerId="LiveId" clId="{DE1D4268-3B54-407B-A0A1-3D37E7E483E4}" dt="2026-05-21T04:17:51.205" v="269" actId="113"/>
        <pc:sldMkLst>
          <pc:docMk/>
          <pc:sldMk cId="0" sldId="387"/>
        </pc:sldMkLst>
        <pc:spChg chg="mod">
          <ac:chgData name="Guan Fung Howe" userId="13491f60ce8118be" providerId="LiveId" clId="{DE1D4268-3B54-407B-A0A1-3D37E7E483E4}" dt="2026-05-21T04:10:48.513" v="115" actId="404"/>
          <ac:spMkLst>
            <pc:docMk/>
            <pc:sldMk cId="0" sldId="387"/>
            <ac:spMk id="3" creationId="{00000000-0000-0000-0000-000000000000}"/>
          </ac:spMkLst>
        </pc:spChg>
        <pc:spChg chg="mod">
          <ac:chgData name="Guan Fung Howe" userId="13491f60ce8118be" providerId="LiveId" clId="{DE1D4268-3B54-407B-A0A1-3D37E7E483E4}" dt="2026-05-21T04:02:02.374" v="14" actId="255"/>
          <ac:spMkLst>
            <pc:docMk/>
            <pc:sldMk cId="0" sldId="387"/>
            <ac:spMk id="5" creationId="{00000000-0000-0000-0000-000000000000}"/>
          </ac:spMkLst>
        </pc:spChg>
        <pc:picChg chg="add mod">
          <ac:chgData name="Guan Fung Howe" userId="13491f60ce8118be" providerId="LiveId" clId="{DE1D4268-3B54-407B-A0A1-3D37E7E483E4}" dt="2026-05-21T04:15:19.809" v="216" actId="14100"/>
          <ac:picMkLst>
            <pc:docMk/>
            <pc:sldMk cId="0" sldId="387"/>
            <ac:picMk id="4" creationId="{578C7405-F520-615B-3348-8A4892741E9C}"/>
          </ac:picMkLst>
        </pc:picChg>
        <pc:picChg chg="add mod">
          <ac:chgData name="Guan Fung Howe" userId="13491f60ce8118be" providerId="LiveId" clId="{DE1D4268-3B54-407B-A0A1-3D37E7E483E4}" dt="2026-05-21T04:13:55.800" v="196" actId="1076"/>
          <ac:picMkLst>
            <pc:docMk/>
            <pc:sldMk cId="0" sldId="387"/>
            <ac:picMk id="10" creationId="{077615C2-ABF7-EF75-205D-07330FE401F3}"/>
          </ac:picMkLst>
        </pc:picChg>
        <pc:picChg chg="add mod">
          <ac:chgData name="Guan Fung Howe" userId="13491f60ce8118be" providerId="LiveId" clId="{DE1D4268-3B54-407B-A0A1-3D37E7E483E4}" dt="2026-05-21T04:13:22.676" v="152" actId="1037"/>
          <ac:picMkLst>
            <pc:docMk/>
            <pc:sldMk cId="0" sldId="387"/>
            <ac:picMk id="12" creationId="{DC9112EE-B335-3649-CC26-EB561ED1834D}"/>
          </ac:picMkLst>
        </pc:picChg>
        <pc:picChg chg="add mod ord">
          <ac:chgData name="Guan Fung Howe" userId="13491f60ce8118be" providerId="LiveId" clId="{DE1D4268-3B54-407B-A0A1-3D37E7E483E4}" dt="2026-05-21T04:14:25.076" v="204" actId="171"/>
          <ac:picMkLst>
            <pc:docMk/>
            <pc:sldMk cId="0" sldId="387"/>
            <ac:picMk id="14" creationId="{7FC98237-6916-11D1-6290-C35A4DA4441A}"/>
          </ac:picMkLst>
        </pc:picChg>
      </pc:sldChg>
      <pc:sldChg chg="addSp modSp mod setBg">
        <pc:chgData name="Guan Fung Howe" userId="13491f60ce8118be" providerId="LiveId" clId="{DE1D4268-3B54-407B-A0A1-3D37E7E483E4}" dt="2026-05-21T04:16:02.354" v="246" actId="1035"/>
        <pc:sldMkLst>
          <pc:docMk/>
          <pc:sldMk cId="0" sldId="388"/>
        </pc:sldMkLst>
        <pc:spChg chg="mod">
          <ac:chgData name="Guan Fung Howe" userId="13491f60ce8118be" providerId="LiveId" clId="{DE1D4268-3B54-407B-A0A1-3D37E7E483E4}" dt="2026-05-21T04:08:03.099" v="76" actId="207"/>
          <ac:spMkLst>
            <pc:docMk/>
            <pc:sldMk cId="0" sldId="388"/>
            <ac:spMk id="2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5-21T04:16:02.354" v="246" actId="1035"/>
          <ac:picMkLst>
            <pc:docMk/>
            <pc:sldMk cId="0" sldId="388"/>
            <ac:picMk id="5" creationId="{CFDB0F9C-AEA8-331E-ED93-FF51212ED217}"/>
          </ac:picMkLst>
        </pc:picChg>
      </pc:sldChg>
      <pc:sldChg chg="modSp mod setBg">
        <pc:chgData name="Guan Fung Howe" userId="13491f60ce8118be" providerId="LiveId" clId="{DE1D4268-3B54-407B-A0A1-3D37E7E483E4}" dt="2026-05-25T06:35:00.295" v="281" actId="20577"/>
        <pc:sldMkLst>
          <pc:docMk/>
          <pc:sldMk cId="0" sldId="389"/>
        </pc:sldMkLst>
        <pc:spChg chg="mod">
          <ac:chgData name="Guan Fung Howe" userId="13491f60ce8118be" providerId="LiveId" clId="{DE1D4268-3B54-407B-A0A1-3D37E7E483E4}" dt="2026-05-25T06:35:00.295" v="281" actId="20577"/>
          <ac:spMkLst>
            <pc:docMk/>
            <pc:sldMk cId="0" sldId="389"/>
            <ac:spMk id="5" creationId="{00000000-0000-0000-0000-000000000000}"/>
          </ac:spMkLst>
        </pc:spChg>
      </pc:sldChg>
      <pc:sldChg chg="addSp delSp modSp mod setBg">
        <pc:chgData name="Guan Fung Howe" userId="13491f60ce8118be" providerId="LiveId" clId="{DE1D4268-3B54-407B-A0A1-3D37E7E483E4}" dt="2026-05-21T04:17:20.958" v="260" actId="478"/>
        <pc:sldMkLst>
          <pc:docMk/>
          <pc:sldMk cId="0" sldId="391"/>
        </pc:sldMkLst>
        <pc:spChg chg="mod">
          <ac:chgData name="Guan Fung Howe" userId="13491f60ce8118be" providerId="LiveId" clId="{DE1D4268-3B54-407B-A0A1-3D37E7E483E4}" dt="2026-05-21T04:04:40.793" v="37" actId="1076"/>
          <ac:spMkLst>
            <pc:docMk/>
            <pc:sldMk cId="0" sldId="391"/>
            <ac:spMk id="4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5-21T04:17:19.911" v="259" actId="171"/>
          <ac:picMkLst>
            <pc:docMk/>
            <pc:sldMk cId="0" sldId="391"/>
            <ac:picMk id="8" creationId="{9F758A7D-0B48-65EE-2146-74836603A4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</a:t>
            </a:r>
            <a:r>
              <a:rPr lang="en-US" altLang="en-US" dirty="0"/>
              <a:t>“</a:t>
            </a:r>
            <a:r>
              <a:rPr lang="zh-CN" altLang="en-US" dirty="0"/>
              <a:t>这里走不下去</a:t>
            </a:r>
            <a:r>
              <a:rPr lang="en-US" altLang="en-US" dirty="0"/>
              <a:t>”</a:t>
            </a:r>
            <a:r>
              <a:rPr lang="zh-CN" altLang="en-US" dirty="0"/>
              <a:t>和</a:t>
            </a:r>
            <a:r>
              <a:rPr lang="en-US" altLang="en-US" dirty="0"/>
              <a:t>“</a:t>
            </a:r>
            <a:r>
              <a:rPr lang="zh-CN" altLang="en-US" dirty="0"/>
              <a:t>那里有希望</a:t>
            </a:r>
            <a:r>
              <a:rPr lang="en-US" altLang="en-US" dirty="0"/>
              <a:t>”</a:t>
            </a:r>
            <a:r>
              <a:rPr lang="zh-CN" altLang="en-US" dirty="0"/>
              <a:t>交会时，移动就成了必然。</a:t>
            </a:r>
          </a:p>
          <a:p>
            <a:r>
              <a:rPr lang="zh-CN" altLang="en-US" dirty="0"/>
              <a:t>在全球散聚的洪流中，我们身边或许看见过这些人</a:t>
            </a:r>
            <a:r>
              <a:rPr lang="en-US" altLang="zh-CN" dirty="0"/>
              <a:t>：</a:t>
            </a:r>
            <a:r>
              <a:rPr lang="zh-CN" altLang="en-US" dirty="0"/>
              <a:t>他们是难民</a:t>
            </a:r>
            <a:r>
              <a:rPr lang="en-US" altLang="zh-CN" dirty="0"/>
              <a:t>，</a:t>
            </a:r>
            <a:r>
              <a:rPr lang="zh-CN" altLang="en-US" dirty="0"/>
              <a:t>留学生</a:t>
            </a:r>
            <a:r>
              <a:rPr lang="en-US" altLang="zh-CN" dirty="0"/>
              <a:t>，</a:t>
            </a:r>
            <a:r>
              <a:rPr lang="zh-CN" altLang="en-US" dirty="0"/>
              <a:t>或者数字游民</a:t>
            </a:r>
            <a:r>
              <a:rPr lang="en-US" altLang="zh-CN" dirty="0"/>
              <a:t>。</a:t>
            </a:r>
          </a:p>
          <a:p>
            <a:r>
              <a:rPr lang="zh-CN" altLang="en-US" dirty="0"/>
              <a:t>或许</a:t>
            </a:r>
            <a:r>
              <a:rPr lang="en-US" altLang="zh-CN" dirty="0"/>
              <a:t>，</a:t>
            </a:r>
            <a:r>
              <a:rPr lang="zh-CN" altLang="en-US" dirty="0"/>
              <a:t>我们看见的不是偶然的漂泊，而是神圣的心意</a:t>
            </a:r>
            <a:r>
              <a:rPr lang="en-US" altLang="en-US" dirty="0"/>
              <a:t>——</a:t>
            </a:r>
            <a:r>
              <a:rPr lang="zh-CN" altLang="en-US" dirty="0"/>
              <a:t>祂将人们带到能听见真理的地方，也差派祂的子民到需要盼望的角落。</a:t>
            </a:r>
          </a:p>
          <a:p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20</a:t>
            </a:r>
            <a:r>
              <a:rPr lang="zh-CN" altLang="en-US" dirty="0"/>
              <a:t>日是世界难民日</a:t>
            </a:r>
            <a:r>
              <a:rPr lang="en-US" altLang="zh-CN" dirty="0"/>
              <a:t>，</a:t>
            </a:r>
            <a:r>
              <a:rPr lang="zh-CN" altLang="en-US" dirty="0"/>
              <a:t>让我们一同认识包括难民在内的</a:t>
            </a:r>
            <a:r>
              <a:rPr lang="en-US" altLang="zh-CN" dirty="0"/>
              <a:t>，</a:t>
            </a:r>
            <a:r>
              <a:rPr lang="zh-CN" altLang="en-US" dirty="0"/>
              <a:t>五种不同的移动者面貌，并同心为他们寻求神。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难民</a:t>
            </a:r>
            <a:r>
              <a:rPr lang="en-US" altLang="en-US" b="1" dirty="0"/>
              <a:t>  —— </a:t>
            </a:r>
            <a:r>
              <a:rPr lang="zh-CN" altLang="en-US" b="1" dirty="0"/>
              <a:t>被迫流离的生存者</a:t>
            </a:r>
          </a:p>
          <a:p>
            <a:r>
              <a:rPr lang="zh-CN" altLang="en-US" b="0" dirty="0"/>
              <a:t>因战争、暴力、宗教或政治迫害而被迫逃离本国的被强迫迁移者</a:t>
            </a:r>
          </a:p>
          <a:p>
            <a:r>
              <a:rPr lang="zh-CN" altLang="en-US" b="0" dirty="0"/>
              <a:t>全球有超</a:t>
            </a:r>
            <a:r>
              <a:rPr lang="en-US" altLang="en-US" b="0" dirty="0"/>
              <a:t>1.22</a:t>
            </a:r>
            <a:r>
              <a:rPr lang="zh-CN" altLang="en-US" b="0" dirty="0"/>
              <a:t>亿人流离失所（含</a:t>
            </a:r>
            <a:r>
              <a:rPr lang="en-US" altLang="en-US" b="0" dirty="0"/>
              <a:t>4,270</a:t>
            </a:r>
            <a:r>
              <a:rPr lang="zh-CN" altLang="en-US" b="0" dirty="0"/>
              <a:t>万难民）。</a:t>
            </a:r>
          </a:p>
          <a:p>
            <a:r>
              <a:rPr lang="zh-CN" altLang="en-US" b="0" dirty="0"/>
              <a:t>短期需要安全庇护所与人道援助；长期面临需在临时营地等待</a:t>
            </a:r>
            <a:r>
              <a:rPr lang="en-US" altLang="en-US" b="0" dirty="0"/>
              <a:t>6</a:t>
            </a:r>
            <a:r>
              <a:rPr lang="zh-CN" altLang="en-US" b="0" dirty="0"/>
              <a:t>～</a:t>
            </a:r>
            <a:r>
              <a:rPr lang="en-US" altLang="en-US" b="0" dirty="0"/>
              <a:t>15</a:t>
            </a:r>
            <a:r>
              <a:rPr lang="zh-CN" altLang="en-US" b="0" dirty="0"/>
              <a:t>年才能重新安置的困境。</a:t>
            </a:r>
          </a:p>
          <a:p>
            <a:endParaRPr lang="zh-CN" altLang="en-US" b="1" dirty="0"/>
          </a:p>
          <a:p>
            <a:r>
              <a:rPr lang="en-US" altLang="zh-CN" b="1" dirty="0"/>
              <a:t>2.</a:t>
            </a:r>
            <a:r>
              <a:rPr lang="zh-CN" altLang="en-US" b="1" dirty="0"/>
              <a:t>经济移民</a:t>
            </a:r>
            <a:r>
              <a:rPr lang="en-US" altLang="en-US" b="1" dirty="0"/>
              <a:t> —— </a:t>
            </a:r>
            <a:r>
              <a:rPr lang="zh-CN" altLang="en-US" b="1" dirty="0"/>
              <a:t>规模最大的移动者</a:t>
            </a:r>
          </a:p>
          <a:p>
            <a:r>
              <a:rPr lang="zh-CN" altLang="en-US" b="0" dirty="0"/>
              <a:t>为寻找工作机会、更高薪资或跨国商业发展而移居他国的人。</a:t>
            </a:r>
          </a:p>
          <a:p>
            <a:r>
              <a:rPr lang="zh-CN" altLang="en-US" b="0" dirty="0"/>
              <a:t>全球约有</a:t>
            </a:r>
            <a:r>
              <a:rPr lang="en-US" altLang="en-US" b="0" dirty="0"/>
              <a:t>1.67</a:t>
            </a:r>
            <a:r>
              <a:rPr lang="zh-CN" altLang="en-US" b="0" dirty="0"/>
              <a:t>亿跨国劳动者，其汇款已成为许多发展中国家的经济命脉（也包含大量无证移民）。</a:t>
            </a:r>
          </a:p>
          <a:p>
            <a:r>
              <a:rPr lang="zh-CN" altLang="en-US" b="0" dirty="0"/>
              <a:t>他们填补了劳动缺口，其中许多基督徒移工正通过职场，在异文化中建立起独特的福音桥梁。</a:t>
            </a:r>
          </a:p>
          <a:p>
            <a:endParaRPr lang="zh-CN" altLang="en-US" b="0" dirty="0"/>
          </a:p>
          <a:p>
            <a:r>
              <a:rPr lang="en-US" altLang="zh-CN" b="1" dirty="0"/>
              <a:t>3.</a:t>
            </a:r>
            <a:r>
              <a:rPr lang="zh-CN" altLang="en-US" b="1" dirty="0"/>
              <a:t>国际学生</a:t>
            </a:r>
            <a:r>
              <a:rPr lang="en-US" altLang="en-US" b="1" dirty="0"/>
              <a:t> —— </a:t>
            </a:r>
            <a:r>
              <a:rPr lang="zh-CN" altLang="en-US" b="1" dirty="0"/>
              <a:t>极具影响力的未来人才</a:t>
            </a:r>
          </a:p>
          <a:p>
            <a:r>
              <a:rPr lang="zh-CN" altLang="en-US" b="0" dirty="0"/>
              <a:t>离开原生国在国外接受高等教育的年轻群体。</a:t>
            </a:r>
          </a:p>
          <a:p>
            <a:r>
              <a:rPr lang="zh-CN" altLang="en-US" b="0" dirty="0"/>
              <a:t>全球约有</a:t>
            </a:r>
            <a:r>
              <a:rPr lang="en-US" altLang="en-US" b="0" dirty="0"/>
              <a:t>690</a:t>
            </a:r>
            <a:r>
              <a:rPr lang="zh-CN" altLang="en-US" b="0" dirty="0"/>
              <a:t>万留学生，大多就读于欧美。部分发展中国家因面临留学生毕业定居海外而产生人才流失的挑战。</a:t>
            </a:r>
          </a:p>
          <a:p>
            <a:r>
              <a:rPr lang="zh-CN" altLang="en-US" b="0" dirty="0"/>
              <a:t>许多学生在异乡因教会关怀而听闻福音，这些在学生阶段信主的毕业生，未来有巨大潜力成为跨文化事工的重要力量。</a:t>
            </a:r>
          </a:p>
          <a:p>
            <a:endParaRPr lang="zh-CN" altLang="en-US" b="1" dirty="0"/>
          </a:p>
          <a:p>
            <a:r>
              <a:rPr lang="en-US" altLang="zh-CN" b="1" dirty="0"/>
              <a:t>4.</a:t>
            </a:r>
            <a:r>
              <a:rPr lang="zh-CN" altLang="en-US" b="1" dirty="0"/>
              <a:t>传统游牧民族</a:t>
            </a:r>
            <a:r>
              <a:rPr lang="en-US" altLang="en-US" b="1" dirty="0"/>
              <a:t>  —— </a:t>
            </a:r>
            <a:r>
              <a:rPr lang="zh-CN" altLang="en-US" b="1" dirty="0"/>
              <a:t>边缘化生存的古老群体</a:t>
            </a:r>
          </a:p>
          <a:p>
            <a:r>
              <a:rPr lang="zh-CN" altLang="en-US" b="0" dirty="0"/>
              <a:t>世代传承自给自足、随季节迁徙生活方式的族群（如中亚牧民、马赛人、贝都因人等）。</a:t>
            </a:r>
          </a:p>
          <a:p>
            <a:r>
              <a:rPr lang="zh-CN" altLang="en-US" b="0" dirty="0"/>
              <a:t>全球约有三到四千万人。在现代化进程中，因国家边界、土地私有化和气候干旱，他们的传统生存空间正严重受压。</a:t>
            </a:r>
          </a:p>
          <a:p>
            <a:r>
              <a:rPr lang="zh-CN" altLang="en-US" b="0" dirty="0"/>
              <a:t>处于居住国社会边缘，极度缺乏教育、医疗、干净水源和法律保障等基本服务。</a:t>
            </a:r>
          </a:p>
          <a:p>
            <a:endParaRPr lang="zh-CN" altLang="en-US" b="1" dirty="0"/>
          </a:p>
          <a:p>
            <a:r>
              <a:rPr lang="en-US" altLang="zh-CN" b="1" dirty="0"/>
              <a:t>5. </a:t>
            </a:r>
            <a:r>
              <a:rPr lang="zh-CN" altLang="en-US" b="1" dirty="0"/>
              <a:t>数位牧民</a:t>
            </a:r>
            <a:r>
              <a:rPr lang="en-US" altLang="en-US" b="1" dirty="0"/>
              <a:t> —— </a:t>
            </a:r>
            <a:r>
              <a:rPr lang="zh-CN" altLang="en-US" b="1" dirty="0"/>
              <a:t>新时代的自由工作者</a:t>
            </a:r>
          </a:p>
          <a:p>
            <a:r>
              <a:rPr lang="zh-CN" altLang="en-US" b="0" dirty="0"/>
              <a:t>借助现代科技与网路，实现“全球都是办公室”的自主选择性移动者。</a:t>
            </a:r>
          </a:p>
          <a:p>
            <a:r>
              <a:rPr lang="zh-CN" altLang="en-US" b="0" dirty="0"/>
              <a:t>全球已超</a:t>
            </a:r>
            <a:r>
              <a:rPr lang="en-US" altLang="en-US" b="0" dirty="0"/>
              <a:t>4</a:t>
            </a:r>
            <a:r>
              <a:rPr lang="zh-CN" altLang="en-US" b="0" dirty="0"/>
              <a:t>千万人，涵盖软件开发、数位行销、设计及线上教育等领域的远程工作者。</a:t>
            </a:r>
          </a:p>
          <a:p>
            <a:r>
              <a:rPr lang="zh-CN" altLang="en-US" b="0" dirty="0"/>
              <a:t>他们的移动模糊了度假与工作的界线。如何通过线上线下的创新方式，牧养这群</a:t>
            </a:r>
            <a:r>
              <a:rPr lang="en-US" altLang="en-US" b="0" dirty="0"/>
              <a:t>“</a:t>
            </a:r>
            <a:r>
              <a:rPr lang="zh-CN" altLang="en-US" b="0" dirty="0"/>
              <a:t>地球公民</a:t>
            </a:r>
            <a:r>
              <a:rPr lang="en-US" altLang="en-US" b="0" dirty="0"/>
              <a:t>”</a:t>
            </a:r>
            <a:r>
              <a:rPr lang="zh-CN" altLang="en-US" b="0" dirty="0"/>
              <a:t>并发挥他们的文化桥梁作用，是当代宣教的新课题。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为移动者的基本生存与身心灵安顿祷告</a:t>
            </a:r>
          </a:p>
          <a:p>
            <a:r>
              <a:rPr lang="zh-CN" altLang="en-US" dirty="0"/>
              <a:t>恳求神怜悯那些在动荡中的难民与无证移民，以及在现代化冲击下失去生存空间的传统游牧民族。</a:t>
            </a:r>
          </a:p>
          <a:p>
            <a:r>
              <a:rPr lang="zh-CN" altLang="en-US" dirty="0"/>
              <a:t>求神为难民预备安全的庇护所、食物与医疗；开路让国际援助机构与学校能进入游牧民族中，改善他们的教育和饮水，让他们在社会边缘经历神的眷顾与尊严。</a:t>
            </a:r>
          </a:p>
          <a:p>
            <a:endParaRPr lang="zh-CN" altLang="en-US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为经济移民的职场见证与资源反哺祷告</a:t>
            </a:r>
          </a:p>
          <a:p>
            <a:r>
              <a:rPr lang="zh-CN" altLang="en-US" dirty="0"/>
              <a:t>求神保障这些经济移民的劳工权益与安全。更求神挑旺其中基督徒移工的心志，赐他们智慧与勇气，在异文化的职场中成为福音的使者；同时也让他们寄回本国的资金与新技术，能祝福并提升原乡的社会和家庭。</a:t>
            </a:r>
          </a:p>
          <a:p>
            <a:endParaRPr lang="zh-CN" altLang="en-US" dirty="0"/>
          </a:p>
          <a:p>
            <a:r>
              <a:rPr lang="en-US" altLang="zh-CN" b="1" dirty="0"/>
              <a:t>3.</a:t>
            </a:r>
            <a:r>
              <a:rPr lang="zh-CN" altLang="en-US" b="1" dirty="0"/>
              <a:t>为国际学生的福音契机与未来差派祷告</a:t>
            </a:r>
          </a:p>
          <a:p>
            <a:r>
              <a:rPr lang="zh-CN" altLang="en-US" dirty="0"/>
              <a:t>求神带领当地的留学生团契和教会，用基督的爱去主动关怀他们，提供语言、寄宿等实际帮助，让他们在异乡孤独时能遇见主。求神使用这群年轻人，无论他们未来留在海外还是回到家乡，都能成为带着国际视野的跨文化宣教新主力。</a:t>
            </a:r>
          </a:p>
          <a:p>
            <a:endParaRPr lang="zh-CN" altLang="en-US" b="1" dirty="0"/>
          </a:p>
          <a:p>
            <a:r>
              <a:rPr lang="en-US" altLang="zh-CN" b="1" dirty="0"/>
              <a:t>4. </a:t>
            </a:r>
            <a:r>
              <a:rPr lang="zh-CN" altLang="en-US" b="1" dirty="0"/>
              <a:t>为数位牧民的属灵连结与全球宣教新视野祷告</a:t>
            </a:r>
          </a:p>
          <a:p>
            <a:r>
              <a:rPr lang="zh-CN" altLang="en-US" dirty="0"/>
              <a:t>求神让数位牧民在自由多变的生活中，仍能寻得属灵群体的连结与支持，不至迷失。求神赐给当代教会创新的智慧，通过线上线下的结合去牧养和装备他们，使他们在流动的步伐中，也能成为神国度中随走随传的宣教桥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758A7D-0B48-65EE-2146-74836603A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738" y="-227066"/>
            <a:ext cx="12496800" cy="8335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5061" y="4534477"/>
            <a:ext cx="6121877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503050405090304" pitchFamily="18" charset="0"/>
            </a:endParaRPr>
          </a:p>
          <a:p>
            <a:pPr lvl="0" algn="ctr"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我的故乡在远方</a:t>
            </a:r>
          </a:p>
          <a:p>
            <a:pPr lvl="0" algn="ctr"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移动者面貌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915" y="391795"/>
            <a:ext cx="7340600" cy="8375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移动者面貌简介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Profiles of People on the Move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462915" y="1389743"/>
            <a:ext cx="6014085" cy="504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难民</a:t>
            </a: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因战争、暴力、宗教或政治迫害而被迫逃离本国的“被强迫迁移者”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经济移民</a:t>
            </a: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为寻找工作机会、更高薪资或跨国商业发展而移居他国的人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国际学生</a:t>
            </a: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离开原生国在国外接受高等教育的年轻群体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传统游牧民族：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世代传承自给自足、随季节迁徙生活方式的族群（如中亚牧民、马赛人、贝都因人等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数位游民：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借助现代科技与网路，实现“全球都是办公室”的自主选择性移动者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E27D7-0BB4-80AF-DD22-8F1039697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030" y="0"/>
            <a:ext cx="4974773" cy="2667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48882B-1397-AAF9-C441-954ABEF8D8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517" y="3481886"/>
            <a:ext cx="3402286" cy="226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5CE2C-77ED-CF3C-A006-E4D5938D7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78" y="2428356"/>
            <a:ext cx="3118022" cy="208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D3C91-4DF4-0F20-D3E9-7CBB72EBEA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778" y="4733742"/>
            <a:ext cx="3118022" cy="2078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462642" y="1410062"/>
            <a:ext cx="5908177" cy="551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移民的基本生存需求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</a:t>
            </a: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主顾念难民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游牧名族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为他们预备庇护所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食物和医疗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经济移民的权益与福音桥梁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</a:t>
            </a: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主保护经济移民的权益与安全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带领基督徒工人在异文化职场中成为福音使者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国际学生的福音契机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</a:t>
            </a: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神使用当地教会向国际生洒下福音种子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让他们在异乡认识主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数位游民的连接与新宣教</a:t>
            </a:r>
            <a:b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求主保守数字游民在多变的环境中依然有稳定的属灵支持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并成为各地宣教的桥梁</a:t>
            </a:r>
            <a:endParaRPr kumimoji="0" lang="zh-CN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kumimoji="0" lang="zh-CN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42" y="391886"/>
            <a:ext cx="5908177" cy="8386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代祷方向</a:t>
            </a:r>
            <a:endParaRPr kumimoji="0" lang="en-MY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Guides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98237-6916-11D1-6290-C35A4DA44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246" y="1707241"/>
            <a:ext cx="3041643" cy="203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8C7405-F520-615B-3348-8A4892741E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823" y="3935849"/>
            <a:ext cx="4714147" cy="3143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615C2-ABF7-EF75-205D-07330FE401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824" y="0"/>
            <a:ext cx="3050617" cy="2028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9112EE-B335-3649-CC26-EB561ED183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097" y="2229376"/>
            <a:ext cx="3041643" cy="2027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B0F9C-AEA8-331E-ED93-FF51212ED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6574"/>
            <a:ext cx="12192000" cy="8127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让我们同心为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散居者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祷告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14" y="806158"/>
            <a:ext cx="12122785" cy="52475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主啊，</a:t>
            </a:r>
            <a:r>
              <a:rPr kumimoji="0" lang="zh-CN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在人口频繁流动的世代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</a:p>
          <a:p>
            <a:pPr lvl="0" algn="ctr">
              <a:spcAft>
                <a:spcPts val="600"/>
              </a:spcAf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祢就借着移动者彰显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的心意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求祢赐下每日新鲜的吗哪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让弱势移动者基本生存得以保证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他们孤独时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lang="zh-CN" altLang="en-US" sz="280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就向他们说话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他们寻求时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lang="zh-CN" altLang="en-US" sz="280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就给他们开门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Aft>
                <a:spcPts val="1800"/>
              </a:spcAf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在日常生活中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lang="zh-CN" altLang="en-US" sz="280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就处处向他们显明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是那位公义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慈爱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满有怜悯的神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lang="en-MY" altLang="zh-CN" sz="2800" dirty="0">
              <a:solidFill>
                <a:srgbClr val="E7E6E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求神也来挑旺在异乡基督徒工人的心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</a:p>
          <a:p>
            <a:pPr lvl="0" algn="ctr">
              <a:spcAft>
                <a:spcPts val="600"/>
              </a:spcAf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在异乡传扬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的福音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活出</a:t>
            </a:r>
            <a:r>
              <a:rPr lang="zh-CN" altLang="en-US" sz="280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生命的道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也求主赐给当代教会创新的智慧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装备“地球公民”在流动的步伐中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成为神国度的宣教管道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奉主耶稣的名求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阿门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1949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10</cp:revision>
  <dcterms:created xsi:type="dcterms:W3CDTF">2026-05-20T23:18:20Z</dcterms:created>
  <dcterms:modified xsi:type="dcterms:W3CDTF">2026-05-25T06:35:06Z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CDA0BD273FD3FA39C33E0E6ABB419628_43</vt:lpwstr>
  </property>
  <property fmtid="{D5CDD505-2E9C-101B-9397-08002B2CF9AE}" pid="3" name="KSOProductBuildVer">
    <vt:lpwstr>1033-12.1.23152.23152</vt:lpwstr>
  </property>
</Properties>
</file>