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91" r:id="rId2"/>
    <p:sldId id="386" r:id="rId3"/>
    <p:sldId id="387" r:id="rId4"/>
    <p:sldId id="388" r:id="rId5"/>
    <p:sldId id="389" r:id="rId6"/>
    <p:sldId id="381" r:id="rId7"/>
    <p:sldId id="343" r:id="rId8"/>
    <p:sldId id="3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83698-DBEB-4606-A1FB-9A2A41E34CCB}" v="11" dt="2026-06-24T02:06:16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5777" autoAdjust="0"/>
  </p:normalViewPr>
  <p:slideViewPr>
    <p:cSldViewPr snapToGrid="0">
      <p:cViewPr varScale="1">
        <p:scale>
          <a:sx n="55" d="100"/>
          <a:sy n="55" d="100"/>
        </p:scale>
        <p:origin x="167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 Fung Howe" userId="13491f60ce8118be" providerId="LiveId" clId="{DE1D4268-3B54-407B-A0A1-3D37E7E483E4}"/>
    <pc:docChg chg="modSld">
      <pc:chgData name="Guan Fung Howe" userId="13491f60ce8118be" providerId="LiveId" clId="{DE1D4268-3B54-407B-A0A1-3D37E7E483E4}" dt="2026-06-24T02:06:47.075" v="36" actId="113"/>
      <pc:docMkLst>
        <pc:docMk/>
      </pc:docMkLst>
      <pc:sldChg chg="modSp mod modNotesTx">
        <pc:chgData name="Guan Fung Howe" userId="13491f60ce8118be" providerId="LiveId" clId="{DE1D4268-3B54-407B-A0A1-3D37E7E483E4}" dt="2026-06-24T02:04:31.785" v="19" actId="113"/>
        <pc:sldMkLst>
          <pc:docMk/>
          <pc:sldMk cId="0" sldId="386"/>
        </pc:sldMkLst>
        <pc:spChg chg="mod">
          <ac:chgData name="Guan Fung Howe" userId="13491f60ce8118be" providerId="LiveId" clId="{DE1D4268-3B54-407B-A0A1-3D37E7E483E4}" dt="2026-06-24T02:03:19.030" v="14" actId="207"/>
          <ac:spMkLst>
            <pc:docMk/>
            <pc:sldMk cId="0" sldId="386"/>
            <ac:spMk id="2" creationId="{00000000-0000-0000-0000-000000000000}"/>
          </ac:spMkLst>
        </pc:spChg>
      </pc:sldChg>
      <pc:sldChg chg="modSp mod modNotesTx">
        <pc:chgData name="Guan Fung Howe" userId="13491f60ce8118be" providerId="LiveId" clId="{DE1D4268-3B54-407B-A0A1-3D37E7E483E4}" dt="2026-06-24T02:05:46.949" v="29" actId="113"/>
        <pc:sldMkLst>
          <pc:docMk/>
          <pc:sldMk cId="0" sldId="387"/>
        </pc:sldMkLst>
        <pc:spChg chg="mod">
          <ac:chgData name="Guan Fung Howe" userId="13491f60ce8118be" providerId="LiveId" clId="{DE1D4268-3B54-407B-A0A1-3D37E7E483E4}" dt="2026-06-24T02:05:26.322" v="25" actId="207"/>
          <ac:spMkLst>
            <pc:docMk/>
            <pc:sldMk cId="0" sldId="387"/>
            <ac:spMk id="3" creationId="{00000000-0000-0000-0000-000000000000}"/>
          </ac:spMkLst>
        </pc:spChg>
        <pc:spChg chg="mod">
          <ac:chgData name="Guan Fung Howe" userId="13491f60ce8118be" providerId="LiveId" clId="{DE1D4268-3B54-407B-A0A1-3D37E7E483E4}" dt="2026-06-24T02:05:08.941" v="20"/>
          <ac:spMkLst>
            <pc:docMk/>
            <pc:sldMk cId="0" sldId="387"/>
            <ac:spMk id="5" creationId="{00000000-0000-0000-0000-000000000000}"/>
          </ac:spMkLst>
        </pc:spChg>
      </pc:sldChg>
      <pc:sldChg chg="modSp modAnim">
        <pc:chgData name="Guan Fung Howe" userId="13491f60ce8118be" providerId="LiveId" clId="{DE1D4268-3B54-407B-A0A1-3D37E7E483E4}" dt="2026-06-24T02:06:05.451" v="31" actId="207"/>
        <pc:sldMkLst>
          <pc:docMk/>
          <pc:sldMk cId="0" sldId="388"/>
        </pc:sldMkLst>
        <pc:spChg chg="mod">
          <ac:chgData name="Guan Fung Howe" userId="13491f60ce8118be" providerId="LiveId" clId="{DE1D4268-3B54-407B-A0A1-3D37E7E483E4}" dt="2026-06-24T02:06:05.451" v="31" actId="207"/>
          <ac:spMkLst>
            <pc:docMk/>
            <pc:sldMk cId="0" sldId="388"/>
            <ac:spMk id="2" creationId="{00000000-0000-0000-0000-000000000000}"/>
          </ac:spMkLst>
        </pc:spChg>
      </pc:sldChg>
      <pc:sldChg chg="modSp mod">
        <pc:chgData name="Guan Fung Howe" userId="13491f60ce8118be" providerId="LiveId" clId="{DE1D4268-3B54-407B-A0A1-3D37E7E483E4}" dt="2026-06-24T02:06:47.075" v="36" actId="113"/>
        <pc:sldMkLst>
          <pc:docMk/>
          <pc:sldMk cId="0" sldId="389"/>
        </pc:sldMkLst>
        <pc:spChg chg="mod">
          <ac:chgData name="Guan Fung Howe" userId="13491f60ce8118be" providerId="LiveId" clId="{DE1D4268-3B54-407B-A0A1-3D37E7E483E4}" dt="2026-06-24T02:06:47.075" v="36" actId="113"/>
          <ac:spMkLst>
            <pc:docMk/>
            <pc:sldMk cId="0" sldId="389"/>
            <ac:spMk id="5" creationId="{00000000-0000-0000-0000-000000000000}"/>
          </ac:spMkLst>
        </pc:spChg>
      </pc:sldChg>
      <pc:sldChg chg="modSp modNotesTx">
        <pc:chgData name="Guan Fung Howe" userId="13491f60ce8118be" providerId="LiveId" clId="{DE1D4268-3B54-407B-A0A1-3D37E7E483E4}" dt="2026-06-24T02:02:18.381" v="4" actId="113"/>
        <pc:sldMkLst>
          <pc:docMk/>
          <pc:sldMk cId="0" sldId="391"/>
        </pc:sldMkLst>
        <pc:spChg chg="mod">
          <ac:chgData name="Guan Fung Howe" userId="13491f60ce8118be" providerId="LiveId" clId="{DE1D4268-3B54-407B-A0A1-3D37E7E483E4}" dt="2026-06-24T02:02:03.874" v="3"/>
          <ac:spMkLst>
            <pc:docMk/>
            <pc:sldMk cId="0" sldId="391"/>
            <ac:spMk id="2" creationId="{01477397-4D26-1BF3-825D-7B119014FF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AA0D1-5F98-460E-9A2F-C6DDA02B4F79}" type="datetimeFigureOut">
              <a:rPr lang="en-US" smtClean="0"/>
              <a:t>24/06/2026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D42F8-1B75-4B92-B4B1-E4F0E48E87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/>
              <a:t>今天我们要一起走进中亚五国之中的三个国家：哈萨克、吉尔吉斯与塔吉克。</a:t>
            </a:r>
            <a:br>
              <a:rPr lang="zh-CN" altLang="en-US" b="1" dirty="0"/>
            </a:br>
            <a:r>
              <a:rPr lang="zh-CN" altLang="en-US" b="0" dirty="0"/>
              <a:t>在听到这几个国家的名字时，我们脑海中或许会浮现出苍茫的丝绸之路和无垠的草原，</a:t>
            </a:r>
            <a:br>
              <a:rPr lang="zh-CN" altLang="en-US" b="0" dirty="0"/>
            </a:br>
            <a:r>
              <a:rPr lang="zh-CN" altLang="en-US" b="0" dirty="0"/>
              <a:t>但生活在这片土地上的人们，如今正经历着“沉默”、“忍耐”与“不能抗议”的挣扎。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219DE6-17A3-4D87-B70A-11BE34871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defRPr/>
            </a:pPr>
            <a:r>
              <a:rPr lang="en-US" altLang="zh-CN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1. </a:t>
            </a:r>
            <a:r>
              <a:rPr lang="zh-CN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生态与生活的共生</a:t>
            </a:r>
          </a:p>
          <a:p>
            <a:pPr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defRPr/>
            </a:pPr>
            <a:r>
              <a:rPr lang="en-US" altLang="zh-CN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19</a:t>
            </a:r>
            <a:r>
              <a:rPr lang="zh-CN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世纪前的中亚社会，人们没有强烈的“民族”概念。</a:t>
            </a:r>
            <a:br>
              <a:rPr lang="zh-CN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CN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如果你问一个撒马尔罕人“你是谁”，他会告诉你他是穆斯林、是城裡人、或者他是牧民或农民。</a:t>
            </a:r>
            <a:br>
              <a:rPr lang="zh-CN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CN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那时候，哈萨克、吉尔吉斯等游牧族群，与塔吉克、乌兹别克等定居农耕族群，</a:t>
            </a:r>
            <a:br>
              <a:rPr lang="zh-CN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CN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在天山与盆地之间形成了一个互通有无、深度依赖的流动世界，如果没有彼此的贸易，谁都无法独自生存。</a:t>
            </a:r>
          </a:p>
          <a:p>
            <a:pPr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defRPr/>
            </a:pPr>
            <a:endParaRPr lang="zh-CN" altLang="en-US" b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defRPr/>
            </a:pPr>
            <a:r>
              <a:rPr lang="en-US" altLang="zh-CN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2. </a:t>
            </a:r>
            <a:r>
              <a:rPr lang="zh-CN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苏联的划界重塑</a:t>
            </a:r>
          </a:p>
          <a:p>
            <a:pPr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defRPr/>
            </a:pPr>
            <a:r>
              <a:rPr lang="en-US" altLang="zh-CN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20</a:t>
            </a:r>
            <a:r>
              <a:rPr lang="zh-CN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世纪苏联的到来，强行重塑了这一切。</a:t>
            </a:r>
            <a:br>
              <a:rPr lang="zh-CN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CN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苏联按照欧洲的民族主义定义，利用细微的方言发音，强行拆散了原本共生的部族，将流动的身分固化为行政国籍。</a:t>
            </a:r>
          </a:p>
          <a:p>
            <a:pPr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defRPr/>
            </a:pPr>
            <a:r>
              <a:rPr lang="zh-CN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更关键的是，苏联在划界时采取了“交叉切割”的策略，在各国境内留下了复杂的飞地。</a:t>
            </a:r>
          </a:p>
          <a:p>
            <a:pPr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defRPr/>
            </a:pPr>
            <a:endParaRPr lang="zh-CN" altLang="en-US" b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defRPr/>
            </a:pPr>
            <a:r>
              <a:rPr lang="en-US" altLang="zh-CN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3. </a:t>
            </a:r>
            <a:r>
              <a:rPr lang="zh-CN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独立后的边境困局</a:t>
            </a:r>
            <a:br>
              <a:rPr lang="zh-CN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en-US" altLang="zh-CN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1991</a:t>
            </a:r>
            <a:r>
              <a:rPr lang="zh-CN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年各国独立、边界变成国界后，原本一体的经济系统瞬间支离破碎，像三国交界处的</a:t>
            </a:r>
            <a:r>
              <a:rPr lang="zh-CN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费尔干纳盆地，</a:t>
            </a:r>
            <a:br>
              <a:rPr lang="zh-CN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CN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百姓面临着“耕田得去乌兹别克、灌溉依赖吉尔吉斯、货运得过塔吉克关口”</a:t>
            </a:r>
            <a:r>
              <a:rPr lang="zh-CN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的荒诞困局，至今冲突不断。</a:t>
            </a:r>
          </a:p>
          <a:p>
            <a:pPr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defRPr/>
            </a:pPr>
            <a:endParaRPr lang="zh-CN" altLang="en-US" b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defRPr/>
            </a:pPr>
            <a:r>
              <a:rPr lang="en-US" altLang="zh-CN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4. </a:t>
            </a:r>
            <a:r>
              <a:rPr lang="zh-CN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历史殖民的阴影</a:t>
            </a:r>
          </a:p>
          <a:p>
            <a:pPr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defRPr/>
            </a:pPr>
            <a:r>
              <a:rPr lang="zh-CN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时至今日，游牧生活已经逝去，曾经作为社会秩序的民族文化，如今已沦为舞台上的点缀与表演，不再是人们生活真实的内核。</a:t>
            </a:r>
            <a:br>
              <a:rPr lang="zh-CN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CN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独立后的中亚三国走上了截然不同的艰难道路：</a:t>
            </a:r>
            <a:br>
              <a:rPr lang="zh-CN" altLang="en-US" b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</a:br>
            <a:r>
              <a:rPr lang="zh-CN" altLang="en-US" b="1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哈萨克在高度集权下顺从沉默，吉尔吉斯在频繁的政变与革命中动荡循环，塔吉克则至今背负着内战的创伤。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走出历史殖民的创伤阴影</a:t>
            </a:r>
          </a:p>
          <a:p>
            <a:r>
              <a:rPr lang="zh-CN" altLang="en-US" b="0" dirty="0"/>
              <a:t>求主医治这片土地因强行依民族划界、集权统治与内战留下的集体创伤。</a:t>
            </a:r>
            <a:br>
              <a:rPr lang="zh-CN" altLang="en-US" b="0" dirty="0"/>
            </a:br>
            <a:r>
              <a:rPr lang="zh-CN" altLang="en-US" b="0" dirty="0"/>
              <a:t>让面临身份认同挣扎的中亚人民，在寻找出路的讨论中，能认识并归回神国儿女的身份。</a:t>
            </a:r>
          </a:p>
          <a:p>
            <a:endParaRPr lang="zh-CN" altLang="en-US" b="0" dirty="0"/>
          </a:p>
          <a:p>
            <a:r>
              <a:rPr lang="en-US" altLang="zh-CN" b="1" dirty="0"/>
              <a:t>2. </a:t>
            </a:r>
            <a:r>
              <a:rPr lang="zh-CN" altLang="en-US" b="1" dirty="0"/>
              <a:t>边境的资源共享与平安</a:t>
            </a:r>
          </a:p>
          <a:p>
            <a:r>
              <a:rPr lang="zh-CN" altLang="en-US" b="0" dirty="0"/>
              <a:t>特别为生活在高度交错、飞地复杂的中亚边境百姓祷告。</a:t>
            </a:r>
            <a:br>
              <a:rPr lang="zh-CN" altLang="en-US" b="0" dirty="0"/>
            </a:br>
            <a:r>
              <a:rPr lang="zh-CN" altLang="en-US" b="0" dirty="0"/>
              <a:t>求主赐下和平的智慧，让各国边民在面对灌溉、耕作、货运等日常生活往来时免受冲突之苦，顾念他们的生计与安全。</a:t>
            </a:r>
          </a:p>
          <a:p>
            <a:endParaRPr lang="zh-CN" altLang="en-US" b="0" dirty="0"/>
          </a:p>
          <a:p>
            <a:r>
              <a:rPr lang="en-US" altLang="zh-CN" b="1" dirty="0"/>
              <a:t>3. </a:t>
            </a:r>
            <a:r>
              <a:rPr lang="zh-CN" altLang="en-US" b="1" dirty="0"/>
              <a:t>打破沉默与动荡循环的福音契机</a:t>
            </a:r>
          </a:p>
          <a:p>
            <a:r>
              <a:rPr lang="zh-CN" altLang="en-US" b="0" dirty="0"/>
              <a:t>求主的真理与大能释放活在“沉默”、“忍耐”与“不能抗议“之中的哈萨克与塔吉克人民，</a:t>
            </a:r>
            <a:br>
              <a:rPr lang="zh-CN" altLang="en-US" b="0" dirty="0"/>
            </a:br>
            <a:r>
              <a:rPr lang="zh-CN" altLang="en-US" b="0" dirty="0"/>
              <a:t>也为处于政权更迭循环中的吉尔吉斯带来属天的秩序与安稳，让福音的种子在压抑或疲惫的心灵中扎根。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sz="2800" b="0" i="0" dirty="0">
              <a:solidFill>
                <a:srgbClr val="1B1C1D"/>
              </a:solidFill>
              <a:effectLst/>
              <a:latin typeface="tt_nor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ED66D9-DB0C-486F-9C7A-E6720AD29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24/06/2026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24/06/2026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24/06/2026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24/06/2026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24/06/2026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24/06/2026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24/06/2026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24/06/2026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24/06/2026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24/06/2026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24/06/2026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51CF-FC91-456C-ADE2-2BF8862AD79A}" type="datetimeFigureOut">
              <a:rPr lang="en-US" smtClean="0"/>
              <a:t>24/06/2026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6A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321E3C-F8C5-51DF-8FE3-E6EAA7B9DB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3"/>
          <a:stretch>
            <a:fillRect/>
          </a:stretch>
        </p:blipFill>
        <p:spPr>
          <a:xfrm>
            <a:off x="-1" y="-220061"/>
            <a:ext cx="12191999" cy="9509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14" y="893869"/>
            <a:ext cx="2359172" cy="257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477397-4D26-1BF3-825D-7B119014FFC2}"/>
              </a:ext>
            </a:extLst>
          </p:cNvPr>
          <p:cNvSpPr txBox="1"/>
          <p:nvPr/>
        </p:nvSpPr>
        <p:spPr>
          <a:xfrm>
            <a:off x="2551673" y="4534477"/>
            <a:ext cx="708865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503050405090304" pitchFamily="18" charset="0"/>
              </a:rPr>
              <a:t>2026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年7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503050405090304" pitchFamily="18" charset="0"/>
              </a:rPr>
              <a:t>月</a:t>
            </a:r>
          </a:p>
          <a:p>
            <a:pPr lvl="0" algn="ctr" defTabSz="685800">
              <a:defRPr/>
            </a:pPr>
            <a:r>
              <a:rPr lang="zh-TW" altLang="en-US" sz="40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中亚三国</a:t>
            </a:r>
          </a:p>
          <a:p>
            <a:pPr algn="ctr">
              <a:defRPr/>
            </a:pPr>
            <a:r>
              <a:rPr lang="zh-CN" altLang="en-US" sz="36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哈萨克、吉尔吉斯、塔吉克</a:t>
            </a:r>
            <a:br>
              <a:rPr lang="en-MY" altLang="zh-TW" sz="36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zh-TW" altLang="en-US" sz="36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 algn="ctr">
              <a:defRPr/>
            </a:pPr>
            <a:endParaRPr lang="zh-TW" altLang="en-US" sz="40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-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6A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EA753A-9BD4-DFA8-D588-6DDE2C316E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1" y="0"/>
            <a:ext cx="3657600" cy="2743200"/>
          </a:xfrm>
          <a:prstGeom prst="rect">
            <a:avLst/>
          </a:prstGeom>
        </p:spPr>
      </p:pic>
      <p:sp>
        <p:nvSpPr>
          <p:cNvPr id="2" name="Subtitle 2"/>
          <p:cNvSpPr txBox="1"/>
          <p:nvPr/>
        </p:nvSpPr>
        <p:spPr>
          <a:xfrm>
            <a:off x="95623" y="337208"/>
            <a:ext cx="9746646" cy="6160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生态与生活的共生</a:t>
            </a:r>
            <a:b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</a:t>
            </a: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世纪前，中亚人民身份由生活方式和宗教决定。</a:t>
            </a:r>
            <a:b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牧民（哈萨克，吉尔吉斯）与农民（塔吉克）</a:t>
            </a:r>
            <a:b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互通有无，形成彼此依赖的社群世界。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苏联的划界重塑</a:t>
            </a:r>
            <a:b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</a:t>
            </a: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世纪苏联强行推动民族建构，利用方言拆散部族，</a:t>
            </a:r>
            <a:b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将模煳流动的身分固定为行政国籍。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独立后的边境困局</a:t>
            </a:r>
            <a:b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苏联解体，各国独立，土地被强行切割，冲突频发。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历史殖民的阴影</a:t>
            </a:r>
            <a:b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如今中亚三国依旧活在苏联殖民的阴影下。</a:t>
            </a:r>
            <a:b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各国走上不同道路，背负着不同的重担。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281562-C0E9-E67E-FAB9-16DC47BB18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2"/>
          <a:stretch>
            <a:fillRect/>
          </a:stretch>
        </p:blipFill>
        <p:spPr>
          <a:xfrm>
            <a:off x="9509761" y="2743200"/>
            <a:ext cx="2682240" cy="2027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959BE-F17A-BE58-D9D7-C06B8CC58D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19" r="11517"/>
          <a:stretch>
            <a:fillRect/>
          </a:stretch>
        </p:blipFill>
        <p:spPr>
          <a:xfrm>
            <a:off x="10078149" y="4770984"/>
            <a:ext cx="2113852" cy="2087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6A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DE76E10-1F74-6C94-308C-83B4B5B33E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" t="24709" r="-106" b="10740"/>
          <a:stretch>
            <a:fillRect/>
          </a:stretch>
        </p:blipFill>
        <p:spPr>
          <a:xfrm>
            <a:off x="7547956" y="0"/>
            <a:ext cx="4644043" cy="2248320"/>
          </a:xfrm>
          <a:prstGeom prst="rect">
            <a:avLst/>
          </a:prstGeom>
        </p:spPr>
      </p:pic>
      <p:sp>
        <p:nvSpPr>
          <p:cNvPr id="3" name="Subtitle 2"/>
          <p:cNvSpPr txBox="1"/>
          <p:nvPr/>
        </p:nvSpPr>
        <p:spPr>
          <a:xfrm>
            <a:off x="462641" y="1295400"/>
            <a:ext cx="7304503" cy="551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走出历史殖民的创伤</a:t>
            </a:r>
            <a:b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求主医治民族划界、</a:t>
            </a:r>
            <a:b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集权统治与内战留下的集体创伤</a:t>
            </a:r>
          </a:p>
          <a:p>
            <a:pPr marL="457200" lvl="0" indent="-4572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边境资源共享与平安</a:t>
            </a:r>
            <a:b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祷告中亚边境百姓的生活免受冲突之苦，求主顾念他们的生机与安全</a:t>
            </a:r>
          </a:p>
          <a:p>
            <a:pPr marL="457200" lvl="0" indent="-4572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打破沉默与动荡的福音契机</a:t>
            </a:r>
            <a:b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求主的真理释放沉默、忍耐的人民，</a:t>
            </a:r>
            <a:b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圣灵安慰动荡社会中疲惫的心</a:t>
            </a:r>
          </a:p>
          <a:p>
            <a:pPr marL="0" lv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zh-CN" altLang="en-US" dirty="0">
              <a:solidFill>
                <a:srgbClr val="FFC000">
                  <a:lumMod val="40000"/>
                  <a:lumOff val="6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642" y="391886"/>
            <a:ext cx="5908177" cy="86946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代祷方向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Prayer Guides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066E6-4092-3929-4939-DD961F4425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" t="-28848" r="-358" b="28848"/>
          <a:stretch>
            <a:fillRect/>
          </a:stretch>
        </p:blipFill>
        <p:spPr>
          <a:xfrm>
            <a:off x="7543031" y="3399944"/>
            <a:ext cx="4648967" cy="34867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27876C-6C77-0E5E-5336-8AD202DB10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39" t="-341" r="6788" b="341"/>
          <a:stretch>
            <a:fillRect/>
          </a:stretch>
        </p:blipFill>
        <p:spPr>
          <a:xfrm>
            <a:off x="9875520" y="2232504"/>
            <a:ext cx="2316478" cy="2248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3165D9-E29D-C271-7E42-E8DA6AA4AAC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77" r="6286"/>
          <a:stretch>
            <a:fillRect/>
          </a:stretch>
        </p:blipFill>
        <p:spPr>
          <a:xfrm>
            <a:off x="7543031" y="2249131"/>
            <a:ext cx="2433849" cy="22278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6A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4849B4-0C08-06E2-E468-787EACF305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46" b="37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106420"/>
            <a:ext cx="1219200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让我们同心为</a:t>
            </a:r>
            <a:r>
              <a:rPr lang="zh-CN" alt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中亚三国</a:t>
            </a:r>
            <a:r>
              <a:rPr lang="zh-CN" altLang="en-US" sz="36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祷告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6A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3660"/>
            <a:ext cx="12192000" cy="537307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亲爱的天父，我们看到殖民历史在中亚土地上留下的伤痕。</a:t>
            </a:r>
            <a:b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我们祈求主的怜悯和真光临到</a:t>
            </a:r>
            <a:r>
              <a:rPr lang="zh-CN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活在集权中忍耐的哈萨克</a:t>
            </a:r>
            <a: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b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在动荡中疲惫的吉尔吉斯</a:t>
            </a:r>
            <a: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生活在内战阴影的塔吉克</a:t>
            </a:r>
            <a: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b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求主让他们领受那超越国界的身份，认识祢是爱他们的阿爸天父，</a:t>
            </a:r>
            <a:b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藉着耶稣基督的宝血，洗净一切的罪，得着属天的自由！</a:t>
            </a:r>
          </a:p>
          <a:p>
            <a:pPr lvl="0" algn="ctr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求主顾念因生计频繁穿梭于国家边界的人民，赐下和平稳定的环境。</a:t>
            </a:r>
            <a:br>
              <a:rPr lang="zh-CN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求主差派福音工人安慰、鼓励疲惫的心，</a:t>
            </a:r>
            <a:br>
              <a:rPr lang="zh-CN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求圣灵抹去殖民历史留下的不安和迷惘，</a:t>
            </a:r>
            <a:br>
              <a:rPr lang="zh-CN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让耶和华成为他们生命中不可动摇的磐石！</a:t>
            </a:r>
            <a:br>
              <a:rPr lang="zh-CN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8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奉主耶稣基督的名求，阿们。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不再是個人的禱告，我們開始一起祈禱。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30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分鐘，生活再忙碌的人都能找到時間參與。</a:t>
            </a: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1546</Words>
  <Application>Microsoft Office PowerPoint</Application>
  <PresentationFormat>Widescreen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JhengHei</vt:lpstr>
      <vt:lpstr>Microsoft YaHei</vt:lpstr>
      <vt:lpstr>Microsoft YaHei Light</vt:lpstr>
      <vt:lpstr>Microsoft YaHei UI</vt:lpstr>
      <vt:lpstr>tt_norms</vt:lpstr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Enoch Lee</dc:creator>
  <cp:lastModifiedBy>Guan Fung Howe</cp:lastModifiedBy>
  <cp:revision>61</cp:revision>
  <dcterms:created xsi:type="dcterms:W3CDTF">2026-06-22T09:36:46Z</dcterms:created>
  <dcterms:modified xsi:type="dcterms:W3CDTF">2026-06-24T02:06:51Z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90BFEE7E5323DD022E02396AFCE42548_43</vt:lpwstr>
  </property>
  <property fmtid="{D5CDD505-2E9C-101B-9397-08002B2CF9AE}" pid="3" name="KSOProductBuildVer">
    <vt:lpwstr>1033-12.1.23152.23152</vt:lpwstr>
  </property>
</Properties>
</file>