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383" r:id="rId6"/>
    <p:sldId id="385" r:id="rId7"/>
    <p:sldId id="384" r:id="rId8"/>
    <p:sldId id="265" r:id="rId9"/>
    <p:sldId id="268" r:id="rId10"/>
    <p:sldId id="381" r:id="rId11"/>
    <p:sldId id="343" r:id="rId12"/>
    <p:sldId id="3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01" autoAdjust="0"/>
  </p:normalViewPr>
  <p:slideViewPr>
    <p:cSldViewPr snapToGrid="0">
      <p:cViewPr varScale="1">
        <p:scale>
          <a:sx n="72" d="100"/>
          <a:sy n="72" d="100"/>
        </p:scale>
        <p:origin x="48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E7B34-4BDF-4B85-80D4-A758867CABC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19DE6-17A3-4D87-B70A-11BE348715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萨赫勒位于撒哈拉</a:t>
            </a:r>
            <a:r>
              <a:rPr lang="zh-CN" altLang="en-US" dirty="0"/>
              <a:t>沙漠南部</a:t>
            </a:r>
            <a:r>
              <a:rPr lang="zh-TW" altLang="en-US" dirty="0"/>
              <a:t>，是一条从西非延伸到东非的狭长</a:t>
            </a:r>
            <a:r>
              <a:rPr lang="zh-CN" altLang="en-US" dirty="0"/>
              <a:t>地带。</a:t>
            </a:r>
            <a:endParaRPr lang="en-US" altLang="zh-CN" dirty="0"/>
          </a:p>
          <a:p>
            <a:r>
              <a:rPr lang="zh-CN" altLang="en-US" dirty="0"/>
              <a:t>萨赫勒地区</a:t>
            </a:r>
            <a:r>
              <a:rPr lang="zh-TW" altLang="en-US" dirty="0"/>
              <a:t>长期</a:t>
            </a:r>
            <a:r>
              <a:rPr lang="zh-CN" altLang="en-US" dirty="0"/>
              <a:t>面对</a:t>
            </a:r>
            <a:r>
              <a:rPr lang="zh-TW" altLang="en-US" dirty="0"/>
              <a:t>旱涝不定、土地退化与资源竞逐</a:t>
            </a:r>
            <a:r>
              <a:rPr lang="zh-CN" altLang="en-US" dirty="0"/>
              <a:t>等问题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2026</a:t>
            </a:r>
            <a:r>
              <a:rPr lang="zh-CN" altLang="en-US" dirty="0"/>
              <a:t>年，邀请您</a:t>
            </a:r>
            <a:r>
              <a:rPr lang="zh-TW" altLang="en-US" dirty="0"/>
              <a:t>看见</a:t>
            </a:r>
            <a:r>
              <a:rPr lang="zh-CN" altLang="en-US" dirty="0"/>
              <a:t>这地区的人如何</a:t>
            </a:r>
            <a:r>
              <a:rPr lang="zh-TW" altLang="en-US" dirty="0"/>
              <a:t>在创伤中努力生活</a:t>
            </a:r>
            <a:r>
              <a:rPr lang="zh-CN" altLang="en-US" dirty="0"/>
              <a:t>，</a:t>
            </a:r>
            <a:r>
              <a:rPr lang="zh-TW" altLang="en-US" dirty="0"/>
              <a:t>求主在危机交会之处兴起盼望与更新。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19DE6-17A3-4D87-B70A-11BE348715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）萨赫勒是什么？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萨赫勒是撒哈拉以南的狭长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地带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sz="1200" dirty="0" err="1">
                <a:solidFill>
                  <a:srgbClr val="2B2B2B"/>
                </a:solidFill>
                <a:latin typeface="Microsoft JhengHei" panose="020B0604030504040204" pitchFamily="34" charset="-120"/>
                <a:ea typeface="Microsoft JhengHei" panose="020B0604030504040204" pitchFamily="34" charset="-122"/>
                <a:cs typeface="Microsoft JhengHei" panose="020B0604030504040204" pitchFamily="34" charset="-120"/>
              </a:rPr>
              <a:t>夹在沙漠与较湿润草原之间</a:t>
            </a:r>
            <a:r>
              <a:rPr lang="zh-CN" altLang="en-US" sz="1200" dirty="0">
                <a:solidFill>
                  <a:srgbClr val="2B2B2B"/>
                </a:solidFill>
                <a:latin typeface="Microsoft JhengHei" panose="020B0604030504040204" pitchFamily="34" charset="-120"/>
                <a:ea typeface="Microsoft JhengHei" panose="020B0604030504040204" pitchFamily="34" charset="-122"/>
                <a:cs typeface="Microsoft JhengHei" panose="020B0604030504040204" pitchFamily="34" charset="-120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雨季短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，但是变化大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当地人的生活节奏往往被「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会不会下雨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会下多少雨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」决定。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）萨赫勒地区有哪些国家？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从塞内加尔一路延伸至厄立特里亚，萨赫勒横跨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个国家：塞内加尔、毛里塔尼亚、马里、布基纳法索、尼日、尼日利亚、查德、苏丹、南苏丹、厄立特里亚。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地区面对的问题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不是单一国家的问题，而是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多个国家、多种语言、多个民族共同面对的问题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要了解或认识萨赫勒地区，都需要一个宽广的视角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）气候变化带来严峻考验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有时干旱无雨，有时暴雨成灾。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2016–2020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逾两千万人陷入极端干旱导致的粮食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洪水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每年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让大约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万人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失去家园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气候不稳定不只是天气问题，它会连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带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影响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农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作物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收成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、牧草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生长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、物价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波动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移动路线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等因素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变成常态，人们就更需要韧性系统（储粮、用水、预警、保险与社群互助）来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度过天灾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多民族共存的文化马赛克</a:t>
            </a:r>
            <a:endParaRPr lang="zh-TW" alt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在萨赫勒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地区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，牧民、农民、商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与城市居民长期共处，形成多民族、多语言的文化马赛克。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这份多元一方面孕育了交流、交易与创造力，另一方面也让身份与资源分配更敏感。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当环境或安全局势恶化时，原本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可以透过讨论解决的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差异可能被放大成不信任与对立。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萨赫勒地区其中一个特色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是看见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人们日常如何协作、彼此「谈出一条路」。</a:t>
            </a:r>
            <a:endParaRPr lang="zh-TW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）气候不稳变成生活不稳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干旱与洪水交替出现，让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萨赫勒地区的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耕作与放牧季节规律变得难以预测。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当降雨与水源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变得不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稳定，作物歉收、牧草不足就会直接推高粮价，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每个人每天的目标就是：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活下去。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这种不确定性不只是自然现象，更会累积成焦虑。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）环境问题拖出一串社会问题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当土壤越来越贫瘠、可耕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作范围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缩小，粮食供应与生计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被压缩，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每个人都只想活下去，冲突往往一触即发。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土地退化往往不是单一原因造成，而是气候变迁、人口压力、过度放牧与不当耕作、燃料需求与水资源管理等多因素叠加的结果。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紧张的社会成爲冲突的温床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水源、牧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与耕地越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缺乏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，越容易引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起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农牧群体之间的摩擦，甚至演变成持续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的暴力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事件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当地方冲突遇上武装势力、治安失序或报复心理，就会使不信任迅速蔓延，连带影响市场、交通与基本公共服务。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人们不只是失去资源，更失去可以安心生活的空间，而恐惧会在社群中长期停留。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）政治与经济结构困境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许多地区长期面对政局动荡、治理能力不足与资源分配不均，使公共安全、教育、医疗等基本服务难以稳定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落实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当制度无法提供公平与保护，民众更容易觉得前景封闭，尤其是青年群体在失业与缺乏机会中被推向更高风险的选择。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在这样的背景下，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任何帮助都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难以累积成可持续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进行，最后带来改变的成果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）盼望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仿佛一种奢侈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当孩子无法稳定上学、家庭被迫分离、社群支持网瓦解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、生存也无法保障，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创伤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会一层层加深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如果改变不是一种可能，那麽极端暴力就不是那麽可怕。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人们在恐惧与匮乏中寻求安全与意义，迫切需要真实的安慰、修复与和平的盼望。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）为土地与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生活的修复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求主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修复萨赫勒地区的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土地，赐下智慧，使水资源、耕作与放牧能更有韧性。也求主保守最脆弱的家庭，在粮食、工作与基本需要上不致断裂，让人不必以迁徙或冒险换取明天。愿各种复育与重建的努力，不只是短期工程，而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在地方社群中扎根、持续成长。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）为群体和好与止息暴力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当资源稀缺、恐惧蔓延，人心更容易被猜疑与报复牵引，求主亲自作和平的主。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愿破裂的关系能被修复，愿公正的调解与可信的领袖被兴起，使对话重新成为可能。也求主保守无辜者，止息暴力的循环，让人能重新在日常中感到安全。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）为良善治理与保护平民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求主赐领袖敬畏神的心与行公义的勇气，使制度能更透明、更负责，真正服事百姓。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也求主坚固医疗、教育、人道援助与地方服务的工作者，保守他们在压力与风险中仍能持守使命。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）为福音的和平见证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求主使教会与信徒以尊重与谦卑靠近人群，以聆听、服事与真实的爱建立信任。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愿主开路，使跨文化的相遇不是彼此防备，而是彼此理解；使人不只听见道理，也看见和平、医治与复和的实际。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求主差派合适的工人、坚固本地门徒，在黑暗处作光，在撕裂处作和平的器皿。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69FB60-ECF2-4C41-B41F-A4EFAEE47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6FF0-D6E0-4F4E-963A-135F347C5F3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DE42-B062-4CAF-981E-085172CE04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5A45-182C-4E41-B256-DA1A5AD41A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EB14-9344-4064-9958-A8BCE4B749C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-1239671"/>
            <a:ext cx="12191999" cy="8097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2423" y="5102349"/>
            <a:ext cx="388715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2026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非洲萨赫勒地区</a:t>
            </a:r>
            <a:endParaRPr kumimoji="0" lang="en-MY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screen"/>
          <a:srcRect l="22834" t="33031" b="-10197"/>
          <a:stretch>
            <a:fillRect/>
          </a:stretch>
        </p:blipFill>
        <p:spPr>
          <a:xfrm>
            <a:off x="0" y="0"/>
            <a:ext cx="12192000" cy="7902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43" y="391886"/>
            <a:ext cx="5330622" cy="9302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5C79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萨赫勒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B5C79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地区简介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B5C79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B5C79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About Sahel region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B5C79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462643" y="1598334"/>
            <a:ext cx="9171687" cy="4172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「萨赫勒」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：</a:t>
            </a:r>
            <a:br>
              <a:rPr lang="en-MY" altLang="zh-CN" sz="32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指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撒哈拉以南的狭长地带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萨赫勒地区有哪些国家？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气候变化带来严峻考验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多民族共存的文化马赛克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98737" y="1051636"/>
            <a:ext cx="5211799" cy="5565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screen"/>
          <a:srcRect t="17667" b="1230"/>
          <a:stretch>
            <a:fillRect/>
          </a:stretch>
        </p:blipFill>
        <p:spPr>
          <a:xfrm>
            <a:off x="6638925" y="-1"/>
            <a:ext cx="5553075" cy="3377803"/>
          </a:xfrm>
          <a:prstGeom prst="rect">
            <a:avLst/>
          </a:prstGeom>
        </p:spPr>
      </p:pic>
      <p:sp>
        <p:nvSpPr>
          <p:cNvPr id="2" name="Subtitle 2"/>
          <p:cNvSpPr txBox="1"/>
          <p:nvPr/>
        </p:nvSpPr>
        <p:spPr>
          <a:xfrm>
            <a:off x="462643" y="1597705"/>
            <a:ext cx="10228944" cy="4421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气候不稳变成生活不稳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环境问题拖出一串社会问题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紧张的社会成爲冲突的温床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政治与经济结构困境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宣教与福音进入的限制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42" y="391886"/>
            <a:ext cx="5908177" cy="930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社会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、文化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及属灵挑战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Social, Cultural, and Spiritual Barriers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8925" y="3538261"/>
            <a:ext cx="2211707" cy="2210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24679" y="5221254"/>
            <a:ext cx="2468390" cy="1645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24679" y="3091131"/>
            <a:ext cx="2468390" cy="1993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42" y="391886"/>
            <a:ext cx="5330622" cy="930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代祷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方向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Prayer Focus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9515211" y="528633"/>
            <a:ext cx="3021806" cy="4029074"/>
          </a:xfrm>
          <a:prstGeom prst="rect">
            <a:avLst/>
          </a:prstGeom>
        </p:spPr>
      </p:pic>
      <p:sp>
        <p:nvSpPr>
          <p:cNvPr id="3" name="Subtitle 2"/>
          <p:cNvSpPr txBox="1"/>
          <p:nvPr/>
        </p:nvSpPr>
        <p:spPr>
          <a:xfrm>
            <a:off x="462642" y="1594804"/>
            <a:ext cx="9124009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为土地与生活的修复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为群体和好与止息暴力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为良善治理与保护平民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为福音的和平见证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96045" y="-264920"/>
            <a:ext cx="2446666" cy="366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40951" y="2577247"/>
            <a:ext cx="2371457" cy="35586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74707" y="3661486"/>
            <a:ext cx="4815184" cy="3210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376867" y="-3929063"/>
            <a:ext cx="16232456" cy="10787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让我们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同心为</a:t>
            </a:r>
            <a:r>
              <a:rPr lang="zh-TW" altLang="en-US" sz="3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萨赫勒地区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祷告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2272"/>
            <a:ext cx="12192000" cy="53746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亲爱的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天父，萨赫勒地区在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干旱与洪水中摆荡，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在土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地退化与资源紧张中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被压榨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，收成不稳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粮价波动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惶惶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度日</a:t>
            </a: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求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祢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怜悯并供应，赐下合宜的雨水与智慧，使水土得以修复、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农牧生计得以稳固，让人不必以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极端手段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换取明天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的气息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lvl="0" algn="ctr">
              <a:lnSpc>
                <a:spcPts val="4000"/>
              </a:lnSpc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主啊，当人心被恐惧吞没，求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的同在使他们得着安稳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lnSpc>
                <a:spcPts val="4000"/>
              </a:lnSpc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求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止息暴力与报复的循环，医治创伤，修复破裂的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族群关系，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兴起公义良善的领袖与调解者，使对话胜过仇恨、使和平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成爲可能。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lnSpc>
                <a:spcPts val="4000"/>
              </a:lnSpc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求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坚固在地教会、服事者与援助工作者，赐他们勇气与忍耐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愿福音的光照进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萨赫勒地区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，使人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遇见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供应、医治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更新的主</a:t>
            </a: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奉主耶稣基督的名求，阿们！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不再是个人的祷告，我们开始一起祈祷。</a:t>
            </a:r>
            <a:b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30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+mn-cs"/>
              </a:rPr>
              <a:t>分钟，生活再忙碌的人都能找到时间参与。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+mn-cs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WPS Presentation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SimSun</vt:lpstr>
      <vt:lpstr>Wingdings</vt:lpstr>
      <vt:lpstr>Microsoft JhengHei</vt:lpstr>
      <vt:lpstr>Times New Roman</vt:lpstr>
      <vt:lpstr>Microsoft YaHei UI</vt:lpstr>
      <vt:lpstr>Microsoft JhengHei</vt:lpstr>
      <vt:lpstr>Calibri</vt:lpstr>
      <vt:lpstr>tt_norms</vt:lpstr>
      <vt:lpstr>Microsoft YaHei</vt:lpstr>
      <vt:lpstr>Microsoft YaHei Light</vt:lpstr>
      <vt:lpstr>Arial Unicode MS</vt:lpstr>
      <vt:lpstr>Calibri Light</vt:lpstr>
      <vt:lpstr>PMingLiU</vt:lpstr>
      <vt:lpstr>DengXian</vt:lpstr>
      <vt:lpstr>Euphorigenic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Lim Yeng Shiow</cp:lastModifiedBy>
  <cp:revision>28</cp:revision>
  <dcterms:created xsi:type="dcterms:W3CDTF">2025-12-20T20:42:00Z</dcterms:created>
  <dcterms:modified xsi:type="dcterms:W3CDTF">2025-12-23T10:29:49Z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2B04A36D7DD647C78F9ED51CC2C56F15_13</vt:lpwstr>
  </property>
  <property fmtid="{D5CDD505-2E9C-101B-9397-08002B2CF9AE}" pid="3" name="KSOProductBuildVer">
    <vt:lpwstr>1033-12.2.0.23155</vt:lpwstr>
  </property>
</Properties>
</file>