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383" r:id="rId4"/>
    <p:sldId id="269" r:id="rId5"/>
    <p:sldId id="259" r:id="rId6"/>
    <p:sldId id="265" r:id="rId7"/>
    <p:sldId id="268" r:id="rId8"/>
    <p:sldId id="381" r:id="rId9"/>
    <p:sldId id="343" r:id="rId10"/>
    <p:sldId id="3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3606"/>
    <a:srgbClr val="F93B07"/>
    <a:srgbClr val="FF3300"/>
    <a:srgbClr val="A04254"/>
    <a:srgbClr val="FFD9EC"/>
    <a:srgbClr val="FFD5D5"/>
    <a:srgbClr val="FF7C80"/>
    <a:srgbClr val="FFE7E7"/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061D9D-F9BD-4FFC-8996-6C79541EF60F}" v="5" dt="2025-09-08T01:45:44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1700" autoAdjust="0"/>
  </p:normalViewPr>
  <p:slideViewPr>
    <p:cSldViewPr snapToGrid="0">
      <p:cViewPr varScale="1">
        <p:scale>
          <a:sx n="43" d="100"/>
          <a:sy n="43" d="100"/>
        </p:scale>
        <p:origin x="125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an Fung Howe" userId="13491f60ce8118be" providerId="LiveId" clId="{83061D9D-F9BD-4FFC-8996-6C79541EF60F}"/>
    <pc:docChg chg="modSld">
      <pc:chgData name="Guan Fung Howe" userId="13491f60ce8118be" providerId="LiveId" clId="{83061D9D-F9BD-4FFC-8996-6C79541EF60F}" dt="2025-09-08T01:45:44.807" v="4" actId="14826"/>
      <pc:docMkLst>
        <pc:docMk/>
      </pc:docMkLst>
      <pc:sldChg chg="modSp">
        <pc:chgData name="Guan Fung Howe" userId="13491f60ce8118be" providerId="LiveId" clId="{83061D9D-F9BD-4FFC-8996-6C79541EF60F}" dt="2025-09-08T01:45:44.807" v="4" actId="14826"/>
        <pc:sldMkLst>
          <pc:docMk/>
          <pc:sldMk cId="0" sldId="383"/>
        </pc:sldMkLst>
        <pc:picChg chg="mod">
          <ac:chgData name="Guan Fung Howe" userId="13491f60ce8118be" providerId="LiveId" clId="{83061D9D-F9BD-4FFC-8996-6C79541EF60F}" dt="2025-09-08T01:45:44.807" v="4" actId="14826"/>
          <ac:picMkLst>
            <pc:docMk/>
            <pc:sldMk cId="0" sldId="383"/>
            <ac:picMk id="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9EE82-6DB8-47DF-BC1F-56D641BBDB5E}" type="datetimeFigureOut">
              <a:rPr lang="en-US" smtClean="0"/>
              <a:t>08/09/2025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AB6B0-1F88-4F6F-AE4D-71EA138704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B68893-C60C-4AFF-9669-758510979F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9F1901-2DA5-4AAE-ACDD-79CB8096E1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en-US" altLang="zh-TW" b="1" dirty="0"/>
              <a:t>1</a:t>
            </a:r>
            <a:r>
              <a:rPr lang="zh-CN" altLang="en-US" b="1" dirty="0"/>
              <a:t>）何谓</a:t>
            </a:r>
            <a:r>
              <a:rPr lang="zh-TW" altLang="en-US" b="1" dirty="0"/>
              <a:t>「</a:t>
            </a:r>
            <a:r>
              <a:rPr lang="zh-CN" altLang="en-US" b="1" dirty="0"/>
              <a:t>客家人</a:t>
            </a:r>
            <a:r>
              <a:rPr lang="zh-TW" altLang="en-US" b="1" dirty="0"/>
              <a:t>」</a:t>
            </a:r>
            <a:endParaRPr lang="en-US" altLang="zh-CN" b="1" dirty="0"/>
          </a:p>
          <a:p>
            <a:pPr lvl="0" fontAlgn="base"/>
            <a:r>
              <a:rPr lang="zh-TW" altLang="en-US" b="0" dirty="0"/>
              <a:t>客家人是汉族一个重要分支，也是汉族中唯一不以地域命名的民系。</a:t>
            </a:r>
            <a:endParaRPr lang="en-US" altLang="zh-TW" b="0" dirty="0"/>
          </a:p>
          <a:p>
            <a:pPr lvl="0" fontAlgn="base"/>
            <a:r>
              <a:rPr lang="zh-TW" altLang="en-US" b="0" dirty="0"/>
              <a:t>历史上，客家人的先民由于战乱</a:t>
            </a:r>
            <a:r>
              <a:rPr lang="zh-CN" altLang="en-US" b="0" dirty="0"/>
              <a:t>而</a:t>
            </a:r>
            <a:r>
              <a:rPr lang="zh-TW" altLang="en-US" b="0" dirty="0"/>
              <a:t>大规模南迁，从黄河流域一带（如山西、河南、山东、陕西）辗转迁徙至南方的广东、福建、江西等省份。</a:t>
            </a:r>
            <a:endParaRPr lang="en-US" altLang="zh-TW" b="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dirty="0"/>
              <a:t>相对于当地的</a:t>
            </a:r>
            <a:r>
              <a:rPr lang="zh-TW" altLang="en-US" b="0" dirty="0"/>
              <a:t>「</a:t>
            </a:r>
            <a:r>
              <a:rPr lang="zh-CN" altLang="en-US" b="0" dirty="0"/>
              <a:t>主籍</a:t>
            </a:r>
            <a:r>
              <a:rPr lang="zh-TW" altLang="en-US" b="0" dirty="0"/>
              <a:t>」</a:t>
            </a:r>
            <a:r>
              <a:rPr lang="zh-CN" altLang="en-US" b="0" dirty="0"/>
              <a:t>居民，他们被称为</a:t>
            </a:r>
            <a:r>
              <a:rPr lang="zh-TW" altLang="en-US" b="0" dirty="0"/>
              <a:t>「</a:t>
            </a:r>
            <a:r>
              <a:rPr lang="zh-CN" altLang="en-US" b="0" dirty="0"/>
              <a:t>客籍</a:t>
            </a:r>
            <a:r>
              <a:rPr lang="zh-TW" altLang="en-US" b="0" dirty="0"/>
              <a:t>」</a:t>
            </a:r>
            <a:r>
              <a:rPr lang="zh-CN" altLang="en-US" b="0" dirty="0"/>
              <a:t>，久而久之，</a:t>
            </a:r>
            <a:r>
              <a:rPr lang="zh-TW" altLang="en-US" b="0" dirty="0"/>
              <a:t>「</a:t>
            </a:r>
            <a:r>
              <a:rPr lang="zh-CN" altLang="en-US" b="0" dirty="0"/>
              <a:t>客籍</a:t>
            </a:r>
            <a:r>
              <a:rPr lang="zh-TW" altLang="en-US" b="0" dirty="0"/>
              <a:t>」</a:t>
            </a:r>
            <a:r>
              <a:rPr lang="zh-CN" altLang="en-US" b="0" dirty="0"/>
              <a:t>就演变成</a:t>
            </a:r>
            <a:r>
              <a:rPr lang="zh-TW" altLang="en-US" b="0" dirty="0"/>
              <a:t>「</a:t>
            </a:r>
            <a:r>
              <a:rPr lang="zh-CN" altLang="en-US" b="0" dirty="0"/>
              <a:t>客家人</a:t>
            </a:r>
            <a:r>
              <a:rPr lang="zh-TW" altLang="en-US" b="0" dirty="0"/>
              <a:t>」</a:t>
            </a:r>
            <a:r>
              <a:rPr lang="zh-CN" altLang="en-US" b="0" dirty="0"/>
              <a:t>这个称谓。﻿</a:t>
            </a:r>
            <a:endParaRPr lang="en-US" altLang="zh-CN" b="0" dirty="0"/>
          </a:p>
          <a:p>
            <a:pPr lvl="0" fontAlgn="base"/>
            <a:endParaRPr lang="en-US" sz="1200" b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）全球客家人</a:t>
            </a:r>
            <a:endParaRPr lang="en-US" altLang="zh-CN" sz="1200" b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zh-TW" alt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全球约有八千万「血缘客家人」，包含客语使用者和他们的后代 。</a:t>
            </a:r>
            <a:endParaRPr lang="en-US" altLang="zh-TW" sz="1200" b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zh-TW" alt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客家人遍及五大洲、</a:t>
            </a:r>
            <a:r>
              <a:rPr lang="en-US" altLang="zh-TW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 </a:t>
            </a:r>
            <a:r>
              <a:rPr lang="zh-TW" alt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个国家，被称为「日不落族群」</a:t>
            </a:r>
            <a:r>
              <a:rPr lang="zh-CN" alt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b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endParaRPr lang="en-US" sz="1200" b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TW" alt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台湾客家人</a:t>
            </a:r>
            <a:endParaRPr lang="en-US" altLang="zh-TW" sz="1200" b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zh-TW" alt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台湾客家人口估计约有 </a:t>
            </a:r>
            <a:r>
              <a:rPr lang="en-US" altLang="zh-TW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466.9 </a:t>
            </a:r>
            <a:r>
              <a:rPr lang="zh-TW" alt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万人，约占全国人口的 </a:t>
            </a:r>
            <a:r>
              <a:rPr lang="en-US" altLang="zh-TW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19.8% </a:t>
            </a:r>
            <a:r>
              <a:rPr lang="zh-TW" alt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b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zh-TW" alt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台湾客家人主要是明末和清朝时期从粤北和福建山区移民而来 。</a:t>
            </a:r>
            <a:endParaRPr lang="en-US" altLang="zh-TW" sz="1200" b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zh-TW" alt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可根据不同的语腔，将台湾客家人的生活聚落进行区域划分与祖籍认定，主要分为「四县腔」、「海陆腔」、「饶平腔」和汀州府永定话等 。</a:t>
            </a:r>
            <a:endParaRPr lang="en-US" sz="1200" b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70192DF-B3B4-4508-9DEE-39124EB467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en-US" altLang="zh-TW" b="1" dirty="0"/>
              <a:t>1</a:t>
            </a:r>
            <a:r>
              <a:rPr lang="zh-CN" altLang="en-US" b="1" dirty="0"/>
              <a:t>）何谓</a:t>
            </a:r>
            <a:r>
              <a:rPr lang="zh-TW" altLang="en-US" b="1" dirty="0"/>
              <a:t>「</a:t>
            </a:r>
            <a:r>
              <a:rPr lang="zh-CN" altLang="en-US" b="1" dirty="0"/>
              <a:t>客家人</a:t>
            </a:r>
            <a:r>
              <a:rPr lang="zh-TW" altLang="en-US" b="1" dirty="0"/>
              <a:t>」</a:t>
            </a:r>
            <a:endParaRPr lang="en-US" altLang="zh-CN" b="1" dirty="0"/>
          </a:p>
          <a:p>
            <a:pPr lvl="0" fontAlgn="base"/>
            <a:r>
              <a:rPr lang="zh-TW" altLang="en-US" b="0" dirty="0"/>
              <a:t>客家人是汉族一个重要分支，也是汉族中唯一不以地域命名的民系。</a:t>
            </a:r>
            <a:endParaRPr lang="en-US" altLang="zh-TW" b="0" dirty="0"/>
          </a:p>
          <a:p>
            <a:pPr lvl="0" fontAlgn="base"/>
            <a:r>
              <a:rPr lang="zh-TW" altLang="en-US" b="0" dirty="0"/>
              <a:t>历史上，客家人的先民由于战乱</a:t>
            </a:r>
            <a:r>
              <a:rPr lang="zh-CN" altLang="en-US" b="0" dirty="0"/>
              <a:t>而</a:t>
            </a:r>
            <a:r>
              <a:rPr lang="zh-TW" altLang="en-US" b="0" dirty="0"/>
              <a:t>大规模南迁，从黄河流域一带（如山西、河南、山东、陕西）辗转迁徙至南方的广东、福建、江西等省份。</a:t>
            </a:r>
            <a:endParaRPr lang="en-US" altLang="zh-TW" b="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dirty="0"/>
              <a:t>相对于当地的</a:t>
            </a:r>
            <a:r>
              <a:rPr lang="zh-TW" altLang="en-US" b="0" dirty="0"/>
              <a:t>「</a:t>
            </a:r>
            <a:r>
              <a:rPr lang="zh-CN" altLang="en-US" b="0" dirty="0"/>
              <a:t>主籍</a:t>
            </a:r>
            <a:r>
              <a:rPr lang="zh-TW" altLang="en-US" b="0" dirty="0"/>
              <a:t>」</a:t>
            </a:r>
            <a:r>
              <a:rPr lang="zh-CN" altLang="en-US" b="0" dirty="0"/>
              <a:t>居民，他们被称为</a:t>
            </a:r>
            <a:r>
              <a:rPr lang="zh-TW" altLang="en-US" b="0" dirty="0"/>
              <a:t>「</a:t>
            </a:r>
            <a:r>
              <a:rPr lang="zh-CN" altLang="en-US" b="0" dirty="0"/>
              <a:t>客籍</a:t>
            </a:r>
            <a:r>
              <a:rPr lang="zh-TW" altLang="en-US" b="0" dirty="0"/>
              <a:t>」</a:t>
            </a:r>
            <a:r>
              <a:rPr lang="zh-CN" altLang="en-US" b="0" dirty="0"/>
              <a:t>，久而久之，</a:t>
            </a:r>
            <a:r>
              <a:rPr lang="zh-TW" altLang="en-US" b="0" dirty="0"/>
              <a:t>「</a:t>
            </a:r>
            <a:r>
              <a:rPr lang="zh-CN" altLang="en-US" b="0" dirty="0"/>
              <a:t>客籍</a:t>
            </a:r>
            <a:r>
              <a:rPr lang="zh-TW" altLang="en-US" b="0" dirty="0"/>
              <a:t>」</a:t>
            </a:r>
            <a:r>
              <a:rPr lang="zh-CN" altLang="en-US" b="0" dirty="0"/>
              <a:t>就演变成</a:t>
            </a:r>
            <a:r>
              <a:rPr lang="zh-TW" altLang="en-US" b="0" dirty="0"/>
              <a:t>「</a:t>
            </a:r>
            <a:r>
              <a:rPr lang="zh-CN" altLang="en-US" b="0" dirty="0"/>
              <a:t>客家人</a:t>
            </a:r>
            <a:r>
              <a:rPr lang="zh-TW" altLang="en-US" b="0" dirty="0"/>
              <a:t>」</a:t>
            </a:r>
            <a:r>
              <a:rPr lang="zh-CN" altLang="en-US" b="0" dirty="0"/>
              <a:t>这个称谓。﻿</a:t>
            </a:r>
            <a:endParaRPr lang="en-US" altLang="zh-CN" b="0" dirty="0"/>
          </a:p>
          <a:p>
            <a:pPr lvl="0" fontAlgn="base"/>
            <a:endParaRPr lang="en-US" sz="1200" b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）全球客家人</a:t>
            </a:r>
            <a:endParaRPr lang="en-US" altLang="zh-CN" sz="1200" b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zh-TW" alt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全球约有八千万「血缘客家人」，包含客语使用者和他们的后代 。</a:t>
            </a:r>
            <a:endParaRPr lang="en-US" altLang="zh-TW" sz="1200" b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zh-TW" alt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客家人遍及五大洲、</a:t>
            </a:r>
            <a:r>
              <a:rPr lang="en-US" altLang="zh-TW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 </a:t>
            </a:r>
            <a:r>
              <a:rPr lang="zh-TW" alt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个国家，被称为「日不落族群」</a:t>
            </a:r>
            <a:r>
              <a:rPr lang="zh-CN" alt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b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endParaRPr lang="en-US" sz="1200" b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TW" alt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台湾客家人</a:t>
            </a:r>
            <a:endParaRPr lang="en-US" altLang="zh-TW" sz="1200" b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zh-TW" alt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台湾客家人口估计约有 </a:t>
            </a:r>
            <a:r>
              <a:rPr lang="en-US" altLang="zh-TW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466.9 </a:t>
            </a:r>
            <a:r>
              <a:rPr lang="zh-TW" alt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万人，约占全国人口的 </a:t>
            </a:r>
            <a:r>
              <a:rPr lang="en-US" altLang="zh-TW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19.8% </a:t>
            </a:r>
            <a:r>
              <a:rPr lang="zh-TW" alt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b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zh-TW" alt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台湾客家人主要是明末和清朝时期从粤北和福建山区移民而来 。</a:t>
            </a:r>
            <a:endParaRPr lang="en-US" altLang="zh-TW" sz="1200" b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zh-TW" alt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可根据不同的语腔，将台湾客家人的生活聚落进行区域划分与祖籍认定，主要分为「四县腔」、「海陆腔」、「饶平腔」和汀州府永定话等 。</a:t>
            </a:r>
            <a:endParaRPr lang="en-US" sz="1200" b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70192DF-B3B4-4508-9DEE-39124EB467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/>
              <a:t>1</a:t>
            </a:r>
            <a:r>
              <a:rPr lang="zh-CN" altLang="en-US" b="1" dirty="0"/>
              <a:t>）</a:t>
            </a:r>
            <a:r>
              <a:rPr lang="zh-TW" altLang="en-US" b="1" dirty="0"/>
              <a:t>客家文化标签</a:t>
            </a:r>
          </a:p>
          <a:p>
            <a:r>
              <a:rPr lang="zh-TW" altLang="en-US" b="0" dirty="0"/>
              <a:t>客家文化有多种标签，</a:t>
            </a:r>
            <a:r>
              <a:rPr lang="zh-CN" altLang="en-US" b="0" dirty="0"/>
              <a:t>包括</a:t>
            </a:r>
            <a:r>
              <a:rPr lang="zh-TW" altLang="en-US" b="0" dirty="0"/>
              <a:t>「节俭」</a:t>
            </a:r>
            <a:r>
              <a:rPr lang="zh-CN" altLang="en-US" b="0" dirty="0"/>
              <a:t>、</a:t>
            </a:r>
            <a:r>
              <a:rPr lang="zh-TW" altLang="en-US" b="0" dirty="0"/>
              <a:t>「勇敢无畏」</a:t>
            </a:r>
            <a:r>
              <a:rPr lang="zh-CN" altLang="en-US" b="0" dirty="0"/>
              <a:t>、</a:t>
            </a:r>
            <a:r>
              <a:rPr lang="zh-TW" altLang="en-US" b="0" dirty="0"/>
              <a:t>「移民迁徙」、「客家语言」、「奋斗精神与开拓精神」以及「节省和节俭性格」等。</a:t>
            </a:r>
            <a:endParaRPr lang="en-US" altLang="zh-TW" b="0" dirty="0"/>
          </a:p>
          <a:p>
            <a:r>
              <a:rPr lang="zh-TW" altLang="en-US" b="0" dirty="0"/>
              <a:t>这些特质与客家人历史上多次迁徙和艰苦的生活环境息息相关，造就了他们刻苦耐劳、奋发向上的精神。</a:t>
            </a:r>
            <a:endParaRPr lang="en-US" altLang="zh-TW" b="0" dirty="0"/>
          </a:p>
          <a:p>
            <a:endParaRPr lang="zh-TW" altLang="en-US" b="0" dirty="0"/>
          </a:p>
          <a:p>
            <a:r>
              <a:rPr lang="en-US" altLang="zh-TW" b="1" dirty="0"/>
              <a:t>2</a:t>
            </a:r>
            <a:r>
              <a:rPr lang="zh-CN" altLang="en-US" b="1" dirty="0"/>
              <a:t>）</a:t>
            </a:r>
            <a:r>
              <a:rPr lang="zh-TW" altLang="en-US" b="1" dirty="0"/>
              <a:t>客家话式微</a:t>
            </a:r>
          </a:p>
          <a:p>
            <a:r>
              <a:rPr lang="zh-TW" altLang="en-US" b="0" dirty="0"/>
              <a:t>客家话的日常使用者或能流利说客家话的人数约为三千万人。相较于全球约八千万的「血缘客家人」人口，客家话的使用率正在式微。</a:t>
            </a:r>
            <a:endParaRPr lang="en-US" altLang="zh-TW" b="0" dirty="0"/>
          </a:p>
          <a:p>
            <a:r>
              <a:rPr lang="zh-TW" altLang="en-US" b="0" dirty="0"/>
              <a:t>全球化的影响加速了客家话的衰落，</a:t>
            </a:r>
            <a:r>
              <a:rPr lang="zh-CN" altLang="en-US" b="0" dirty="0"/>
              <a:t>让人们</a:t>
            </a:r>
            <a:r>
              <a:rPr lang="zh-TW" altLang="en-US" b="0" dirty="0"/>
              <a:t>对客家文化</a:t>
            </a:r>
            <a:r>
              <a:rPr lang="zh-CN" altLang="en-US" b="0" dirty="0"/>
              <a:t>的保存感到</a:t>
            </a:r>
            <a:r>
              <a:rPr lang="zh-TW" altLang="en-US" b="0" dirty="0"/>
              <a:t>担忧。</a:t>
            </a:r>
            <a:endParaRPr lang="en-US" altLang="zh-TW" b="0" dirty="0"/>
          </a:p>
          <a:p>
            <a:r>
              <a:rPr lang="zh-TW" altLang="en-US" b="0" dirty="0"/>
              <a:t>客家话作为客家人重要的文化标签之一，对于维系客家族群认同具有不可或缺的地位</a:t>
            </a:r>
            <a:r>
              <a:rPr lang="zh-CN" altLang="en-US" b="0" dirty="0"/>
              <a:t>。</a:t>
            </a:r>
            <a:endParaRPr lang="zh-TW" altLang="en-US" b="0" dirty="0"/>
          </a:p>
          <a:p>
            <a:endParaRPr lang="zh-TW" altLang="en-US" b="0" dirty="0"/>
          </a:p>
          <a:p>
            <a:r>
              <a:rPr lang="en-US" altLang="zh-TW" b="1" dirty="0"/>
              <a:t>3</a:t>
            </a:r>
            <a:r>
              <a:rPr lang="zh-CN" altLang="en-US" b="1" dirty="0"/>
              <a:t>）</a:t>
            </a:r>
            <a:r>
              <a:rPr lang="zh-TW" altLang="en-US" b="1" dirty="0"/>
              <a:t>客家传统信仰</a:t>
            </a:r>
          </a:p>
          <a:p>
            <a:r>
              <a:rPr lang="zh-TW" altLang="en-US" b="0" dirty="0"/>
              <a:t>客家人的传统信仰与其文化背景紧密相连，其中融合了多种宗教，并呈现出较为佛教化的倾向。</a:t>
            </a:r>
            <a:endParaRPr lang="en-US" altLang="zh-TW" b="0" dirty="0"/>
          </a:p>
          <a:p>
            <a:r>
              <a:rPr lang="zh-CN" altLang="en-US" b="0" dirty="0"/>
              <a:t>客家人</a:t>
            </a:r>
            <a:r>
              <a:rPr lang="zh-TW" altLang="en-US" b="0" dirty="0"/>
              <a:t>特别重视慎终追远的祖先祭祀</a:t>
            </a:r>
            <a:r>
              <a:rPr lang="zh-CN" altLang="en-US" b="0" dirty="0"/>
              <a:t>。</a:t>
            </a:r>
            <a:r>
              <a:rPr lang="zh-TW" altLang="en-US" b="0" dirty="0"/>
              <a:t>在台湾</a:t>
            </a:r>
            <a:r>
              <a:rPr lang="zh-CN" altLang="en-US" b="0" dirty="0"/>
              <a:t>的</a:t>
            </a:r>
            <a:r>
              <a:rPr lang="zh-TW" altLang="en-US" b="0" dirty="0"/>
              <a:t>客家人</a:t>
            </a:r>
            <a:r>
              <a:rPr lang="zh-CN" altLang="en-US" b="0" dirty="0"/>
              <a:t>有</a:t>
            </a:r>
            <a:r>
              <a:rPr lang="zh-TW" altLang="en-US" b="0" dirty="0"/>
              <a:t>义民信仰和伯公（土地公）祭祀，以及汀州地区的客家庙宇。</a:t>
            </a:r>
            <a:endParaRPr lang="en-US" altLang="zh-TW" b="0" dirty="0"/>
          </a:p>
          <a:p>
            <a:r>
              <a:rPr lang="zh-TW" altLang="en-US" b="0" dirty="0"/>
              <a:t>这些信仰体系反映了客家人在迁徙过程中</a:t>
            </a:r>
            <a:r>
              <a:rPr lang="zh-CN" altLang="en-US" b="0" dirty="0"/>
              <a:t>，</a:t>
            </a:r>
            <a:r>
              <a:rPr lang="zh-TW" altLang="en-US" b="0" dirty="0"/>
              <a:t>对祖先的敬重以及对土地的依恋，是</a:t>
            </a:r>
            <a:r>
              <a:rPr lang="zh-CN" altLang="en-US" b="0" dirty="0"/>
              <a:t>重要的</a:t>
            </a:r>
            <a:r>
              <a:rPr lang="zh-TW" altLang="en-US" b="0" dirty="0"/>
              <a:t>文化传承。</a:t>
            </a:r>
          </a:p>
          <a:p>
            <a:endParaRPr lang="en-US" altLang="zh-TW" b="0" dirty="0"/>
          </a:p>
          <a:p>
            <a:r>
              <a:rPr lang="en-US" altLang="zh-TW" b="1" dirty="0"/>
              <a:t>4</a:t>
            </a:r>
            <a:r>
              <a:rPr lang="zh-TW" altLang="en-US" b="1" dirty="0"/>
              <a:t>）</a:t>
            </a:r>
            <a:r>
              <a:rPr lang="zh-CN" altLang="en-US" b="1" dirty="0"/>
              <a:t>生活中的艺术</a:t>
            </a:r>
            <a:endParaRPr lang="en-US" altLang="zh-TW" b="1" dirty="0"/>
          </a:p>
          <a:p>
            <a:r>
              <a:rPr lang="zh-TW" altLang="en-US" b="0" dirty="0"/>
              <a:t>客家文化不仅体现在语言与信仰上，也深深影响了艺术与日常生活。</a:t>
            </a:r>
            <a:endParaRPr lang="en-US" altLang="zh-TW" b="0" dirty="0"/>
          </a:p>
          <a:p>
            <a:r>
              <a:rPr lang="zh-TW" altLang="en-US" b="0" dirty="0"/>
              <a:t>客家山歌（又称「客家平板」）是最具代表性的民间艺术，透过即兴对唱表达情感与智慧。客家戏曲如「采茶戏」则与农耕生活紧密相连。</a:t>
            </a:r>
            <a:endParaRPr lang="en-US" altLang="zh-TW" b="0" dirty="0"/>
          </a:p>
          <a:p>
            <a:r>
              <a:rPr lang="zh-CN" altLang="en-US" b="0" dirty="0"/>
              <a:t>客家菜</a:t>
            </a:r>
            <a:r>
              <a:rPr lang="zh-TW" altLang="en-US" b="0" dirty="0"/>
              <a:t>以「咸香、重油」为特色，如梅菜扣肉、擂茶等，反映了客家人务实、节俭的生活哲学。</a:t>
            </a:r>
            <a:endParaRPr lang="en-US" altLang="zh-TW" b="0" dirty="0"/>
          </a:p>
          <a:p>
            <a:r>
              <a:rPr lang="zh-TW" altLang="en-US" b="0" dirty="0"/>
              <a:t>客家</a:t>
            </a:r>
            <a:r>
              <a:rPr lang="zh-CN" altLang="en-US" b="0" dirty="0"/>
              <a:t>人的</a:t>
            </a:r>
            <a:r>
              <a:rPr lang="zh-TW" altLang="en-US" b="0" dirty="0"/>
              <a:t>围屋和土楼既是防御工具，也体现了客家人的团结。</a:t>
            </a:r>
            <a:endParaRPr lang="en-US" altLang="zh-TW" b="0" dirty="0"/>
          </a:p>
          <a:p>
            <a:r>
              <a:rPr lang="zh-TW" altLang="en-US" b="0" dirty="0"/>
              <a:t>这些传统文化不仅展示了客家</a:t>
            </a:r>
            <a:r>
              <a:rPr lang="zh-CN" altLang="en-US" b="0" dirty="0"/>
              <a:t>人</a:t>
            </a:r>
            <a:r>
              <a:rPr lang="zh-TW" altLang="en-US" b="0" dirty="0"/>
              <a:t>的生活智慧，也成为凝聚族群认同的重要载体。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B68893-C60C-4AFF-9669-758510979F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/>
              <a:t>1</a:t>
            </a:r>
            <a:r>
              <a:rPr lang="zh-CN" altLang="en-US" b="1" dirty="0"/>
              <a:t>）</a:t>
            </a:r>
            <a:r>
              <a:rPr lang="zh-TW" altLang="en-US" b="1" dirty="0"/>
              <a:t>客家福音需要与挑战</a:t>
            </a:r>
            <a:br>
              <a:rPr lang="zh-TW" altLang="en-US" dirty="0"/>
            </a:br>
            <a:r>
              <a:rPr lang="zh-TW" altLang="en-US" dirty="0"/>
              <a:t>客家人文化认同感强，但因深厚的传统信仰与语言式微，对基督信仰接受度普遍较低。</a:t>
            </a:r>
            <a:endParaRPr lang="en-US" altLang="zh-TW" dirty="0"/>
          </a:p>
          <a:p>
            <a:r>
              <a:rPr lang="zh-TW" altLang="en-US" dirty="0"/>
              <a:t>需要长期的福音耕耘与代祷，求主兴起工人，让福音以贴近文化的方式传递。</a:t>
            </a:r>
            <a:br>
              <a:rPr lang="en-US" altLang="zh-TW" dirty="0"/>
            </a:br>
            <a:endParaRPr lang="zh-TW" altLang="en-US" dirty="0"/>
          </a:p>
          <a:p>
            <a:r>
              <a:rPr lang="en-US" altLang="zh-TW" b="1" dirty="0"/>
              <a:t>2</a:t>
            </a:r>
            <a:r>
              <a:rPr lang="zh-CN" altLang="en-US" b="1" dirty="0"/>
              <a:t>）</a:t>
            </a:r>
            <a:r>
              <a:rPr lang="zh-TW" altLang="en-US" b="1" dirty="0"/>
              <a:t>客语圣经的翻译与出版</a:t>
            </a:r>
            <a:br>
              <a:rPr lang="zh-TW" altLang="en-US" dirty="0"/>
            </a:br>
            <a:r>
              <a:rPr lang="zh-TW" altLang="en-US" dirty="0"/>
              <a:t>客语圣经翻译自</a:t>
            </a:r>
            <a:r>
              <a:rPr lang="en-US" altLang="zh-TW" dirty="0"/>
              <a:t>1960</a:t>
            </a:r>
            <a:r>
              <a:rPr lang="zh-TW" altLang="en-US" dirty="0"/>
              <a:t>年起步，历经多年努力，</a:t>
            </a:r>
            <a:r>
              <a:rPr lang="en-US" altLang="zh-TW" dirty="0"/>
              <a:t>2012</a:t>
            </a:r>
            <a:r>
              <a:rPr lang="zh-TW" altLang="en-US" dirty="0"/>
              <a:t>年出版</a:t>
            </a:r>
            <a:r>
              <a:rPr lang="en-US" altLang="zh-TW" dirty="0"/>
              <a:t>《</a:t>
            </a:r>
            <a:r>
              <a:rPr lang="zh-TW" altLang="en-US" dirty="0"/>
              <a:t>现代台湾客语译本</a:t>
            </a:r>
            <a:r>
              <a:rPr lang="en-US" altLang="zh-TW" dirty="0"/>
              <a:t>》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如今已有多种客语圣经资源，让客家人能以母语听见福音。</a:t>
            </a:r>
            <a:br>
              <a:rPr lang="en-US" altLang="zh-TW" dirty="0"/>
            </a:br>
            <a:endParaRPr lang="zh-TW" altLang="en-US" dirty="0"/>
          </a:p>
          <a:p>
            <a:r>
              <a:rPr lang="en-US" altLang="zh-TW" b="1" dirty="0"/>
              <a:t>3</a:t>
            </a:r>
            <a:r>
              <a:rPr lang="zh-CN" altLang="en-US" b="1" dirty="0"/>
              <a:t>）</a:t>
            </a:r>
            <a:r>
              <a:rPr lang="zh-TW" altLang="en-US" b="1" dirty="0"/>
              <a:t>台湾客家宣教历史</a:t>
            </a:r>
            <a:br>
              <a:rPr lang="zh-TW" altLang="en-US" dirty="0"/>
            </a:br>
            <a:r>
              <a:rPr lang="en-US" altLang="zh-TW" dirty="0"/>
              <a:t>1865</a:t>
            </a:r>
            <a:r>
              <a:rPr lang="zh-TW" altLang="en-US" dirty="0"/>
              <a:t>年马雅各受英国长老教会差派，以</a:t>
            </a:r>
            <a:r>
              <a:rPr lang="zh-CN" altLang="en-US" dirty="0"/>
              <a:t>宣</a:t>
            </a:r>
            <a:r>
              <a:rPr lang="zh-TW" altLang="en-US" dirty="0"/>
              <a:t>教士</a:t>
            </a:r>
            <a:r>
              <a:rPr lang="zh-CN" altLang="en-US" dirty="0"/>
              <a:t>和</a:t>
            </a:r>
            <a:r>
              <a:rPr lang="zh-TW" altLang="en-US" dirty="0"/>
              <a:t>医生</a:t>
            </a:r>
            <a:r>
              <a:rPr lang="zh-CN" altLang="en-US" dirty="0"/>
              <a:t>的</a:t>
            </a:r>
            <a:r>
              <a:rPr lang="zh-TW" altLang="en-US" dirty="0"/>
              <a:t>双重身份到高雄传福音。</a:t>
            </a:r>
            <a:br>
              <a:rPr lang="en-US" altLang="zh-TW" dirty="0"/>
            </a:br>
            <a:r>
              <a:rPr lang="en-US" altLang="zh-TW" dirty="0"/>
              <a:t>1875</a:t>
            </a:r>
            <a:r>
              <a:rPr lang="zh-TW" altLang="en-US" dirty="0"/>
              <a:t>年，李庥牧師設立第一家客家教會，成為台灣客家宣教先驅。</a:t>
            </a:r>
            <a:br>
              <a:rPr lang="en-US" altLang="zh-TW" dirty="0"/>
            </a:br>
            <a:endParaRPr lang="zh-TW" altLang="en-US" dirty="0"/>
          </a:p>
          <a:p>
            <a:r>
              <a:rPr lang="en-US" altLang="zh-TW" b="1" dirty="0"/>
              <a:t>4</a:t>
            </a:r>
            <a:r>
              <a:rPr lang="zh-CN" altLang="en-US" b="1" dirty="0"/>
              <a:t>）</a:t>
            </a:r>
            <a:r>
              <a:rPr lang="zh-TW" altLang="en-US" b="1" dirty="0"/>
              <a:t>当前客家宣教资源</a:t>
            </a:r>
            <a:br>
              <a:rPr lang="zh-TW" altLang="en-US" dirty="0"/>
            </a:br>
            <a:r>
              <a:rPr lang="zh-CN" altLang="en-US" dirty="0"/>
              <a:t>目前台湾</a:t>
            </a:r>
            <a:r>
              <a:rPr lang="zh-TW" altLang="en-US" dirty="0"/>
              <a:t>已有客家神学院、客家福音协会、台湾长老教会客家中会等</a:t>
            </a:r>
            <a:r>
              <a:rPr lang="zh-CN" altLang="en-US" dirty="0"/>
              <a:t>组织</a:t>
            </a:r>
            <a:r>
              <a:rPr lang="zh-TW" altLang="en-US" dirty="0"/>
              <a:t>，以及丰富的客语诗歌与教材，成为推动客家宣教的稳固力量。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70192DF-B3B4-4508-9DEE-39124EB467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altLang="zh-TW" sz="2800" b="0" i="0" dirty="0">
              <a:solidFill>
                <a:srgbClr val="1B1C1D"/>
              </a:solidFill>
              <a:effectLst/>
              <a:latin typeface="tt_nor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70A47A-5C7E-436F-BE97-00A4918567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ED66D9-DB0C-486F-9C7A-E6720AD29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9F1901-2DA5-4AAE-ACDD-79CB8096E1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70A47A-5C7E-436F-BE97-00A4918567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BE89-A831-439A-8376-31B27F18DAF6}" type="datetimeFigureOut">
              <a:rPr lang="en-US" smtClean="0"/>
              <a:t>08/09/2025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6E9D-B272-4EFA-885E-DF957C90F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BE89-A831-439A-8376-31B27F18DAF6}" type="datetimeFigureOut">
              <a:rPr lang="en-US" smtClean="0"/>
              <a:t>08/09/2025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6E9D-B272-4EFA-885E-DF957C90F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BE89-A831-439A-8376-31B27F18DAF6}" type="datetimeFigureOut">
              <a:rPr lang="en-US" smtClean="0"/>
              <a:t>08/09/2025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6E9D-B272-4EFA-885E-DF957C90F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BE89-A831-439A-8376-31B27F18DAF6}" type="datetimeFigureOut">
              <a:rPr lang="en-US" smtClean="0"/>
              <a:t>08/09/2025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6E9D-B272-4EFA-885E-DF957C90F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BE89-A831-439A-8376-31B27F18DAF6}" type="datetimeFigureOut">
              <a:rPr lang="en-US" smtClean="0"/>
              <a:t>08/09/2025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6E9D-B272-4EFA-885E-DF957C90F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BE89-A831-439A-8376-31B27F18DAF6}" type="datetimeFigureOut">
              <a:rPr lang="en-US" smtClean="0"/>
              <a:t>08/09/2025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6E9D-B272-4EFA-885E-DF957C90F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BE89-A831-439A-8376-31B27F18DAF6}" type="datetimeFigureOut">
              <a:rPr lang="en-US" smtClean="0"/>
              <a:t>08/09/2025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6E9D-B272-4EFA-885E-DF957C90F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BE89-A831-439A-8376-31B27F18DAF6}" type="datetimeFigureOut">
              <a:rPr lang="en-US" smtClean="0"/>
              <a:t>08/09/2025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6E9D-B272-4EFA-885E-DF957C90F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BE89-A831-439A-8376-31B27F18DAF6}" type="datetimeFigureOut">
              <a:rPr lang="en-US" smtClean="0"/>
              <a:t>08/09/2025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6E9D-B272-4EFA-885E-DF957C90F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BE89-A831-439A-8376-31B27F18DAF6}" type="datetimeFigureOut">
              <a:rPr lang="en-US" smtClean="0"/>
              <a:t>08/09/2025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6E9D-B272-4EFA-885E-DF957C90F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BE89-A831-439A-8376-31B27F18DAF6}" type="datetimeFigureOut">
              <a:rPr lang="en-US" smtClean="0"/>
              <a:t>08/09/2025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6E9D-B272-4EFA-885E-DF957C90F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7BE89-A831-439A-8376-31B27F18DAF6}" type="datetimeFigureOut">
              <a:rPr lang="en-US" smtClean="0"/>
              <a:t>08/09/2025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36E9D-B272-4EFA-885E-DF957C90F7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gold object in front of it&#10;&#10;AI-generated content may be incorrect."/>
          <p:cNvPicPr>
            <a:picLocks noChangeAspect="1"/>
          </p:cNvPicPr>
          <p:nvPr/>
        </p:nvPicPr>
        <p:blipFill>
          <a:blip r:embed="rId3" cstate="screen"/>
          <a:srcRect l="4692" t="-696" r="3390" b="2144"/>
          <a:stretch>
            <a:fillRect/>
          </a:stretch>
        </p:blipFill>
        <p:spPr>
          <a:xfrm>
            <a:off x="0" y="-448887"/>
            <a:ext cx="12165830" cy="87027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09147" y="4816713"/>
            <a:ext cx="2973705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2025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年9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月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客家人</a:t>
            </a:r>
            <a:endParaRPr kumimoji="0" lang="en-MY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6414" y="893869"/>
            <a:ext cx="2359172" cy="2579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0043" y="526096"/>
            <a:ext cx="831271" cy="1331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1.66667E-6 -0.2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4063" y="2273770"/>
            <a:ext cx="1914259" cy="26063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1050" y="2316839"/>
            <a:ext cx="2278571" cy="2491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4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smiling at the camera&#10;&#10;AI-generated content may be incorrect.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57992" y="1883139"/>
            <a:ext cx="3757854" cy="25052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8072" y="764911"/>
            <a:ext cx="5330622" cy="93027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关于客家人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About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</a:t>
            </a:r>
            <a:r>
              <a:rPr lang="en-US" altLang="zh-CN" sz="2400" b="1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Hakka People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5" name="Subtitle 2"/>
          <p:cNvSpPr txBox="1"/>
          <p:nvPr/>
        </p:nvSpPr>
        <p:spPr>
          <a:xfrm>
            <a:off x="878072" y="2013001"/>
            <a:ext cx="6254248" cy="4593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何谓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「客家人」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全球客家人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约八千万人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遍及五大洲、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82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个国家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台湾客家人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zh-TW" altLang="en-US" sz="28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 </a:t>
            </a:r>
            <a:r>
              <a:rPr lang="en-US" altLang="zh-TW" sz="28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466.9 </a:t>
            </a:r>
            <a:r>
              <a:rPr lang="zh-TW" altLang="en-US" sz="28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万人</a:t>
            </a:r>
            <a:endParaRPr lang="en-US" altLang="zh-CN" sz="2800" dirty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4" y="371920"/>
            <a:ext cx="924477" cy="923480"/>
          </a:xfrm>
          <a:prstGeom prst="rect">
            <a:avLst/>
          </a:prstGeom>
        </p:spPr>
      </p:pic>
      <p:pic>
        <p:nvPicPr>
          <p:cNvPr id="11" name="Picture 10" descr="A person sitting on a ladder in a crowded street&#10;&#10;AI-generated content may be incorrect.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810501" y="4592688"/>
            <a:ext cx="4381499" cy="2920999"/>
          </a:xfrm>
          <a:prstGeom prst="rect">
            <a:avLst/>
          </a:prstGeom>
        </p:spPr>
      </p:pic>
      <p:pic>
        <p:nvPicPr>
          <p:cNvPr id="15" name="Picture 14" descr="A person wearing glasses and looking at the camera&#10;&#10;AI-generated content may be incorrect.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656662" y="2760421"/>
            <a:ext cx="2703599" cy="3604798"/>
          </a:xfrm>
          <a:prstGeom prst="rect">
            <a:avLst/>
          </a:prstGeom>
        </p:spPr>
      </p:pic>
      <p:pic>
        <p:nvPicPr>
          <p:cNvPr id="17" name="Picture 16" descr="A couple of old people standing in a field of yellow flowers&#10;&#10;AI-generated content may be incorrect.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941570" y="-369243"/>
            <a:ext cx="4381499" cy="29045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5" y="629618"/>
            <a:ext cx="12137903" cy="59420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4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group of people walking in front of a building with lanterns&#10;&#10;AI-generated content may be incorrect."/>
          <p:cNvPicPr>
            <a:picLocks noChangeAspect="1"/>
          </p:cNvPicPr>
          <p:nvPr/>
        </p:nvPicPr>
        <p:blipFill>
          <a:blip r:embed="rId3" cstate="screen"/>
          <a:srcRect l="2401"/>
          <a:stretch>
            <a:fillRect/>
          </a:stretch>
        </p:blipFill>
        <p:spPr>
          <a:xfrm>
            <a:off x="7714592" y="0"/>
            <a:ext cx="4477407" cy="30583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8071" y="764911"/>
            <a:ext cx="5885585" cy="93027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客家文化与传统信仰</a:t>
            </a:r>
            <a:endParaRPr kumimoji="0" lang="en-US" altLang="zh-TW" sz="3200" b="1" i="0" u="none" strike="noStrike" kern="1200" cap="none" spc="0" normalizeH="0" baseline="0" noProof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Hakka Culture and Traditional Beliefs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4" y="371920"/>
            <a:ext cx="924477" cy="923480"/>
          </a:xfrm>
          <a:prstGeom prst="rect">
            <a:avLst/>
          </a:prstGeom>
        </p:spPr>
      </p:pic>
      <p:sp>
        <p:nvSpPr>
          <p:cNvPr id="6" name="Subtitle 2"/>
          <p:cNvSpPr txBox="1"/>
          <p:nvPr/>
        </p:nvSpPr>
        <p:spPr>
          <a:xfrm>
            <a:off x="878072" y="2013001"/>
            <a:ext cx="6254248" cy="3386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文化标签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客家话式微</a:t>
            </a:r>
            <a:endParaRPr kumimoji="0" lang="en-US" altLang="zh-TW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传统信仰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生活中的艺术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27" name="Picture 26" descr="A group of women dancing on a stage&#10;&#10;AI-generated content may be incorrect.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84506" y="3260664"/>
            <a:ext cx="4170883" cy="2771080"/>
          </a:xfrm>
          <a:prstGeom prst="rect">
            <a:avLst/>
          </a:prstGeom>
        </p:spPr>
      </p:pic>
      <p:pic>
        <p:nvPicPr>
          <p:cNvPr id="31" name="Picture 30" descr="A group of people holding flags&#10;&#10;AI-generated content may be incorrect.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10046" y="2013001"/>
            <a:ext cx="3736452" cy="2256832"/>
          </a:xfrm>
          <a:prstGeom prst="rect">
            <a:avLst/>
          </a:prstGeom>
        </p:spPr>
      </p:pic>
      <p:pic>
        <p:nvPicPr>
          <p:cNvPr id="22" name="Picture 21" descr="A child carrying a dragon head&#10;&#10;AI-generated content may be incorrect.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494951" y="4472141"/>
            <a:ext cx="2983830" cy="29838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4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logo&#10;&#10;AI-generated content may be incorrect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788338" y="2514234"/>
            <a:ext cx="3403662" cy="3403662"/>
          </a:xfrm>
          <a:prstGeom prst="rect">
            <a:avLst/>
          </a:prstGeom>
        </p:spPr>
      </p:pic>
      <p:pic>
        <p:nvPicPr>
          <p:cNvPr id="5" name="Picture 4" descr="An open book with notes on it&#10;&#10;AI-generated content may be incorrect."/>
          <p:cNvPicPr>
            <a:picLocks noChangeAspect="1"/>
          </p:cNvPicPr>
          <p:nvPr/>
        </p:nvPicPr>
        <p:blipFill>
          <a:blip r:embed="rId4" cstate="screen"/>
          <a:srcRect l="3807" r="6524" b="7337"/>
          <a:stretch>
            <a:fillRect/>
          </a:stretch>
        </p:blipFill>
        <p:spPr>
          <a:xfrm>
            <a:off x="5775809" y="0"/>
            <a:ext cx="4937152" cy="34036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4" y="371920"/>
            <a:ext cx="924477" cy="923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8072" y="764911"/>
            <a:ext cx="5330622" cy="93027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属灵光景与代祷事项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Spiritual Landscape &amp; Prayer</a:t>
            </a:r>
          </a:p>
        </p:txBody>
      </p:sp>
      <p:sp>
        <p:nvSpPr>
          <p:cNvPr id="6" name="Subtitle 2"/>
          <p:cNvSpPr txBox="1"/>
          <p:nvPr/>
        </p:nvSpPr>
        <p:spPr>
          <a:xfrm>
            <a:off x="783478" y="1881268"/>
            <a:ext cx="6254248" cy="3421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客家福音需要与挑战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客语圣经的翻译与出版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台湾客家宣教历史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当前客家宣教资源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10" name="Picture 9" descr="An open book with a few pages&#10;&#10;AI-generated content may be incorrect.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209052" y="3599505"/>
            <a:ext cx="3403662" cy="34036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men playing a game&#10;&#10;AI-generated content may be incorrect."/>
          <p:cNvPicPr>
            <a:picLocks noChangeAspect="1"/>
          </p:cNvPicPr>
          <p:nvPr/>
        </p:nvPicPr>
        <p:blipFill>
          <a:blip r:embed="rId3" cstate="screen">
            <a:alphaModFix amt="70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 t="5216" b="104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105835"/>
            <a:ext cx="12192000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让我们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同心为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客家人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祷告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4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18806" y="197361"/>
            <a:ext cx="924477" cy="923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9101"/>
            <a:ext cx="12192000" cy="5769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亲爱的天父，感谢祢奇妙的创造与安排，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让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客家人有其独特的文化、传统、语言及生活习惯。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客家人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虽然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因为</a:t>
            </a:r>
            <a:r>
              <a:rPr lang="zh-CN" altLang="en-US" sz="2800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长期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移居到不同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的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地方生活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，</a:t>
            </a:r>
            <a:endParaRPr kumimoji="0" lang="en-MY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发展出独特的语言系统，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  <a:p>
            <a:pPr lvl="0" algn="ctr">
              <a:defRPr/>
            </a:pPr>
            <a:r>
              <a:rPr lang="zh-CN" altLang="en-US" sz="2800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但</a:t>
            </a:r>
            <a:r>
              <a:rPr lang="zh-TW" altLang="en-US" sz="2800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祢</a:t>
            </a:r>
            <a:r>
              <a:rPr lang="zh-CN" altLang="en-US" sz="2800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同样能够用全球各地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客家人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熟悉的语言，向他们述说</a:t>
            </a:r>
            <a:r>
              <a:rPr lang="zh-TW" altLang="en-US" sz="2800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祢</a:t>
            </a:r>
            <a:r>
              <a:rPr lang="zh-CN" altLang="en-US" sz="2800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的恩典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。</a:t>
            </a:r>
          </a:p>
          <a:p>
            <a:pPr lvl="0" algn="ctr"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主啊，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感谢</a:t>
            </a:r>
            <a:r>
              <a:rPr lang="zh-TW" altLang="en-US" sz="2800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祢</a:t>
            </a:r>
            <a:r>
              <a:rPr lang="zh-CN" altLang="en-US" sz="2800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早就透过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宣教士进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入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客家人当中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，建立起许多客家教会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。</a:t>
            </a:r>
          </a:p>
          <a:p>
            <a:pPr lvl="0" algn="ctr">
              <a:spcBef>
                <a:spcPts val="600"/>
              </a:spcBef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求圣灵触动不同背景的客家人，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让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世界各地的客家人</a:t>
            </a:r>
            <a:r>
              <a:rPr lang="zh-CN" altLang="en-US" sz="2800" b="1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看见</a:t>
            </a:r>
            <a:r>
              <a:rPr lang="zh-TW" altLang="en-US" sz="2800" b="1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祢</a:t>
            </a:r>
            <a:r>
              <a:rPr lang="zh-CN" altLang="en-US" sz="2800" b="1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是父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  <a:p>
            <a:pPr lvl="0" algn="ctr">
              <a:defRPr/>
            </a:pPr>
            <a:r>
              <a:rPr lang="zh-TW" altLang="en-US" sz="2800" b="1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祢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从一本造出万族，住在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全地，</a:t>
            </a:r>
            <a:endParaRPr kumimoji="0" lang="en-MY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  <a:p>
            <a:pPr lvl="0" algn="ctr"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并且预先定准他们的年限和</a:t>
            </a:r>
            <a:r>
              <a:rPr lang="zh-CN" altLang="en-US" sz="2800" b="1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居住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的疆界，</a:t>
            </a:r>
            <a:endParaRPr kumimoji="0" lang="en-MY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  <a:p>
            <a:pPr lvl="0" algn="ctr"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要叫他们寻求神，因爲</a:t>
            </a:r>
            <a:r>
              <a:rPr lang="zh-TW" altLang="en-US" sz="2800" b="1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祢</a:t>
            </a:r>
            <a:r>
              <a:rPr lang="zh-CN" altLang="en-US" sz="2800" b="1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离我们各人不远！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  <a:p>
            <a:pPr lvl="0" algn="ctr"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求主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继续拓展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客家人的宣教工作，</a:t>
            </a:r>
            <a:r>
              <a:rPr lang="zh-CN" altLang="en-US" sz="2800" b="1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兴起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一代又一代的客家人成爲</a:t>
            </a:r>
            <a:r>
              <a:rPr lang="zh-CN" altLang="en-US" sz="2800" b="1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宣教士，</a:t>
            </a:r>
            <a:endParaRPr lang="en-US" altLang="zh-CN" sz="2800" b="1" dirty="0">
              <a:solidFill>
                <a:srgbClr val="E7E6E6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0" algn="ctr">
              <a:defRPr/>
            </a:pPr>
            <a:r>
              <a:rPr lang="zh-CN" altLang="en-US" sz="2800" b="1" dirty="0">
                <a:solidFill>
                  <a:srgbClr val="E7E6E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将主耶稣基督的福音带到世界各地！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奉主耶稣基督的名求，阿们！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3B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2517" y="2988430"/>
            <a:ext cx="6911401" cy="91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不再是个人的祷告，我们开始一起祈祷。</a:t>
            </a:r>
            <a:b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</a:b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30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分钟，生活再忙碌的人都能找到时间参与。</a:t>
            </a:r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204122" y="1"/>
            <a:ext cx="4713254" cy="6858000"/>
          </a:xfrm>
          <a:prstGeom prst="rect">
            <a:avLst/>
          </a:prstGeom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33145" y="4273637"/>
            <a:ext cx="4866748" cy="1939381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5408" y="944442"/>
            <a:ext cx="5726021" cy="1822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16279" r="511"/>
          <a:stretch>
            <a:fillRect/>
          </a:stretch>
        </p:blipFill>
        <p:spPr>
          <a:xfrm>
            <a:off x="9525000" y="2590800"/>
            <a:ext cx="1771650" cy="2057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0"/>
            <a:ext cx="8571471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2029</Words>
  <Application>Microsoft Office PowerPoint</Application>
  <PresentationFormat>Widescreen</PresentationFormat>
  <Paragraphs>99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Microsoft JhengHei</vt:lpstr>
      <vt:lpstr>Microsoft JhengHei UI</vt:lpstr>
      <vt:lpstr>Microsoft YaHei Light</vt:lpstr>
      <vt:lpstr>Microsoft YaHei UI</vt:lpstr>
      <vt:lpstr>tt_norms</vt:lpstr>
      <vt:lpstr>Arial</vt:lpstr>
      <vt:lpstr>Calibri</vt:lpstr>
      <vt:lpstr>Calibri Light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Enoch Lee</dc:creator>
  <cp:lastModifiedBy>Guan Fung Howe</cp:lastModifiedBy>
  <cp:revision>57</cp:revision>
  <dcterms:created xsi:type="dcterms:W3CDTF">2025-08-21T23:07:00Z</dcterms:created>
  <dcterms:modified xsi:type="dcterms:W3CDTF">2025-09-08T01:45:46Z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E3A21D684D4443E1A40AC2FE0CE6873C_13</vt:lpwstr>
  </property>
  <property fmtid="{D5CDD505-2E9C-101B-9397-08002B2CF9AE}" pid="3" name="KSOProductBuildVer">
    <vt:lpwstr>1033-12.2.0.21931</vt:lpwstr>
  </property>
</Properties>
</file>