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383" r:id="rId4"/>
    <p:sldId id="384" r:id="rId5"/>
    <p:sldId id="259" r:id="rId6"/>
    <p:sldId id="265" r:id="rId7"/>
    <p:sldId id="268" r:id="rId8"/>
    <p:sldId id="381" r:id="rId9"/>
    <p:sldId id="343" r:id="rId10"/>
    <p:sldId id="3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250"/>
    <a:srgbClr val="FFFFFF"/>
    <a:srgbClr val="7E6D4A"/>
    <a:srgbClr val="358AA1"/>
    <a:srgbClr val="9E885C"/>
    <a:srgbClr val="973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633" autoAdjust="0"/>
  </p:normalViewPr>
  <p:slideViewPr>
    <p:cSldViewPr snapToGrid="0">
      <p:cViewPr>
        <p:scale>
          <a:sx n="33" d="100"/>
          <a:sy n="33" d="100"/>
        </p:scale>
        <p:origin x="1971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66D4-4B70-4012-8917-BF9EDCC134B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A4C3-ED0E-482C-87DC-253A6C39A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0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今天的北非或許難以讓人想到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，但是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世紀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的北非，是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發展重鎮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特土良是北非的迦太基人，居普良、奧古斯丁是阿馬齊格人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br>
              <a:rPr lang="en-MY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阿馬齊格人是北非原住民，這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片土地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是基督信仰傳向萬民的見證之一。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這個月我們要為北非的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阿爾及利亞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突尼西亞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禱告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，願基督的名再次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高舉。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68893-C60C-4AFF-9669-758510979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5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F1901-2DA5-4AAE-ACDD-79CB8096E104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）人口與宗教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4616 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阿爾及利亞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是伊斯蘭教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國家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屬於北非地域大國及中等強國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阿爾及利亞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民衆屬於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遜尼派穆斯林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基督徒只占不到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基督教在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世紀消失無蹤，到了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世紀，沒有任何基督徒或基督教會留存下來。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）封閉的地中海國家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封閉、專權、保守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是阿爾及利亞的標簽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，外國人難以獲得簽證進入阿爾及利亞。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有人形容阿爾及利亞為北非的朝鮮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軍方把持政治，以陰謀論揣度世界，不信任任何一方，</a:t>
            </a:r>
            <a:br>
              <a:rPr lang="en-MY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並用反猶主義和伊斯蘭主義來分裂和統治國家。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現任阿爾及利亞總統被認為是軍方扶持的傀儡人物。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）經濟結構單一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阿爾及利亞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的經濟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非常依賴天然氣和石油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出口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，因此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政府一直想要讓國家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經濟結構多樣化。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法國、意大利、西班牙和中國是阿爾及利亞貿易進出口的合作好夥伴。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）發展之路舉步維艱</a:t>
            </a:r>
            <a:endParaRPr lang="en-US" altLang="zh-CN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阿爾及利亞從獨立、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年代內戰、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年阿拉伯之春、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年全球油價下跌，到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新冠疫情世界大停擺，經歷無數磨難。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雖然貴為非洲最大的天然氣生產國，產量世界第四大，但國家建設陳舊落後、缺乏管理、經濟不發達，富裕程度屬於全球中段班，介於南非和蒙古的水平。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5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F9CB-3ABD-4088-98D7-3961C995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3FFA6-848F-5408-DF92-AD5C85FB9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219A2-7D7D-D556-789E-58528BC7B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）人口與宗教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1220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民衆屬於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遜尼派穆斯林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其他宗教包括基督教、猶太教、巴哈伊教和無神論。目前，福音派基督徒約有三千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）消逝的基督教燈塔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突尼西亞的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迦太基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北非最重要的基督教中心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，曾經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孕育出幾位重要基督教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教父：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第一位提出「三位一體」概念的特土良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面對逼迫仍然説出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感謝上帝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居普良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曾在迦太基求學及任教的奧古斯丁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397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年在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迦太基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召開的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大公會議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確認新約的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卷書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伊斯蘭教在</a:t>
            </a:r>
            <a:r>
              <a:rPr lang="zh-TW" altLang="en-US" dirty="0"/>
              <a:t>七世紀興起，北非教會遭受沉重打擊，許多信徒殉道或改信伊斯蘭</a:t>
            </a:r>
            <a:r>
              <a:rPr lang="zh-CN" altLang="en-US" dirty="0"/>
              <a:t>教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越來越小的基督徒群體不斷</a:t>
            </a:r>
            <a:r>
              <a:rPr lang="zh-TW" altLang="en-US" dirty="0"/>
              <a:t>在逆境中掙扎</a:t>
            </a:r>
            <a:r>
              <a:rPr lang="zh-CN" altLang="en-US" dirty="0"/>
              <a:t>求</a:t>
            </a:r>
            <a:r>
              <a:rPr lang="zh-TW" altLang="en-US" dirty="0"/>
              <a:t>存，</a:t>
            </a:r>
            <a:r>
              <a:rPr lang="zh-CN" altLang="en-US" dirty="0"/>
              <a:t>直到十五世紀幾乎再也沒有基督徒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「阿拉伯之春」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發源地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突尼西亞青年抗議自焚，引發茉莉花革命，點燃阿拉伯各國的起義運動，即「阿拉伯之春」。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突尼西亞是當中唯一推翻專制政府，建立民主的國家。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）持續十年的緊急狀態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，突尼西亞發生了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總統衛兵遇襲事件，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從此全國進入進入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緊急狀態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至今政府仍然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禁止大型集會、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嚴格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審查媒體、實施宵禁，影響人民的基本自由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，也强力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打壓反對派和其他批評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者的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聲音。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EA302-5095-0A55-F6C1-5BF471FF0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1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EAF7-2870-CF5E-FA3B-2287A2C37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568CC-A445-C833-0863-8AC217018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8D451-1B77-C8EB-0B1A-F09DE6FB3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）人口與宗教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3771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民衆屬於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遜尼派穆斯林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其他宗教包含什葉派、伊巴德派、巴哈伊信仰和基督教。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基督教是摩洛哥第二大宗教，不過基督徒多數為外國技術移民，福音派基督徒約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萬人。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）自認爲是阿拉伯人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擁有多元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民族，如阿馬齊格人、東方的腓尼基人、撒哈拉以南的非洲黑人和北方的羅</a:t>
            </a:r>
            <a:r>
              <a:rPr lang="zh-TW" alt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姆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人、安達盧西亞人及猶太人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阿拉伯文化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佔主導地位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</a:t>
            </a:r>
            <a:r>
              <a:rPr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大部分摩洛哥人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會稱自己為</a:t>
            </a:r>
            <a:r>
              <a:rPr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阿拉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伯人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）五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十年戰爭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1975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年吞併前西班牙殖民地西撒哈拉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Sahara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與波利薩里奧陣線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Polisario Front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撒哈拉人起衝突，戰爭直到今天未止息。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）與突尼西亞搶游客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摩洛哥主要經濟來源是旅遊業。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年，國際遊客人數為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1,450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萬，收入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超過一億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迪拉姆，創歷史新高。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目前，摩洛哥政府積極開發徒步旅行以及沙漠旅遊，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與突尼西亞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在旅游業中一決高下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53329-2721-7BAF-1E75-2DFEC0954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6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認識耶穌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北非三國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都是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穆斯林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國家，大部分人信奉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伊斯蘭教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求神打開他們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心眼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，使他們能看見耶穌就是唯一的道路、真理、生命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對話機會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求神賜給基督徒智慧與愛心，在與北非三國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多個民族的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朋友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相處時，能見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證基督。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求聖靈帶領，使基督徒的言語能夠溫柔而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帶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有能力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宣教士與本地基督徒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在北非三國傳福音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是一件很危險的事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，許多宣教士與本地信徒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會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面臨逼迫與監禁。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求神保守他們的信心，使他們剛強壯膽，持續見證基督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9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altLang="zh-TW" sz="2800" b="0" i="0" dirty="0">
              <a:solidFill>
                <a:srgbClr val="1B1C1D"/>
              </a:solidFill>
              <a:effectLst/>
              <a:latin typeface="tt_nor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0A47A-5C7E-436F-BE97-00A491856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D66D9-DB0C-486F-9C7A-E6720AD29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F1901-2DA5-4AAE-ACDD-79CB8096E104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0A47A-5C7E-436F-BE97-00A491856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7AF5-24C1-8169-D2CB-32192D432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FCF40-0971-099B-AD34-CDBDDFC91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EAA66-3CDA-C628-79FF-2E3F0B23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314EB-B416-F5F3-05FD-B0E21614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DAE5-8414-4CA2-3ADA-69B4CA8E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9CBA-6173-1ACF-E857-CB9AA853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941F5-699E-665A-5012-B1D38B0CC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BEFC6-9765-48F3-47B9-7D56770E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9A42B-0957-6BAB-40B3-FFBD98E1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89A3-34C5-AEE5-75EE-A27CE809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1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52DA8D-D4F1-794C-46D3-B10F36650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185AC-CEB5-7781-E6A2-3B100EF3E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9990-5FEA-9244-E0B7-ED3474A7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E602E-377D-C6BD-F794-7C17B1DA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90D97-DFEB-0416-9E3F-BA0B8F80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8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2D3C-E997-0780-DA08-13E60229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90FA-DFE1-AFBD-9F8E-6D0805A8D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00E27-36B3-95C2-09CB-6D930875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894D-674D-66B7-7A45-29FE576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7BEEB-0E09-6E06-5379-606D1C15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0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F48A-2BB9-D695-A537-4790B798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C9A4D-3A7C-2F4D-B1AD-ABDB24524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39496-E3FF-5BE0-340E-DF85D288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9F4B3-37DF-C001-C6B2-9619EB06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32735-DD4F-487D-BA38-6B2CE98D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7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4DA3-C186-9265-608C-F3B88791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ADCF6-433F-F197-B59A-FA346B213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C530F-AC9C-2C3A-28CD-15BFCC7D2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31D1F-E4DA-3BB4-7236-B22FF606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5D4E2-BC4D-3B1D-62E8-2604F32A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52D77-8C17-23CB-7F0A-331B1A56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56DC-4658-C20F-5D54-AB5DFE8A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3FF2B-ED7F-F69A-2F9C-C46CA106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20ACB-911A-6048-C0B6-A8C7B1756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E6EEE-5087-4CAD-1945-E1CB31A75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8F4C1-D401-4D15-50DA-58712CE8A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1AD39-D5DD-F469-C42C-82E01ED9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13FF6F-AEB9-7EC9-E790-D3B54ACF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03D09-66FA-D577-D699-D10DEBF1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0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C01B-5AA5-EB01-D448-70AA1994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C5FAA-3A04-0063-ADF4-EBB1FC00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677-1F8E-B4E7-D858-46DEBF7E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C6F97-DC2D-2665-4667-0623488B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9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23E6E-17A9-3761-4CC4-ECBE99B0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1D7EC-FCBF-96F6-3492-C60676CE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F9B22-5A71-26D3-0DE7-6B420084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22E8-ADD5-E9D3-9B6B-64AF8FAA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8D63-5558-CC60-5916-FECA279DB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37DFF-C710-BF05-869D-73D6F49AD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3E9B5-9867-5EEC-0998-1515C6C7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02530-B7BF-30B8-EEFB-E5466F4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5E12F-5228-114A-F1F7-A284FECB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1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FDE4-4DBC-2D56-49DB-4F16CEF1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699CA-8F8F-9A58-9A8A-7A7F739AD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38E8B-3476-52C0-3A85-4B3F6EBAB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E20ED-0103-DF74-81A5-FB60F2D7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CDCA7-85D8-64AA-196C-B607D3EB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286C1-4C1D-E495-3656-D7FC2102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3FE26-AEE9-2245-4CB1-E595902F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4E166-5B43-0B5F-C151-26DD5DF96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FE526-7523-6E92-9879-1FE17938C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5A45-182C-4E41-B256-DA1A5AD41A3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1730D-F0B1-4770-F279-1765F8B2A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EAB-CEE5-438E-0037-5698F3A88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EB14-9344-4064-9958-A8BCE4B7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C0E84F-9834-B48B-3963-E9C8A24F2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119" r="-26" b="7589"/>
          <a:stretch>
            <a:fillRect/>
          </a:stretch>
        </p:blipFill>
        <p:spPr>
          <a:xfrm>
            <a:off x="-2" y="0"/>
            <a:ext cx="157775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226749-8012-C972-FBDF-EA0256E7EB53}"/>
              </a:ext>
            </a:extLst>
          </p:cNvPr>
          <p:cNvSpPr txBox="1"/>
          <p:nvPr/>
        </p:nvSpPr>
        <p:spPr>
          <a:xfrm>
            <a:off x="4609147" y="4816713"/>
            <a:ext cx="2973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2025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年10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noProof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北非三國</a:t>
            </a:r>
            <a:endParaRPr kumimoji="0" lang="en-MY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45F6B5-7A22-03DA-509C-A16E7AFBD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6414" y="893869"/>
            <a:ext cx="2359172" cy="2579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DDE9C-7389-D99E-11F1-B7EF7AEBF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0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84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3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8C26CD-8D9C-160A-88AD-24FEBAA0E4A6}"/>
              </a:ext>
            </a:extLst>
          </p:cNvPr>
          <p:cNvSpPr txBox="1"/>
          <p:nvPr/>
        </p:nvSpPr>
        <p:spPr>
          <a:xfrm>
            <a:off x="2405536" y="731661"/>
            <a:ext cx="5330622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阿爾及利亞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Algeria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1C652-1081-76E6-6324-0906301ED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r="18987"/>
          <a:stretch/>
        </p:blipFill>
        <p:spPr>
          <a:xfrm>
            <a:off x="8811491" y="0"/>
            <a:ext cx="3402974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1E1F6CD-699B-5127-81B8-8E7185AE1F46}"/>
              </a:ext>
            </a:extLst>
          </p:cNvPr>
          <p:cNvSpPr txBox="1">
            <a:spLocks/>
          </p:cNvSpPr>
          <p:nvPr/>
        </p:nvSpPr>
        <p:spPr>
          <a:xfrm>
            <a:off x="341559" y="2165746"/>
            <a:ext cx="10654798" cy="484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4616 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br>
              <a:rPr lang="en-MY" altLang="zh-CN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宗教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遜尼派穆斯林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少於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封閉、專權、保守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難以獲得簽證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經濟結構單一，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依賴天然氣和石油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出口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發展維艱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建設陳舊、缺乏管理、經濟落後</a:t>
            </a:r>
            <a:endParaRPr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456C2-482C-29A2-9F73-BE06A3A75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9AD52-9A97-7D44-5F53-9A28CF2BB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565265"/>
            <a:ext cx="1752888" cy="1169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CD38A-EAB3-6CF0-02AB-F81E5C3BE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23156"/>
          <a:stretch>
            <a:fillRect/>
          </a:stretch>
        </p:blipFill>
        <p:spPr>
          <a:xfrm>
            <a:off x="6895036" y="585535"/>
            <a:ext cx="1747797" cy="17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6D4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84C991-893A-0441-67D3-D0F15881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115C90-3A82-F058-2893-4C7670960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r="8239"/>
          <a:stretch/>
        </p:blipFill>
        <p:spPr>
          <a:xfrm>
            <a:off x="8395854" y="0"/>
            <a:ext cx="38186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387AC-DFC1-A673-D2D4-ECF1E4C00B46}"/>
              </a:ext>
            </a:extLst>
          </p:cNvPr>
          <p:cNvSpPr txBox="1"/>
          <p:nvPr/>
        </p:nvSpPr>
        <p:spPr>
          <a:xfrm>
            <a:off x="2283191" y="615286"/>
            <a:ext cx="5330622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突尼西亞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Tunisia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71EB4E0-5CEF-BBD1-DC03-D2D83614191D}"/>
              </a:ext>
            </a:extLst>
          </p:cNvPr>
          <p:cNvSpPr txBox="1">
            <a:spLocks/>
          </p:cNvSpPr>
          <p:nvPr/>
        </p:nvSpPr>
        <p:spPr>
          <a:xfrm>
            <a:off x="409101" y="1717195"/>
            <a:ext cx="10437628" cy="495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1220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br>
              <a:rPr lang="en-MY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宗教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遜尼派穆斯林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福音派基督徒約三千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迦太基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北非最重要的基督教中心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基督教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教父：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特土良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居普良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、奧古斯丁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「阿拉伯之春」發源地</a:t>
            </a:r>
          </a:p>
          <a:p>
            <a:pPr marL="45720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持續十年的緊急狀態</a:t>
            </a:r>
            <a:endParaRPr lang="en-US" altLang="zh-CN" sz="3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13520-B6A1-44CA-CA8B-AE2CC1272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6DD67-740E-9C17-F7DC-E69253D41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06" y="498764"/>
            <a:ext cx="1619926" cy="1080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94E3E-348C-D70D-5CF1-070E2A9E1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7"/>
          <a:stretch>
            <a:fillRect/>
          </a:stretch>
        </p:blipFill>
        <p:spPr>
          <a:xfrm>
            <a:off x="6482534" y="581889"/>
            <a:ext cx="1747797" cy="17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3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A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40286-5C8B-B2C3-DD8B-75A42859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08A0DC-2425-52F6-CD36-C7C4D0B7F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282"/>
          <a:stretch/>
        </p:blipFill>
        <p:spPr>
          <a:xfrm>
            <a:off x="8395854" y="0"/>
            <a:ext cx="38186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C72FF-4617-2656-55CD-0D28DAD830F5}"/>
              </a:ext>
            </a:extLst>
          </p:cNvPr>
          <p:cNvSpPr txBox="1"/>
          <p:nvPr/>
        </p:nvSpPr>
        <p:spPr>
          <a:xfrm>
            <a:off x="2404496" y="695874"/>
            <a:ext cx="5330622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摩洛哥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Morocco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D97A4AD-DB78-7993-E2BC-66E6ED136AFA}"/>
              </a:ext>
            </a:extLst>
          </p:cNvPr>
          <p:cNvSpPr txBox="1">
            <a:spLocks/>
          </p:cNvSpPr>
          <p:nvPr/>
        </p:nvSpPr>
        <p:spPr>
          <a:xfrm>
            <a:off x="281029" y="2048012"/>
            <a:ext cx="10943009" cy="470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人口：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3771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宗教：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遜尼派穆斯林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福音派基督徒約 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萬人</a:t>
            </a:r>
            <a:endParaRPr lang="en-MY" altLang="zh-TW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擁有多元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民族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大部分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自認爲是阿拉伯人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與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撒哈拉人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五十年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戰爭持續至今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主要經濟來源是旅遊業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與突尼西亞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競爭</a:t>
            </a:r>
            <a:endParaRPr lang="en-US" altLang="zh-CN" sz="3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9FF02-2A84-4435-585C-D8FFA8EB3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2E8816-C3AA-2C65-195C-C7E31A0D6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06" y="581889"/>
            <a:ext cx="1619926" cy="1080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DDA34-BEB0-D2A4-2506-06D8E20AC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4850" r="17358" b="8946"/>
          <a:stretch>
            <a:fillRect/>
          </a:stretch>
        </p:blipFill>
        <p:spPr>
          <a:xfrm>
            <a:off x="6048330" y="581889"/>
            <a:ext cx="2182001" cy="21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4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AE70D-A5C0-3766-1361-8AA0CFC1B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FA3D2-AB76-CFB3-0B8F-FB40B9905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9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9" b="12055"/>
          <a:stretch>
            <a:fillRect/>
          </a:stretch>
        </p:blipFill>
        <p:spPr>
          <a:xfrm>
            <a:off x="0" y="0"/>
            <a:ext cx="122199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8463B9-62A2-E6C4-BF9B-208873B44ADC}"/>
              </a:ext>
            </a:extLst>
          </p:cNvPr>
          <p:cNvSpPr txBox="1"/>
          <p:nvPr/>
        </p:nvSpPr>
        <p:spPr>
          <a:xfrm>
            <a:off x="577198" y="530846"/>
            <a:ext cx="5330622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代禱事項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Prayer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16EDA-4878-8547-F493-20B1F141B932}"/>
              </a:ext>
            </a:extLst>
          </p:cNvPr>
          <p:cNvSpPr txBox="1">
            <a:spLocks/>
          </p:cNvSpPr>
          <p:nvPr/>
        </p:nvSpPr>
        <p:spPr>
          <a:xfrm>
            <a:off x="491888" y="1961278"/>
            <a:ext cx="11037603" cy="4896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認識耶穌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求神打開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他們的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心眼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看見耶穌就是唯一的道路、真理、生命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對話機會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求神賜給基督徒智慧與愛心，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與三國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民族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朋友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相處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時，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見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證基督。</a:t>
            </a:r>
            <a:endParaRPr lang="en-US" altLang="ja-JP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宣教士與本地基督徒</a:t>
            </a:r>
            <a:r>
              <a:rPr lang="zh-CN" altLang="en-US" sz="32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求神保守他們的信心，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使他們剛強壯膽，持續見證基督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5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6D05-C1CA-69AA-4803-969C27341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b="4143"/>
          <a:stretch>
            <a:fillRect/>
          </a:stretch>
        </p:blipFill>
        <p:spPr>
          <a:xfrm>
            <a:off x="-5475" y="-1"/>
            <a:ext cx="12202950" cy="10091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490692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讓我們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同心為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北非三國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禱告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3" y="371920"/>
            <a:ext cx="924479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3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8806" y="197361"/>
            <a:ext cx="924477" cy="923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ABC94-E76C-195B-CAE5-57266DDA1642}"/>
              </a:ext>
            </a:extLst>
          </p:cNvPr>
          <p:cNvSpPr txBox="1"/>
          <p:nvPr/>
        </p:nvSpPr>
        <p:spPr>
          <a:xfrm>
            <a:off x="463826" y="574372"/>
            <a:ext cx="11264348" cy="598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親愛的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天父，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祢昔日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如何呼召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曠野中的子民，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今日也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照樣呼召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阿爾及利亞、突尼西亞和摩洛哥的人歸向祢。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傳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福音的腳步在這裡寸步難行，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許多牧者與信徒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常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常面對逼迫、監禁與教會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被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關閉的窘迫，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但求祢成為他們的力量，</a:t>
            </a:r>
            <a:br>
              <a:rPr lang="en-US" altLang="zh-TW" sz="3000" dirty="0">
                <a:solidFill>
                  <a:srgbClr val="E7E6E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願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他們處處受困，卻不被捆住；遭受迫害，卻不被撇棄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b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懇求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主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記念那被忽略的少數民族，他們孤單無聲，被忽視也被排擠。</a:t>
            </a:r>
          </a:p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願祢醫治他們的傷痕，親自尋見他們，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讓他們知道自己不再是被遺忘的一群，而是祢所揀選的兒女，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願他們在基督裡得享永恆的救恩與盼望。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奉主耶穌基督的名求，阿們！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不再是个人的祷告，我们开始一起祈祷。</a:t>
            </a:r>
            <a:b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30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分钟，生活再忙碌的人都能找到时间参与。</a:t>
            </a: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2233</Words>
  <Application>Microsoft Office PowerPoint</Application>
  <PresentationFormat>Widescreen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Microsoft JhengHei</vt:lpstr>
      <vt:lpstr>Microsoft YaHei</vt:lpstr>
      <vt:lpstr>Microsoft YaHei Light</vt:lpstr>
      <vt:lpstr>Microsoft YaHei UI</vt:lpstr>
      <vt:lpstr>tt_norms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Enoch Lee</dc:creator>
  <cp:lastModifiedBy>Yeng Shiow Lim</cp:lastModifiedBy>
  <cp:revision>129</cp:revision>
  <dcterms:created xsi:type="dcterms:W3CDTF">2025-09-20T18:12:59Z</dcterms:created>
  <dcterms:modified xsi:type="dcterms:W3CDTF">2025-09-25T02:10:19Z</dcterms:modified>
</cp:coreProperties>
</file>