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383" r:id="rId4"/>
    <p:sldId id="384" r:id="rId5"/>
    <p:sldId id="259" r:id="rId6"/>
    <p:sldId id="265" r:id="rId7"/>
    <p:sldId id="385" r:id="rId8"/>
    <p:sldId id="256" r:id="rId9"/>
    <p:sldId id="39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3250"/>
    <a:srgbClr val="FFFFFF"/>
    <a:srgbClr val="7E6D4A"/>
    <a:srgbClr val="358AA1"/>
    <a:srgbClr val="9E885C"/>
    <a:srgbClr val="973F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922B2-C5F7-4C4C-8795-C73E01BC5D48}" v="18" dt="2025-09-29T02:18:49.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98" autoAdjust="0"/>
    <p:restoredTop sz="74160" autoAdjust="0"/>
  </p:normalViewPr>
  <p:slideViewPr>
    <p:cSldViewPr snapToGrid="0">
      <p:cViewPr varScale="1">
        <p:scale>
          <a:sx n="54" d="100"/>
          <a:sy n="54" d="100"/>
        </p:scale>
        <p:origin x="1584"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an Fung Howe" userId="13491f60ce8118be" providerId="LiveId" clId="{DE1D4268-3B54-407B-A0A1-3D37E7E483E4}"/>
    <pc:docChg chg="modSld">
      <pc:chgData name="Guan Fung Howe" userId="13491f60ce8118be" providerId="LiveId" clId="{DE1D4268-3B54-407B-A0A1-3D37E7E483E4}" dt="2025-09-29T02:18:49.115" v="17" actId="20577"/>
      <pc:docMkLst>
        <pc:docMk/>
      </pc:docMkLst>
      <pc:sldChg chg="modSp">
        <pc:chgData name="Guan Fung Howe" userId="13491f60ce8118be" providerId="LiveId" clId="{DE1D4268-3B54-407B-A0A1-3D37E7E483E4}" dt="2025-09-29T02:18:49.115" v="17" actId="20577"/>
        <pc:sldMkLst>
          <pc:docMk/>
          <pc:sldMk cId="1705306598" sldId="257"/>
        </pc:sldMkLst>
        <pc:spChg chg="mod">
          <ac:chgData name="Guan Fung Howe" userId="13491f60ce8118be" providerId="LiveId" clId="{DE1D4268-3B54-407B-A0A1-3D37E7E483E4}" dt="2025-09-29T02:18:49.115" v="17" actId="20577"/>
          <ac:spMkLst>
            <pc:docMk/>
            <pc:sldMk cId="1705306598" sldId="257"/>
            <ac:spMk id="6" creationId="{9A226749-8012-C972-FBDF-EA0256E7EB5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866D4-4B70-4012-8917-BF9EDCC134BD}" type="datetimeFigureOut">
              <a:rPr lang="en-US" smtClean="0"/>
              <a:t>29/09/2025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2DA4C3-ED0E-482C-87DC-253A6C39A12E}" type="slidenum">
              <a:rPr lang="en-US" smtClean="0"/>
              <a:t>‹#›</a:t>
            </a:fld>
            <a:endParaRPr lang="en-US"/>
          </a:p>
        </p:txBody>
      </p:sp>
    </p:spTree>
    <p:extLst>
      <p:ext uri="{BB962C8B-B14F-4D97-AF65-F5344CB8AC3E}">
        <p14:creationId xmlns:p14="http://schemas.microsoft.com/office/powerpoint/2010/main" val="2830904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Today's North Africa may seem an unlikely place to associate with “Christianity,” yet in the 1st century AD, it was a pivotal center for the development of the Christian faith.</a:t>
            </a:r>
          </a:p>
          <a:p>
            <a:r>
              <a:rPr lang="en-US" altLang="zh-CN" sz="1200" b="0" i="0" kern="1200" dirty="0">
                <a:solidFill>
                  <a:schemeClr val="tx1"/>
                </a:solidFill>
                <a:effectLst/>
                <a:latin typeface="+mn-lt"/>
                <a:ea typeface="+mn-ea"/>
                <a:cs typeface="+mn-cs"/>
              </a:rPr>
              <a:t>Tertullian was Carthaginian from North Africa, while Cyprian and Augustine were Amazigh.</a:t>
            </a:r>
          </a:p>
          <a:p>
            <a:r>
              <a:rPr lang="en-US" altLang="zh-CN" sz="1200" b="0" i="0" kern="1200" dirty="0">
                <a:solidFill>
                  <a:schemeClr val="tx1"/>
                </a:solidFill>
                <a:effectLst/>
                <a:latin typeface="+mn-lt"/>
                <a:ea typeface="+mn-ea"/>
                <a:cs typeface="+mn-cs"/>
              </a:rPr>
              <a:t>The Amazigh are the indigenous people of North Africa. This land bears witness to the spread of the Christian faith to all nations.</a:t>
            </a:r>
          </a:p>
          <a:p>
            <a:r>
              <a:rPr lang="en-US" altLang="zh-CN" sz="1200" b="0" i="0" kern="1200" dirty="0">
                <a:solidFill>
                  <a:schemeClr val="tx1"/>
                </a:solidFill>
                <a:effectLst/>
                <a:latin typeface="+mn-lt"/>
                <a:ea typeface="+mn-ea"/>
                <a:cs typeface="+mn-cs"/>
              </a:rPr>
              <a:t>This month, let us pray for Algeria, Tunisia, and Morocco in North Africa, that the name of Christ may once again be exalted.</a:t>
            </a:r>
          </a:p>
          <a:p>
            <a:endParaRPr lang="en-US" altLang="zh-C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68893-C60C-4AFF-9669-758510979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453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 Population and Religion</a:t>
            </a:r>
          </a:p>
          <a:p>
            <a:r>
              <a:rPr lang="en-US" sz="1200" kern="1200" dirty="0">
                <a:solidFill>
                  <a:schemeClr val="tx1"/>
                </a:solidFill>
                <a:effectLst/>
                <a:latin typeface="+mn-lt"/>
                <a:ea typeface="+mn-ea"/>
                <a:cs typeface="+mn-cs"/>
              </a:rPr>
              <a:t>Population: 46.16 million. Algeria is an Islamic country, a major regional power in North Africa and a middle-power state.</a:t>
            </a:r>
          </a:p>
          <a:p>
            <a:r>
              <a:rPr lang="en-US" sz="1200" kern="1200" dirty="0">
                <a:solidFill>
                  <a:schemeClr val="tx1"/>
                </a:solidFill>
                <a:effectLst/>
                <a:latin typeface="+mn-lt"/>
                <a:ea typeface="+mn-ea"/>
                <a:cs typeface="+mn-cs"/>
              </a:rPr>
              <a:t>99% of the population is Sunni Muslim, with Christians comprising less than 1%.</a:t>
            </a:r>
          </a:p>
          <a:p>
            <a:r>
              <a:rPr lang="en-US" sz="1200" kern="1200" dirty="0">
                <a:solidFill>
                  <a:schemeClr val="tx1"/>
                </a:solidFill>
                <a:effectLst/>
                <a:latin typeface="+mn-lt"/>
                <a:ea typeface="+mn-ea"/>
                <a:cs typeface="+mn-cs"/>
              </a:rPr>
              <a:t>Christianity vanished in the 9th century. By the 12th century, no Christians or Christian churches remained.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A Closed Mediterranean Country</a:t>
            </a:r>
          </a:p>
          <a:p>
            <a:r>
              <a:rPr lang="en-US" sz="1200" kern="1200" dirty="0">
                <a:solidFill>
                  <a:schemeClr val="tx1"/>
                </a:solidFill>
                <a:effectLst/>
                <a:latin typeface="+mn-lt"/>
                <a:ea typeface="+mn-ea"/>
                <a:cs typeface="+mn-cs"/>
              </a:rPr>
              <a:t>Closed, authoritarian, and conservative are the labels often applied to Algeria. It is difficult for foreigners to obtain visas to enter.</a:t>
            </a:r>
          </a:p>
          <a:p>
            <a:r>
              <a:rPr lang="en-US" sz="1200" kern="1200" dirty="0">
                <a:solidFill>
                  <a:schemeClr val="tx1"/>
                </a:solidFill>
                <a:effectLst/>
                <a:latin typeface="+mn-lt"/>
                <a:ea typeface="+mn-ea"/>
                <a:cs typeface="+mn-cs"/>
              </a:rPr>
              <a:t>Some describe Algeria as the North Korea of North Africa—the military controls politics, views the world through conspiracy theories, trusts no one, and uses anti-Semitism and Islamism to divide and rule the country. </a:t>
            </a:r>
          </a:p>
          <a:p>
            <a:r>
              <a:rPr lang="en-US" sz="1200" kern="1200" dirty="0">
                <a:solidFill>
                  <a:schemeClr val="tx1"/>
                </a:solidFill>
                <a:effectLst/>
                <a:latin typeface="+mn-lt"/>
                <a:ea typeface="+mn-ea"/>
                <a:cs typeface="+mn-cs"/>
              </a:rPr>
              <a:t>The current Algerian president is regarded as a puppet figure supported by the military.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Monolithic Economic Structure</a:t>
            </a:r>
          </a:p>
          <a:p>
            <a:r>
              <a:rPr lang="en-US" sz="1200" kern="1200" dirty="0">
                <a:solidFill>
                  <a:schemeClr val="tx1"/>
                </a:solidFill>
                <a:effectLst/>
                <a:latin typeface="+mn-lt"/>
                <a:ea typeface="+mn-ea"/>
                <a:cs typeface="+mn-cs"/>
              </a:rPr>
              <a:t>Algeria's economy relies heavily on exports of natural gas and oil. The government has been trying to diversify the country’s economic structure.</a:t>
            </a:r>
          </a:p>
          <a:p>
            <a:r>
              <a:rPr lang="en-US" sz="1200" kern="1200" dirty="0">
                <a:solidFill>
                  <a:schemeClr val="tx1"/>
                </a:solidFill>
                <a:effectLst/>
                <a:latin typeface="+mn-lt"/>
                <a:ea typeface="+mn-ea"/>
                <a:cs typeface="+mn-cs"/>
              </a:rPr>
              <a:t>France, Italy, Spain, and China serve as Algeria's major import-export trading partners.</a:t>
            </a:r>
          </a:p>
          <a:p>
            <a:endParaRPr lang="en-US" sz="1200" kern="1200" dirty="0">
              <a:solidFill>
                <a:schemeClr val="tx1"/>
              </a:solidFill>
              <a:effectLst/>
              <a:latin typeface="+mn-lt"/>
              <a:ea typeface="+mn-ea"/>
              <a:cs typeface="+mn-cs"/>
            </a:endParaRPr>
          </a:p>
          <a:p>
            <a:pPr marL="0" marR="0">
              <a:lnSpc>
                <a:spcPct val="115000"/>
              </a:lnSpc>
              <a:spcAft>
                <a:spcPts val="600"/>
              </a:spcAft>
              <a:buNone/>
            </a:pPr>
            <a:r>
              <a:rPr lang="en-US" sz="1200" b="1" kern="0" dirty="0">
                <a:effectLst/>
                <a:latin typeface="+mn-lt"/>
                <a:ea typeface="Times New Roman" panose="02020603050405020304" pitchFamily="18" charset="0"/>
                <a:cs typeface="Times New Roman" panose="02020603050405020304" pitchFamily="18" charset="0"/>
              </a:rPr>
              <a:t>4) A Difficult Path to Development</a:t>
            </a:r>
            <a:br>
              <a:rPr lang="en-US" sz="1200" kern="0" dirty="0">
                <a:effectLst/>
                <a:latin typeface="+mn-lt"/>
                <a:ea typeface="Times New Roman" panose="02020603050405020304" pitchFamily="18" charset="0"/>
                <a:cs typeface="Times New Roman" panose="02020603050405020304" pitchFamily="18" charset="0"/>
              </a:rPr>
            </a:br>
            <a:r>
              <a:rPr lang="en-US" sz="1200" kern="100" dirty="0">
                <a:effectLst/>
                <a:latin typeface="+mn-lt"/>
                <a:ea typeface="Aptos" panose="020B0004020202020204" pitchFamily="34" charset="0"/>
                <a:cs typeface="Times New Roman" panose="02020603050405020304" pitchFamily="18" charset="0"/>
              </a:rPr>
              <a:t>Algeria has endured countless hardships, from independence, the civil war of the 1990s, the Arab Spring of 2011, the global oil price crash of 2014, to the global shutdown caused by the COVID-19 pandemic in 2020.</a:t>
            </a:r>
          </a:p>
          <a:p>
            <a:pPr marL="0" marR="0">
              <a:lnSpc>
                <a:spcPct val="115000"/>
              </a:lnSpc>
              <a:spcAft>
                <a:spcPts val="600"/>
              </a:spcAft>
            </a:pPr>
            <a:r>
              <a:rPr lang="en-US" sz="1200" kern="100" dirty="0">
                <a:effectLst/>
                <a:latin typeface="+mn-lt"/>
                <a:ea typeface="Aptos" panose="020B0004020202020204" pitchFamily="34" charset="0"/>
                <a:cs typeface="Times New Roman" panose="02020603050405020304" pitchFamily="18" charset="0"/>
              </a:rPr>
              <a:t>Despite being Africa's largest natural gas producer and the world's fourth-largest producer, the country's infrastructure is outdated and backward, lacks management, has an underdeveloped economy. Its wealth level falls in the global middle tier, comparable to South Africa and Mongolia.</a:t>
            </a:r>
          </a:p>
          <a:p>
            <a:pPr lvl="0" fontAlgn="base"/>
            <a:endParaRPr lang="en-US" sz="1200" b="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0192DF-B3B4-4508-9DEE-39124EB467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950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2F9CB-3ABD-4088-98D7-3961C9958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3FFA6-848F-5408-DF92-AD5C85FB9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219A2-7D7D-D556-789E-58528BC7BDD0}"/>
              </a:ext>
            </a:extLst>
          </p:cNvPr>
          <p:cNvSpPr>
            <a:spLocks noGrp="1"/>
          </p:cNvSpPr>
          <p:nvPr>
            <p:ph type="body" idx="1"/>
          </p:nvPr>
        </p:nvSpPr>
        <p:spPr/>
        <p:txBody>
          <a:bodyPr/>
          <a:lstStyle/>
          <a:p>
            <a:r>
              <a:rPr lang="en-US" altLang="zh-TW" sz="1200" b="1" i="0" kern="1200" dirty="0">
                <a:solidFill>
                  <a:schemeClr val="tx1"/>
                </a:solidFill>
                <a:effectLst/>
                <a:latin typeface="+mn-lt"/>
                <a:ea typeface="+mn-ea"/>
                <a:cs typeface="+mn-cs"/>
              </a:rPr>
              <a:t>1) Population and Religion</a:t>
            </a:r>
          </a:p>
          <a:p>
            <a:r>
              <a:rPr lang="en-US" altLang="zh-TW" sz="1200" b="0" i="0" kern="1200" dirty="0">
                <a:solidFill>
                  <a:schemeClr val="tx1"/>
                </a:solidFill>
                <a:effectLst/>
                <a:latin typeface="+mn-lt"/>
                <a:ea typeface="+mn-ea"/>
                <a:cs typeface="+mn-cs"/>
              </a:rPr>
              <a:t>Population: 12.2 million, 99% Sunni Muslim.</a:t>
            </a:r>
          </a:p>
          <a:p>
            <a:r>
              <a:rPr lang="en-US" altLang="zh-TW" sz="1200" b="0" i="0" kern="1200" dirty="0">
                <a:solidFill>
                  <a:schemeClr val="tx1"/>
                </a:solidFill>
                <a:effectLst/>
                <a:latin typeface="+mn-lt"/>
                <a:ea typeface="+mn-ea"/>
                <a:cs typeface="+mn-cs"/>
              </a:rPr>
              <a:t>Other religions include Christianity, Judaism, Baha'i Faith, and atheism. Currently, there are approximately 3,000+ evangelical Christians.</a:t>
            </a:r>
          </a:p>
          <a:p>
            <a:endParaRPr lang="en-US" altLang="zh-TW" sz="1200" b="0"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2. The Vanished Christian Beacon </a:t>
            </a:r>
          </a:p>
          <a:p>
            <a:r>
              <a:rPr lang="en-US" altLang="zh-TW" sz="1200" b="0" i="0" kern="1200" dirty="0">
                <a:solidFill>
                  <a:schemeClr val="tx1"/>
                </a:solidFill>
                <a:effectLst/>
                <a:latin typeface="+mn-lt"/>
                <a:ea typeface="+mn-ea"/>
                <a:cs typeface="+mn-cs"/>
              </a:rPr>
              <a:t>Carthage, Tunisia, was the most important Christian center in North Africa, once nurturing several important Christian fathers:</a:t>
            </a:r>
          </a:p>
          <a:p>
            <a:pPr marL="171450" indent="-171450">
              <a:buFont typeface="Arial" panose="020B0604020202020204" pitchFamily="34" charset="0"/>
              <a:buChar char="•"/>
            </a:pPr>
            <a:r>
              <a:rPr lang="en-US" altLang="zh-TW" sz="1200" b="0" i="0" kern="1200" dirty="0">
                <a:solidFill>
                  <a:schemeClr val="tx1"/>
                </a:solidFill>
                <a:effectLst/>
                <a:latin typeface="+mn-lt"/>
                <a:ea typeface="+mn-ea"/>
                <a:cs typeface="+mn-cs"/>
              </a:rPr>
              <a:t>Tertullian, the first to propose the concept of the Trinity</a:t>
            </a:r>
          </a:p>
          <a:p>
            <a:pPr marL="171450" indent="-171450">
              <a:buFont typeface="Arial" panose="020B0604020202020204" pitchFamily="34" charset="0"/>
              <a:buChar char="•"/>
            </a:pPr>
            <a:r>
              <a:rPr lang="en-US" altLang="zh-TW" sz="1200" b="0" i="0" kern="1200" dirty="0">
                <a:solidFill>
                  <a:schemeClr val="tx1"/>
                </a:solidFill>
                <a:effectLst/>
                <a:latin typeface="+mn-lt"/>
                <a:ea typeface="+mn-ea"/>
                <a:cs typeface="+mn-cs"/>
              </a:rPr>
              <a:t>Cyprian, who, despite persecution, still declared "Thanks be to God"</a:t>
            </a:r>
          </a:p>
          <a:p>
            <a:pPr marL="171450" indent="-171450">
              <a:buFont typeface="Arial" panose="020B0604020202020204" pitchFamily="34" charset="0"/>
              <a:buChar char="•"/>
            </a:pPr>
            <a:r>
              <a:rPr lang="en-US" altLang="zh-TW" sz="1200" b="0" i="0" kern="1200" dirty="0">
                <a:solidFill>
                  <a:schemeClr val="tx1"/>
                </a:solidFill>
                <a:effectLst/>
                <a:latin typeface="+mn-lt"/>
                <a:ea typeface="+mn-ea"/>
                <a:cs typeface="+mn-cs"/>
              </a:rPr>
              <a:t>Augustine, who studied and taught in Carthage</a:t>
            </a:r>
          </a:p>
          <a:p>
            <a:pPr marL="171450" indent="-171450">
              <a:buFont typeface="Arial" panose="020B0604020202020204" pitchFamily="34" charset="0"/>
              <a:buChar char="•"/>
            </a:pPr>
            <a:r>
              <a:rPr lang="en-US" altLang="zh-TW" sz="1200" b="0" i="0" kern="1200" dirty="0">
                <a:solidFill>
                  <a:schemeClr val="tx1"/>
                </a:solidFill>
                <a:effectLst/>
                <a:latin typeface="+mn-lt"/>
                <a:ea typeface="+mn-ea"/>
                <a:cs typeface="+mn-cs"/>
              </a:rPr>
              <a:t>The Council of Carthage confirmed the 27 books of the New Testament in 397 AD </a:t>
            </a:r>
          </a:p>
          <a:p>
            <a:r>
              <a:rPr lang="en-US" altLang="zh-TW" sz="1200" b="0" i="0" kern="1200" dirty="0">
                <a:solidFill>
                  <a:schemeClr val="tx1"/>
                </a:solidFill>
                <a:effectLst/>
                <a:latin typeface="+mn-lt"/>
                <a:ea typeface="+mn-ea"/>
                <a:cs typeface="+mn-cs"/>
              </a:rPr>
              <a:t>The rise of Islam in the 7th century dealt a devastating blow to the North African churches, with many martyred or converting to Islam.</a:t>
            </a:r>
          </a:p>
          <a:p>
            <a:r>
              <a:rPr lang="en-US" altLang="zh-TW" sz="1200" b="0" i="0" kern="1200" dirty="0">
                <a:solidFill>
                  <a:schemeClr val="tx1"/>
                </a:solidFill>
                <a:effectLst/>
                <a:latin typeface="+mn-lt"/>
                <a:ea typeface="+mn-ea"/>
                <a:cs typeface="+mn-cs"/>
              </a:rPr>
              <a:t>The dwindling Christian community continued to struggle for survival in adversity until by the 15th century that Christians were virtually extinct.</a:t>
            </a:r>
          </a:p>
          <a:p>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Birthplace of the "Arab Spring”</a:t>
            </a:r>
          </a:p>
          <a:p>
            <a:r>
              <a:rPr lang="en-US" sz="1200" kern="1200" dirty="0">
                <a:solidFill>
                  <a:schemeClr val="tx1"/>
                </a:solidFill>
                <a:effectLst/>
                <a:latin typeface="+mn-lt"/>
                <a:ea typeface="+mn-ea"/>
                <a:cs typeface="+mn-cs"/>
              </a:rPr>
              <a:t>In 2011, a Tunisian youth self-immolated in protest, sparking the Jasmine Revolution and igniting uprisings across Arab countries, known as the "Arab Spring." </a:t>
            </a:r>
          </a:p>
          <a:p>
            <a:r>
              <a:rPr lang="en-US" sz="1200" kern="1200" dirty="0">
                <a:solidFill>
                  <a:schemeClr val="tx1"/>
                </a:solidFill>
                <a:effectLst/>
                <a:latin typeface="+mn-lt"/>
                <a:ea typeface="+mn-ea"/>
                <a:cs typeface="+mn-cs"/>
              </a:rPr>
              <a:t>Tunisia was the only country among them to have successfully overthrown its authoritarian government and establish democracy.</a:t>
            </a:r>
          </a:p>
          <a:p>
            <a:endParaRPr lang="en-US" sz="120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4) Decade-long State of Emergency </a:t>
            </a:r>
          </a:p>
          <a:p>
            <a:r>
              <a:rPr lang="en-US" altLang="zh-TW" sz="1200" b="0" i="0" kern="1200" dirty="0">
                <a:solidFill>
                  <a:schemeClr val="tx1"/>
                </a:solidFill>
                <a:effectLst/>
                <a:latin typeface="+mn-lt"/>
                <a:ea typeface="+mn-ea"/>
                <a:cs typeface="+mn-cs"/>
              </a:rPr>
              <a:t>In 2015, a presidential guard was attacked in Tunisia, and the entire country entered a state of emergency.</a:t>
            </a:r>
          </a:p>
          <a:p>
            <a:r>
              <a:rPr lang="en-US" altLang="zh-TW" sz="1200" b="0" i="0" kern="1200" dirty="0">
                <a:solidFill>
                  <a:schemeClr val="tx1"/>
                </a:solidFill>
                <a:effectLst/>
                <a:latin typeface="+mn-lt"/>
                <a:ea typeface="+mn-ea"/>
                <a:cs typeface="+mn-cs"/>
              </a:rPr>
              <a:t>To this day, the government continues to ban large gatherings, impose strict media censorship, and enforce curfews, restricting fundamental freedoms while aggressively suppressing opposition voices and critics.</a:t>
            </a:r>
          </a:p>
        </p:txBody>
      </p:sp>
      <p:sp>
        <p:nvSpPr>
          <p:cNvPr id="4" name="Slide Number Placeholder 3">
            <a:extLst>
              <a:ext uri="{FF2B5EF4-FFF2-40B4-BE49-F238E27FC236}">
                <a16:creationId xmlns:a16="http://schemas.microsoft.com/office/drawing/2014/main" id="{983EA302-5095-0A55-F6C1-5BF471FF0E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0192DF-B3B4-4508-9DEE-39124EB467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017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9EAF7-2870-CF5E-FA3B-2287A2C37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568CC-A445-C833-0863-8AC217018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8D451-1B77-C8EB-0B1A-F09DE6FB33FE}"/>
              </a:ext>
            </a:extLst>
          </p:cNvPr>
          <p:cNvSpPr>
            <a:spLocks noGrp="1"/>
          </p:cNvSpPr>
          <p:nvPr>
            <p:ph type="body" idx="1"/>
          </p:nvPr>
        </p:nvSpPr>
        <p:spPr/>
        <p:txBody>
          <a:bodyPr/>
          <a:lstStyle/>
          <a:p>
            <a:r>
              <a:rPr lang="en-US" altLang="zh-TW" sz="1200" b="1" i="0" kern="1200" dirty="0">
                <a:solidFill>
                  <a:schemeClr val="tx1"/>
                </a:solidFill>
                <a:effectLst/>
                <a:latin typeface="+mn-lt"/>
                <a:ea typeface="+mn-ea"/>
                <a:cs typeface="+mn-cs"/>
              </a:rPr>
              <a:t>1) Population and Religion</a:t>
            </a:r>
          </a:p>
          <a:p>
            <a:r>
              <a:rPr lang="en-US" altLang="zh-TW" sz="1200" b="0" i="0" kern="1200" dirty="0">
                <a:solidFill>
                  <a:schemeClr val="tx1"/>
                </a:solidFill>
                <a:effectLst/>
                <a:latin typeface="+mn-lt"/>
                <a:ea typeface="+mn-ea"/>
                <a:cs typeface="+mn-cs"/>
              </a:rPr>
              <a:t>Population: 37.71 million, 99% Sunni Muslim.</a:t>
            </a:r>
          </a:p>
          <a:p>
            <a:r>
              <a:rPr lang="en-US" altLang="zh-TW" sz="1200" b="0" i="0" kern="1200" dirty="0">
                <a:solidFill>
                  <a:schemeClr val="tx1"/>
                </a:solidFill>
                <a:effectLst/>
                <a:latin typeface="+mn-lt"/>
                <a:ea typeface="+mn-ea"/>
                <a:cs typeface="+mn-cs"/>
              </a:rPr>
              <a:t>Other religions include Shia Islam, Ibadism, the Bahá'í Faith, and Christianity.</a:t>
            </a:r>
          </a:p>
          <a:p>
            <a:r>
              <a:rPr lang="en-US" altLang="zh-TW" sz="1200" b="0" i="0" kern="1200" dirty="0">
                <a:solidFill>
                  <a:schemeClr val="tx1"/>
                </a:solidFill>
                <a:effectLst/>
                <a:latin typeface="+mn-lt"/>
                <a:ea typeface="+mn-ea"/>
                <a:cs typeface="+mn-cs"/>
              </a:rPr>
              <a:t>Christianity is Morocco’s the second-largest religion, though most Christians are technical immigrants. There are approximately 40,000 Evangelical Christians.</a:t>
            </a:r>
          </a:p>
          <a:p>
            <a:endParaRPr lang="en-US" altLang="zh-TW" sz="1200" b="0"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2) Self-identify as Arabs </a:t>
            </a:r>
          </a:p>
          <a:p>
            <a:r>
              <a:rPr lang="en-US" altLang="zh-TW" sz="1200" b="0" i="0" kern="1200" dirty="0">
                <a:solidFill>
                  <a:schemeClr val="tx1"/>
                </a:solidFill>
                <a:effectLst/>
                <a:latin typeface="+mn-lt"/>
                <a:ea typeface="+mn-ea"/>
                <a:cs typeface="+mn-cs"/>
              </a:rPr>
              <a:t>Morocco has diverse ethnic groups, such as Amazigh people, Phoenicians from the east, sub-Saharan Black Africans, and Roma, Andalusians, and Jews from the north, among others. </a:t>
            </a:r>
          </a:p>
          <a:p>
            <a:r>
              <a:rPr lang="en-US" altLang="zh-TW" sz="1200" b="0" i="0" kern="1200" dirty="0">
                <a:solidFill>
                  <a:schemeClr val="tx1"/>
                </a:solidFill>
                <a:effectLst/>
                <a:latin typeface="+mn-lt"/>
                <a:ea typeface="+mn-ea"/>
                <a:cs typeface="+mn-cs"/>
              </a:rPr>
              <a:t>However, due to the dominance of Arab culture, most Moroccans identify themselves as Arabs.</a:t>
            </a:r>
          </a:p>
          <a:p>
            <a:endParaRPr lang="en-US" altLang="zh-TW"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The Fifty-Year War</a:t>
            </a:r>
          </a:p>
          <a:p>
            <a:r>
              <a:rPr lang="en-US" sz="1200" kern="1200" dirty="0">
                <a:solidFill>
                  <a:schemeClr val="tx1"/>
                </a:solidFill>
                <a:effectLst/>
                <a:latin typeface="+mn-lt"/>
                <a:ea typeface="+mn-ea"/>
                <a:cs typeface="+mn-cs"/>
              </a:rPr>
              <a:t>Morocco annexed the former Spanish colony of Western Sahara in 1975, sparking a conflict with the Sahrawi people of the Polisario Front. The war continues to this day without resolution.</a:t>
            </a:r>
          </a:p>
          <a:p>
            <a:endParaRPr lang="en-US" sz="120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4) Competing with Tunisia for Tourists</a:t>
            </a:r>
          </a:p>
          <a:p>
            <a:r>
              <a:rPr lang="en-US" altLang="zh-TW" sz="1200" b="0" i="0" kern="1200" dirty="0">
                <a:solidFill>
                  <a:schemeClr val="tx1"/>
                </a:solidFill>
                <a:effectLst/>
                <a:latin typeface="+mn-lt"/>
                <a:ea typeface="+mn-ea"/>
                <a:cs typeface="+mn-cs"/>
              </a:rPr>
              <a:t>Tourism is Morocco’s main source of income. In 2023, the number of international visitors reached 14.5 million, generating over 1 billion dirhams in revenue—a historic high.</a:t>
            </a:r>
          </a:p>
          <a:p>
            <a:r>
              <a:rPr lang="en-US" altLang="zh-TW" sz="1200" b="0" i="0" kern="1200" dirty="0">
                <a:solidFill>
                  <a:schemeClr val="tx1"/>
                </a:solidFill>
                <a:effectLst/>
                <a:latin typeface="+mn-lt"/>
                <a:ea typeface="+mn-ea"/>
                <a:cs typeface="+mn-cs"/>
              </a:rPr>
              <a:t>Currently, the Moroccan government is actively developing hiking and desert tourism to compete head-to-head with Tunisia in the tourism sector.</a:t>
            </a:r>
          </a:p>
          <a:p>
            <a:endParaRPr lang="en-US" altLang="zh-TW"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CB53329-2721-7BAF-1E75-2DFEC09544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0192DF-B3B4-4508-9DEE-39124EB467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06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Knowing Jesus</a:t>
            </a:r>
          </a:p>
          <a:p>
            <a:r>
              <a:rPr lang="en-US" sz="1200" kern="1200" dirty="0">
                <a:solidFill>
                  <a:schemeClr val="tx1"/>
                </a:solidFill>
                <a:effectLst/>
                <a:latin typeface="+mn-lt"/>
                <a:ea typeface="+mn-ea"/>
                <a:cs typeface="+mn-cs"/>
              </a:rPr>
              <a:t>The three North African countries are all Muslim nations, with majority of the population practicing Islam. Pray that God would open their eyes to see that Jesus is the only way, the truth, and the life.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Opportunities for Dialogue</a:t>
            </a:r>
          </a:p>
          <a:p>
            <a:r>
              <a:rPr lang="en-US" sz="1200" kern="1200" dirty="0">
                <a:solidFill>
                  <a:schemeClr val="tx1"/>
                </a:solidFill>
                <a:effectLst/>
                <a:latin typeface="+mn-lt"/>
                <a:ea typeface="+mn-ea"/>
                <a:cs typeface="+mn-cs"/>
              </a:rPr>
              <a:t>Pray that God would grant Christians wisdom and love to witness for Christ as they interact with friends of diverse ethnicities in the three North African countries. </a:t>
            </a:r>
          </a:p>
          <a:p>
            <a:r>
              <a:rPr lang="en-US" sz="1200" kern="1200" dirty="0">
                <a:solidFill>
                  <a:schemeClr val="tx1"/>
                </a:solidFill>
                <a:effectLst/>
                <a:latin typeface="+mn-lt"/>
                <a:ea typeface="+mn-ea"/>
                <a:cs typeface="+mn-cs"/>
              </a:rPr>
              <a:t>Pray for the Holy Spirit’s guidance, so that their words would be gentle yet powerful.</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Missionaries and Local Christians</a:t>
            </a:r>
          </a:p>
          <a:p>
            <a:r>
              <a:rPr lang="en-US" sz="1200" kern="1200" dirty="0">
                <a:solidFill>
                  <a:schemeClr val="tx1"/>
                </a:solidFill>
                <a:effectLst/>
                <a:latin typeface="+mn-lt"/>
                <a:ea typeface="+mn-ea"/>
                <a:cs typeface="+mn-cs"/>
              </a:rPr>
              <a:t>Evangelizing in the three North African countries is a dangerous undertaking, with many missionaries and local believers facing persecution and imprisonment.</a:t>
            </a:r>
          </a:p>
          <a:p>
            <a:r>
              <a:rPr lang="en-US" sz="1200" kern="1200" dirty="0">
                <a:solidFill>
                  <a:schemeClr val="tx1"/>
                </a:solidFill>
                <a:effectLst/>
                <a:latin typeface="+mn-lt"/>
                <a:ea typeface="+mn-ea"/>
                <a:cs typeface="+mn-cs"/>
              </a:rPr>
              <a:t>Pray that God would preserve their faith, make them strong and courageous, and enable them to continue to bear witness to Christ.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0192DF-B3B4-4508-9DEE-39124EB467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19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endParaRPr lang="en-US" altLang="zh-TW" sz="2800" b="0" i="0" dirty="0">
              <a:solidFill>
                <a:srgbClr val="1B1C1D"/>
              </a:solidFill>
              <a:effectLst/>
              <a:latin typeface="tt_norm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0A47A-5C7E-436F-BE97-00A491856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51D24-8D97-A7BA-D04A-E40C954B0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596B6-44A6-9A70-E459-3C9408C61F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071844-6118-6EEA-2E9A-ED73F59EC1C6}"/>
              </a:ext>
            </a:extLst>
          </p:cNvPr>
          <p:cNvSpPr>
            <a:spLocks noGrp="1"/>
          </p:cNvSpPr>
          <p:nvPr>
            <p:ph type="body" idx="1"/>
          </p:nvPr>
        </p:nvSpPr>
        <p:spPr/>
        <p:txBody>
          <a:bodyPr/>
          <a:lstStyle/>
          <a:p>
            <a:endParaRPr lang="zh-TW" altLang="en-US" dirty="0"/>
          </a:p>
        </p:txBody>
      </p:sp>
      <p:sp>
        <p:nvSpPr>
          <p:cNvPr id="4" name="Slide Number Placeholder 3">
            <a:extLst>
              <a:ext uri="{FF2B5EF4-FFF2-40B4-BE49-F238E27FC236}">
                <a16:creationId xmlns:a16="http://schemas.microsoft.com/office/drawing/2014/main" id="{3BCDA092-83B7-9637-605E-E90198D3F1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D66D9-DB0C-486F-9C7A-E6720AD295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359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sz="2400" b="0" i="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6D1F4160-13CD-436C-A130-A9DAA12E6C41}" type="slidenum">
              <a:rPr lang="en-US" smtClean="0"/>
              <a:t>8</a:t>
            </a:fld>
            <a:endParaRPr lang="en-US"/>
          </a:p>
        </p:txBody>
      </p:sp>
    </p:spTree>
    <p:extLst>
      <p:ext uri="{BB962C8B-B14F-4D97-AF65-F5344CB8AC3E}">
        <p14:creationId xmlns:p14="http://schemas.microsoft.com/office/powerpoint/2010/main" val="3348382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F9F1901-2DA5-4AAE-ACDD-79CB8096E104}" type="slidenum">
              <a:rPr lang="en-MY" smtClean="0"/>
              <a:t>9</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37AF5-24C1-8169-D2CB-32192D4323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0FCF40-0971-099B-AD34-CDBDDFC91C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5EAA66-3CDA-C628-79FF-2E3F0B2322EC}"/>
              </a:ext>
            </a:extLst>
          </p:cNvPr>
          <p:cNvSpPr>
            <a:spLocks noGrp="1"/>
          </p:cNvSpPr>
          <p:nvPr>
            <p:ph type="dt" sz="half" idx="10"/>
          </p:nvPr>
        </p:nvSpPr>
        <p:spPr/>
        <p:txBody>
          <a:bodyPr/>
          <a:lstStyle/>
          <a:p>
            <a:fld id="{15CB5A45-182C-4E41-B256-DA1A5AD41A3D}" type="datetimeFigureOut">
              <a:rPr lang="en-US" smtClean="0"/>
              <a:t>29/09/2025</a:t>
            </a:fld>
            <a:endParaRPr lang="en-US"/>
          </a:p>
        </p:txBody>
      </p:sp>
      <p:sp>
        <p:nvSpPr>
          <p:cNvPr id="5" name="Footer Placeholder 4">
            <a:extLst>
              <a:ext uri="{FF2B5EF4-FFF2-40B4-BE49-F238E27FC236}">
                <a16:creationId xmlns:a16="http://schemas.microsoft.com/office/drawing/2014/main" id="{959314EB-B416-F5F3-05FD-B0E216144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2DAE5-8414-4CA2-3ADA-69B4CA8E4F87}"/>
              </a:ext>
            </a:extLst>
          </p:cNvPr>
          <p:cNvSpPr>
            <a:spLocks noGrp="1"/>
          </p:cNvSpPr>
          <p:nvPr>
            <p:ph type="sldNum" sz="quarter" idx="12"/>
          </p:nvPr>
        </p:nvSpPr>
        <p:spPr/>
        <p:txBody>
          <a:bodyPr/>
          <a:lstStyle/>
          <a:p>
            <a:fld id="{BED1EB14-9344-4064-9958-A8BCE4B749C5}" type="slidenum">
              <a:rPr lang="en-US" smtClean="0"/>
              <a:t>‹#›</a:t>
            </a:fld>
            <a:endParaRPr lang="en-US"/>
          </a:p>
        </p:txBody>
      </p:sp>
    </p:spTree>
    <p:extLst>
      <p:ext uri="{BB962C8B-B14F-4D97-AF65-F5344CB8AC3E}">
        <p14:creationId xmlns:p14="http://schemas.microsoft.com/office/powerpoint/2010/main" val="3742206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A9CBA-6173-1ACF-E857-CB9AA85362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1941F5-699E-665A-5012-B1D38B0CC7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BEFC6-9765-48F3-47B9-7D56770EB556}"/>
              </a:ext>
            </a:extLst>
          </p:cNvPr>
          <p:cNvSpPr>
            <a:spLocks noGrp="1"/>
          </p:cNvSpPr>
          <p:nvPr>
            <p:ph type="dt" sz="half" idx="10"/>
          </p:nvPr>
        </p:nvSpPr>
        <p:spPr/>
        <p:txBody>
          <a:bodyPr/>
          <a:lstStyle/>
          <a:p>
            <a:fld id="{15CB5A45-182C-4E41-B256-DA1A5AD41A3D}" type="datetimeFigureOut">
              <a:rPr lang="en-US" smtClean="0"/>
              <a:t>29/09/2025</a:t>
            </a:fld>
            <a:endParaRPr lang="en-US"/>
          </a:p>
        </p:txBody>
      </p:sp>
      <p:sp>
        <p:nvSpPr>
          <p:cNvPr id="5" name="Footer Placeholder 4">
            <a:extLst>
              <a:ext uri="{FF2B5EF4-FFF2-40B4-BE49-F238E27FC236}">
                <a16:creationId xmlns:a16="http://schemas.microsoft.com/office/drawing/2014/main" id="{C7F9A42B-0957-6BAB-40B3-FFBD98E12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89A3-34C5-AEE5-75EE-A27CE8093632}"/>
              </a:ext>
            </a:extLst>
          </p:cNvPr>
          <p:cNvSpPr>
            <a:spLocks noGrp="1"/>
          </p:cNvSpPr>
          <p:nvPr>
            <p:ph type="sldNum" sz="quarter" idx="12"/>
          </p:nvPr>
        </p:nvSpPr>
        <p:spPr/>
        <p:txBody>
          <a:bodyPr/>
          <a:lstStyle/>
          <a:p>
            <a:fld id="{BED1EB14-9344-4064-9958-A8BCE4B749C5}" type="slidenum">
              <a:rPr lang="en-US" smtClean="0"/>
              <a:t>‹#›</a:t>
            </a:fld>
            <a:endParaRPr lang="en-US"/>
          </a:p>
        </p:txBody>
      </p:sp>
    </p:spTree>
    <p:extLst>
      <p:ext uri="{BB962C8B-B14F-4D97-AF65-F5344CB8AC3E}">
        <p14:creationId xmlns:p14="http://schemas.microsoft.com/office/powerpoint/2010/main" val="99021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52DA8D-D4F1-794C-46D3-B10F366501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A185AC-CEB5-7781-E6A2-3B100EF3E3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449990-5FEA-9244-E0B7-ED3474A76892}"/>
              </a:ext>
            </a:extLst>
          </p:cNvPr>
          <p:cNvSpPr>
            <a:spLocks noGrp="1"/>
          </p:cNvSpPr>
          <p:nvPr>
            <p:ph type="dt" sz="half" idx="10"/>
          </p:nvPr>
        </p:nvSpPr>
        <p:spPr/>
        <p:txBody>
          <a:bodyPr/>
          <a:lstStyle/>
          <a:p>
            <a:fld id="{15CB5A45-182C-4E41-B256-DA1A5AD41A3D}" type="datetimeFigureOut">
              <a:rPr lang="en-US" smtClean="0"/>
              <a:t>29/09/2025</a:t>
            </a:fld>
            <a:endParaRPr lang="en-US"/>
          </a:p>
        </p:txBody>
      </p:sp>
      <p:sp>
        <p:nvSpPr>
          <p:cNvPr id="5" name="Footer Placeholder 4">
            <a:extLst>
              <a:ext uri="{FF2B5EF4-FFF2-40B4-BE49-F238E27FC236}">
                <a16:creationId xmlns:a16="http://schemas.microsoft.com/office/drawing/2014/main" id="{AEDE602E-377D-C6BD-F794-7C17B1DAD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90D97-DFEB-0416-9E3F-BA0B8F805219}"/>
              </a:ext>
            </a:extLst>
          </p:cNvPr>
          <p:cNvSpPr>
            <a:spLocks noGrp="1"/>
          </p:cNvSpPr>
          <p:nvPr>
            <p:ph type="sldNum" sz="quarter" idx="12"/>
          </p:nvPr>
        </p:nvSpPr>
        <p:spPr/>
        <p:txBody>
          <a:bodyPr/>
          <a:lstStyle/>
          <a:p>
            <a:fld id="{BED1EB14-9344-4064-9958-A8BCE4B749C5}" type="slidenum">
              <a:rPr lang="en-US" smtClean="0"/>
              <a:t>‹#›</a:t>
            </a:fld>
            <a:endParaRPr lang="en-US"/>
          </a:p>
        </p:txBody>
      </p:sp>
    </p:spTree>
    <p:extLst>
      <p:ext uri="{BB962C8B-B14F-4D97-AF65-F5344CB8AC3E}">
        <p14:creationId xmlns:p14="http://schemas.microsoft.com/office/powerpoint/2010/main" val="1305687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62D3C-E997-0780-DA08-13E602298B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4790FA-DFE1-AFBD-9F8E-6D0805A8DF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00E27-36B3-95C2-09CB-6D930875EE08}"/>
              </a:ext>
            </a:extLst>
          </p:cNvPr>
          <p:cNvSpPr>
            <a:spLocks noGrp="1"/>
          </p:cNvSpPr>
          <p:nvPr>
            <p:ph type="dt" sz="half" idx="10"/>
          </p:nvPr>
        </p:nvSpPr>
        <p:spPr/>
        <p:txBody>
          <a:bodyPr/>
          <a:lstStyle/>
          <a:p>
            <a:fld id="{15CB5A45-182C-4E41-B256-DA1A5AD41A3D}" type="datetimeFigureOut">
              <a:rPr lang="en-US" smtClean="0"/>
              <a:t>29/09/2025</a:t>
            </a:fld>
            <a:endParaRPr lang="en-US"/>
          </a:p>
        </p:txBody>
      </p:sp>
      <p:sp>
        <p:nvSpPr>
          <p:cNvPr id="5" name="Footer Placeholder 4">
            <a:extLst>
              <a:ext uri="{FF2B5EF4-FFF2-40B4-BE49-F238E27FC236}">
                <a16:creationId xmlns:a16="http://schemas.microsoft.com/office/drawing/2014/main" id="{E4D9894D-674D-66B7-7A45-29FE576D8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7BEEB-0E09-6E06-5379-606D1C15D29F}"/>
              </a:ext>
            </a:extLst>
          </p:cNvPr>
          <p:cNvSpPr>
            <a:spLocks noGrp="1"/>
          </p:cNvSpPr>
          <p:nvPr>
            <p:ph type="sldNum" sz="quarter" idx="12"/>
          </p:nvPr>
        </p:nvSpPr>
        <p:spPr/>
        <p:txBody>
          <a:bodyPr/>
          <a:lstStyle/>
          <a:p>
            <a:fld id="{BED1EB14-9344-4064-9958-A8BCE4B749C5}" type="slidenum">
              <a:rPr lang="en-US" smtClean="0"/>
              <a:t>‹#›</a:t>
            </a:fld>
            <a:endParaRPr lang="en-US"/>
          </a:p>
        </p:txBody>
      </p:sp>
    </p:spTree>
    <p:extLst>
      <p:ext uri="{BB962C8B-B14F-4D97-AF65-F5344CB8AC3E}">
        <p14:creationId xmlns:p14="http://schemas.microsoft.com/office/powerpoint/2010/main" val="421930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EF48A-2BB9-D695-A537-4790B79831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5C9A4D-3A7C-2F4D-B1AD-ABDB245242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39496-E3FF-5BE0-340E-DF85D2887EDC}"/>
              </a:ext>
            </a:extLst>
          </p:cNvPr>
          <p:cNvSpPr>
            <a:spLocks noGrp="1"/>
          </p:cNvSpPr>
          <p:nvPr>
            <p:ph type="dt" sz="half" idx="10"/>
          </p:nvPr>
        </p:nvSpPr>
        <p:spPr/>
        <p:txBody>
          <a:bodyPr/>
          <a:lstStyle/>
          <a:p>
            <a:fld id="{15CB5A45-182C-4E41-B256-DA1A5AD41A3D}" type="datetimeFigureOut">
              <a:rPr lang="en-US" smtClean="0"/>
              <a:t>29/09/2025</a:t>
            </a:fld>
            <a:endParaRPr lang="en-US"/>
          </a:p>
        </p:txBody>
      </p:sp>
      <p:sp>
        <p:nvSpPr>
          <p:cNvPr id="5" name="Footer Placeholder 4">
            <a:extLst>
              <a:ext uri="{FF2B5EF4-FFF2-40B4-BE49-F238E27FC236}">
                <a16:creationId xmlns:a16="http://schemas.microsoft.com/office/drawing/2014/main" id="{EEB9F4B3-37DF-C001-C6B2-9619EB06F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32735-DD4F-487D-BA38-6B2CE98D81E6}"/>
              </a:ext>
            </a:extLst>
          </p:cNvPr>
          <p:cNvSpPr>
            <a:spLocks noGrp="1"/>
          </p:cNvSpPr>
          <p:nvPr>
            <p:ph type="sldNum" sz="quarter" idx="12"/>
          </p:nvPr>
        </p:nvSpPr>
        <p:spPr/>
        <p:txBody>
          <a:bodyPr/>
          <a:lstStyle/>
          <a:p>
            <a:fld id="{BED1EB14-9344-4064-9958-A8BCE4B749C5}" type="slidenum">
              <a:rPr lang="en-US" smtClean="0"/>
              <a:t>‹#›</a:t>
            </a:fld>
            <a:endParaRPr lang="en-US"/>
          </a:p>
        </p:txBody>
      </p:sp>
    </p:spTree>
    <p:extLst>
      <p:ext uri="{BB962C8B-B14F-4D97-AF65-F5344CB8AC3E}">
        <p14:creationId xmlns:p14="http://schemas.microsoft.com/office/powerpoint/2010/main" val="1996471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4DA3-C186-9265-608C-F3B887918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ADCF6-433F-F197-B59A-FA346B213E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5C530F-AC9C-2C3A-28CD-15BFCC7D2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731D1F-E4DA-3BB4-7236-B22FF6062A61}"/>
              </a:ext>
            </a:extLst>
          </p:cNvPr>
          <p:cNvSpPr>
            <a:spLocks noGrp="1"/>
          </p:cNvSpPr>
          <p:nvPr>
            <p:ph type="dt" sz="half" idx="10"/>
          </p:nvPr>
        </p:nvSpPr>
        <p:spPr/>
        <p:txBody>
          <a:bodyPr/>
          <a:lstStyle/>
          <a:p>
            <a:fld id="{15CB5A45-182C-4E41-B256-DA1A5AD41A3D}" type="datetimeFigureOut">
              <a:rPr lang="en-US" smtClean="0"/>
              <a:t>29/09/2025</a:t>
            </a:fld>
            <a:endParaRPr lang="en-US"/>
          </a:p>
        </p:txBody>
      </p:sp>
      <p:sp>
        <p:nvSpPr>
          <p:cNvPr id="6" name="Footer Placeholder 5">
            <a:extLst>
              <a:ext uri="{FF2B5EF4-FFF2-40B4-BE49-F238E27FC236}">
                <a16:creationId xmlns:a16="http://schemas.microsoft.com/office/drawing/2014/main" id="{7ED5D4E2-BC4D-3B1D-62E8-2604F32AC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52D77-8C17-23CB-7F0A-331B1A569D0B}"/>
              </a:ext>
            </a:extLst>
          </p:cNvPr>
          <p:cNvSpPr>
            <a:spLocks noGrp="1"/>
          </p:cNvSpPr>
          <p:nvPr>
            <p:ph type="sldNum" sz="quarter" idx="12"/>
          </p:nvPr>
        </p:nvSpPr>
        <p:spPr/>
        <p:txBody>
          <a:bodyPr/>
          <a:lstStyle/>
          <a:p>
            <a:fld id="{BED1EB14-9344-4064-9958-A8BCE4B749C5}" type="slidenum">
              <a:rPr lang="en-US" smtClean="0"/>
              <a:t>‹#›</a:t>
            </a:fld>
            <a:endParaRPr lang="en-US"/>
          </a:p>
        </p:txBody>
      </p:sp>
    </p:spTree>
    <p:extLst>
      <p:ext uri="{BB962C8B-B14F-4D97-AF65-F5344CB8AC3E}">
        <p14:creationId xmlns:p14="http://schemas.microsoft.com/office/powerpoint/2010/main" val="4080463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956DC-4658-C20F-5D54-AB5DFE8A63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A3FF2B-ED7F-F69A-2F9C-C46CA10678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F20ACB-911A-6048-C0B6-A8C7B17567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E6EEE-5087-4CAD-1945-E1CB31A75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58F4C1-D401-4D15-50DA-58712CE8A3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61AD39-D5DD-F469-C42C-82E01ED90A25}"/>
              </a:ext>
            </a:extLst>
          </p:cNvPr>
          <p:cNvSpPr>
            <a:spLocks noGrp="1"/>
          </p:cNvSpPr>
          <p:nvPr>
            <p:ph type="dt" sz="half" idx="10"/>
          </p:nvPr>
        </p:nvSpPr>
        <p:spPr/>
        <p:txBody>
          <a:bodyPr/>
          <a:lstStyle/>
          <a:p>
            <a:fld id="{15CB5A45-182C-4E41-B256-DA1A5AD41A3D}" type="datetimeFigureOut">
              <a:rPr lang="en-US" smtClean="0"/>
              <a:t>29/09/2025</a:t>
            </a:fld>
            <a:endParaRPr lang="en-US"/>
          </a:p>
        </p:txBody>
      </p:sp>
      <p:sp>
        <p:nvSpPr>
          <p:cNvPr id="8" name="Footer Placeholder 7">
            <a:extLst>
              <a:ext uri="{FF2B5EF4-FFF2-40B4-BE49-F238E27FC236}">
                <a16:creationId xmlns:a16="http://schemas.microsoft.com/office/drawing/2014/main" id="{0C13FF6F-AEB9-7EC9-E790-D3B54ACF86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803D09-66FA-D577-D699-D10DEBF1FE16}"/>
              </a:ext>
            </a:extLst>
          </p:cNvPr>
          <p:cNvSpPr>
            <a:spLocks noGrp="1"/>
          </p:cNvSpPr>
          <p:nvPr>
            <p:ph type="sldNum" sz="quarter" idx="12"/>
          </p:nvPr>
        </p:nvSpPr>
        <p:spPr/>
        <p:txBody>
          <a:bodyPr/>
          <a:lstStyle/>
          <a:p>
            <a:fld id="{BED1EB14-9344-4064-9958-A8BCE4B749C5}" type="slidenum">
              <a:rPr lang="en-US" smtClean="0"/>
              <a:t>‹#›</a:t>
            </a:fld>
            <a:endParaRPr lang="en-US"/>
          </a:p>
        </p:txBody>
      </p:sp>
    </p:spTree>
    <p:extLst>
      <p:ext uri="{BB962C8B-B14F-4D97-AF65-F5344CB8AC3E}">
        <p14:creationId xmlns:p14="http://schemas.microsoft.com/office/powerpoint/2010/main" val="3113907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DC01B-5AA5-EB01-D448-70AA1994B5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0C5FAA-3A04-0063-ADF4-EBB1FC000BA3}"/>
              </a:ext>
            </a:extLst>
          </p:cNvPr>
          <p:cNvSpPr>
            <a:spLocks noGrp="1"/>
          </p:cNvSpPr>
          <p:nvPr>
            <p:ph type="dt" sz="half" idx="10"/>
          </p:nvPr>
        </p:nvSpPr>
        <p:spPr/>
        <p:txBody>
          <a:bodyPr/>
          <a:lstStyle/>
          <a:p>
            <a:fld id="{15CB5A45-182C-4E41-B256-DA1A5AD41A3D}" type="datetimeFigureOut">
              <a:rPr lang="en-US" smtClean="0"/>
              <a:t>29/09/2025</a:t>
            </a:fld>
            <a:endParaRPr lang="en-US"/>
          </a:p>
        </p:txBody>
      </p:sp>
      <p:sp>
        <p:nvSpPr>
          <p:cNvPr id="4" name="Footer Placeholder 3">
            <a:extLst>
              <a:ext uri="{FF2B5EF4-FFF2-40B4-BE49-F238E27FC236}">
                <a16:creationId xmlns:a16="http://schemas.microsoft.com/office/drawing/2014/main" id="{BA97A677-1F8E-B4E7-D858-46DEBF7ED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FC6F97-DC2D-2665-4667-0623488BD72A}"/>
              </a:ext>
            </a:extLst>
          </p:cNvPr>
          <p:cNvSpPr>
            <a:spLocks noGrp="1"/>
          </p:cNvSpPr>
          <p:nvPr>
            <p:ph type="sldNum" sz="quarter" idx="12"/>
          </p:nvPr>
        </p:nvSpPr>
        <p:spPr/>
        <p:txBody>
          <a:bodyPr/>
          <a:lstStyle/>
          <a:p>
            <a:fld id="{BED1EB14-9344-4064-9958-A8BCE4B749C5}" type="slidenum">
              <a:rPr lang="en-US" smtClean="0"/>
              <a:t>‹#›</a:t>
            </a:fld>
            <a:endParaRPr lang="en-US"/>
          </a:p>
        </p:txBody>
      </p:sp>
    </p:spTree>
    <p:extLst>
      <p:ext uri="{BB962C8B-B14F-4D97-AF65-F5344CB8AC3E}">
        <p14:creationId xmlns:p14="http://schemas.microsoft.com/office/powerpoint/2010/main" val="252679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223E6E-17A9-3761-4CC4-ECBE99B0867B}"/>
              </a:ext>
            </a:extLst>
          </p:cNvPr>
          <p:cNvSpPr>
            <a:spLocks noGrp="1"/>
          </p:cNvSpPr>
          <p:nvPr>
            <p:ph type="dt" sz="half" idx="10"/>
          </p:nvPr>
        </p:nvSpPr>
        <p:spPr/>
        <p:txBody>
          <a:bodyPr/>
          <a:lstStyle/>
          <a:p>
            <a:fld id="{15CB5A45-182C-4E41-B256-DA1A5AD41A3D}" type="datetimeFigureOut">
              <a:rPr lang="en-US" smtClean="0"/>
              <a:t>29/09/2025</a:t>
            </a:fld>
            <a:endParaRPr lang="en-US"/>
          </a:p>
        </p:txBody>
      </p:sp>
      <p:sp>
        <p:nvSpPr>
          <p:cNvPr id="3" name="Footer Placeholder 2">
            <a:extLst>
              <a:ext uri="{FF2B5EF4-FFF2-40B4-BE49-F238E27FC236}">
                <a16:creationId xmlns:a16="http://schemas.microsoft.com/office/drawing/2014/main" id="{AA61D7EC-FCBF-96F6-3492-C60676CE6A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8F9B22-5A71-26D3-0DE7-6B42008448E1}"/>
              </a:ext>
            </a:extLst>
          </p:cNvPr>
          <p:cNvSpPr>
            <a:spLocks noGrp="1"/>
          </p:cNvSpPr>
          <p:nvPr>
            <p:ph type="sldNum" sz="quarter" idx="12"/>
          </p:nvPr>
        </p:nvSpPr>
        <p:spPr/>
        <p:txBody>
          <a:bodyPr/>
          <a:lstStyle/>
          <a:p>
            <a:fld id="{BED1EB14-9344-4064-9958-A8BCE4B749C5}" type="slidenum">
              <a:rPr lang="en-US" smtClean="0"/>
              <a:t>‹#›</a:t>
            </a:fld>
            <a:endParaRPr lang="en-US"/>
          </a:p>
        </p:txBody>
      </p:sp>
    </p:spTree>
    <p:extLst>
      <p:ext uri="{BB962C8B-B14F-4D97-AF65-F5344CB8AC3E}">
        <p14:creationId xmlns:p14="http://schemas.microsoft.com/office/powerpoint/2010/main" val="2241612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22E8-ADD5-E9D3-9B6B-64AF8FAA2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028D63-5558-CC60-5916-FECA279DB5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E37DFF-C710-BF05-869D-73D6F49AD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E3E9B5-9867-5EEC-0998-1515C6C78633}"/>
              </a:ext>
            </a:extLst>
          </p:cNvPr>
          <p:cNvSpPr>
            <a:spLocks noGrp="1"/>
          </p:cNvSpPr>
          <p:nvPr>
            <p:ph type="dt" sz="half" idx="10"/>
          </p:nvPr>
        </p:nvSpPr>
        <p:spPr/>
        <p:txBody>
          <a:bodyPr/>
          <a:lstStyle/>
          <a:p>
            <a:fld id="{15CB5A45-182C-4E41-B256-DA1A5AD41A3D}" type="datetimeFigureOut">
              <a:rPr lang="en-US" smtClean="0"/>
              <a:t>29/09/2025</a:t>
            </a:fld>
            <a:endParaRPr lang="en-US"/>
          </a:p>
        </p:txBody>
      </p:sp>
      <p:sp>
        <p:nvSpPr>
          <p:cNvPr id="6" name="Footer Placeholder 5">
            <a:extLst>
              <a:ext uri="{FF2B5EF4-FFF2-40B4-BE49-F238E27FC236}">
                <a16:creationId xmlns:a16="http://schemas.microsoft.com/office/drawing/2014/main" id="{20202530-B7BF-30B8-EEFB-E5466F466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5E12F-5228-114A-F1F7-A284FECB68EC}"/>
              </a:ext>
            </a:extLst>
          </p:cNvPr>
          <p:cNvSpPr>
            <a:spLocks noGrp="1"/>
          </p:cNvSpPr>
          <p:nvPr>
            <p:ph type="sldNum" sz="quarter" idx="12"/>
          </p:nvPr>
        </p:nvSpPr>
        <p:spPr/>
        <p:txBody>
          <a:bodyPr/>
          <a:lstStyle/>
          <a:p>
            <a:fld id="{BED1EB14-9344-4064-9958-A8BCE4B749C5}" type="slidenum">
              <a:rPr lang="en-US" smtClean="0"/>
              <a:t>‹#›</a:t>
            </a:fld>
            <a:endParaRPr lang="en-US"/>
          </a:p>
        </p:txBody>
      </p:sp>
    </p:spTree>
    <p:extLst>
      <p:ext uri="{BB962C8B-B14F-4D97-AF65-F5344CB8AC3E}">
        <p14:creationId xmlns:p14="http://schemas.microsoft.com/office/powerpoint/2010/main" val="355711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FDE4-4DBC-2D56-49DB-4F16CEF14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699CA-8F8F-9A58-9A8A-7A7F739ADB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B38E8B-3476-52C0-3A85-4B3F6EBAB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BE20ED-0103-DF74-81A5-FB60F2D7B702}"/>
              </a:ext>
            </a:extLst>
          </p:cNvPr>
          <p:cNvSpPr>
            <a:spLocks noGrp="1"/>
          </p:cNvSpPr>
          <p:nvPr>
            <p:ph type="dt" sz="half" idx="10"/>
          </p:nvPr>
        </p:nvSpPr>
        <p:spPr/>
        <p:txBody>
          <a:bodyPr/>
          <a:lstStyle/>
          <a:p>
            <a:fld id="{15CB5A45-182C-4E41-B256-DA1A5AD41A3D}" type="datetimeFigureOut">
              <a:rPr lang="en-US" smtClean="0"/>
              <a:t>29/09/2025</a:t>
            </a:fld>
            <a:endParaRPr lang="en-US"/>
          </a:p>
        </p:txBody>
      </p:sp>
      <p:sp>
        <p:nvSpPr>
          <p:cNvPr id="6" name="Footer Placeholder 5">
            <a:extLst>
              <a:ext uri="{FF2B5EF4-FFF2-40B4-BE49-F238E27FC236}">
                <a16:creationId xmlns:a16="http://schemas.microsoft.com/office/drawing/2014/main" id="{16DCDCA7-85D8-64AA-196C-B607D3EB7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286C1-4C1D-E495-3656-D7FC21022551}"/>
              </a:ext>
            </a:extLst>
          </p:cNvPr>
          <p:cNvSpPr>
            <a:spLocks noGrp="1"/>
          </p:cNvSpPr>
          <p:nvPr>
            <p:ph type="sldNum" sz="quarter" idx="12"/>
          </p:nvPr>
        </p:nvSpPr>
        <p:spPr/>
        <p:txBody>
          <a:bodyPr/>
          <a:lstStyle/>
          <a:p>
            <a:fld id="{BED1EB14-9344-4064-9958-A8BCE4B749C5}" type="slidenum">
              <a:rPr lang="en-US" smtClean="0"/>
              <a:t>‹#›</a:t>
            </a:fld>
            <a:endParaRPr lang="en-US"/>
          </a:p>
        </p:txBody>
      </p:sp>
    </p:spTree>
    <p:extLst>
      <p:ext uri="{BB962C8B-B14F-4D97-AF65-F5344CB8AC3E}">
        <p14:creationId xmlns:p14="http://schemas.microsoft.com/office/powerpoint/2010/main" val="920403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33FE26-AEE9-2245-4CB1-E595902F04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A4E166-5B43-0B5F-C151-26DD5DF96E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FE526-7523-6E92-9879-1FE17938C4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B5A45-182C-4E41-B256-DA1A5AD41A3D}" type="datetimeFigureOut">
              <a:rPr lang="en-US" smtClean="0"/>
              <a:t>29/09/2025</a:t>
            </a:fld>
            <a:endParaRPr lang="en-US"/>
          </a:p>
        </p:txBody>
      </p:sp>
      <p:sp>
        <p:nvSpPr>
          <p:cNvPr id="5" name="Footer Placeholder 4">
            <a:extLst>
              <a:ext uri="{FF2B5EF4-FFF2-40B4-BE49-F238E27FC236}">
                <a16:creationId xmlns:a16="http://schemas.microsoft.com/office/drawing/2014/main" id="{06F1730D-F0B1-4770-F279-1765F8B2AD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E2AEAB-CEE5-438E-0037-5698F3A882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1EB14-9344-4064-9958-A8BCE4B749C5}" type="slidenum">
              <a:rPr lang="en-US" smtClean="0"/>
              <a:t>‹#›</a:t>
            </a:fld>
            <a:endParaRPr lang="en-US"/>
          </a:p>
        </p:txBody>
      </p:sp>
    </p:spTree>
    <p:extLst>
      <p:ext uri="{BB962C8B-B14F-4D97-AF65-F5344CB8AC3E}">
        <p14:creationId xmlns:p14="http://schemas.microsoft.com/office/powerpoint/2010/main" val="3326635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3.sv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C0E84F-9834-B48B-3963-E9C8A24F2979}"/>
              </a:ext>
            </a:extLst>
          </p:cNvPr>
          <p:cNvPicPr>
            <a:picLocks noChangeAspect="1"/>
          </p:cNvPicPr>
          <p:nvPr/>
        </p:nvPicPr>
        <p:blipFill>
          <a:blip r:embed="rId3">
            <a:extLst>
              <a:ext uri="{28A0092B-C50C-407E-A947-70E740481C1C}">
                <a14:useLocalDpi xmlns:a14="http://schemas.microsoft.com/office/drawing/2010/main" val="0"/>
              </a:ext>
            </a:extLst>
          </a:blip>
          <a:srcRect l="1" t="15119" r="-26" b="7589"/>
          <a:stretch>
            <a:fillRect/>
          </a:stretch>
        </p:blipFill>
        <p:spPr>
          <a:xfrm>
            <a:off x="-2" y="0"/>
            <a:ext cx="15777558" cy="6858000"/>
          </a:xfrm>
          <a:prstGeom prst="rect">
            <a:avLst/>
          </a:prstGeom>
        </p:spPr>
      </p:pic>
      <p:sp>
        <p:nvSpPr>
          <p:cNvPr id="6" name="TextBox 5">
            <a:extLst>
              <a:ext uri="{FF2B5EF4-FFF2-40B4-BE49-F238E27FC236}">
                <a16:creationId xmlns:a16="http://schemas.microsoft.com/office/drawing/2014/main" id="{9A226749-8012-C972-FBDF-EA0256E7EB53}"/>
              </a:ext>
            </a:extLst>
          </p:cNvPr>
          <p:cNvSpPr txBox="1"/>
          <p:nvPr/>
        </p:nvSpPr>
        <p:spPr>
          <a:xfrm>
            <a:off x="2299252" y="4816713"/>
            <a:ext cx="7593496" cy="1015663"/>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white"/>
                </a:solidFill>
                <a:effectLst/>
                <a:uLnTx/>
                <a:uFillTx/>
                <a:ea typeface="Microsoft JhengHei" panose="020B0604030504040204" pitchFamily="34" charset="-120"/>
                <a:cs typeface="Times New Roman" panose="02020603050405020304" pitchFamily="18" charset="0"/>
              </a:rPr>
              <a:t>October 2025</a:t>
            </a:r>
            <a:endParaRPr kumimoji="0" lang="en-US" altLang="zh-TW" sz="2000" b="0" i="0" u="none" strike="noStrike" kern="1200" cap="none" spc="0" normalizeH="0" baseline="0" noProof="0" dirty="0">
              <a:ln>
                <a:noFill/>
              </a:ln>
              <a:solidFill>
                <a:prstClr val="white"/>
              </a:solidFill>
              <a:effectLst/>
              <a:uLnTx/>
              <a:uFillTx/>
              <a:ea typeface="Microsoft JhengHei" panose="020B0604030504040204" pitchFamily="34" charset="-120"/>
              <a:cs typeface="Times New Roman" panose="02020603050405020304" pitchFamily="18" charset="0"/>
            </a:endParaRPr>
          </a:p>
          <a:p>
            <a:pPr lvl="0" algn="ctr">
              <a:defRPr/>
            </a:pPr>
            <a:r>
              <a:rPr lang="en-US" altLang="zh-CN" sz="4000" b="1" dirty="0">
                <a:solidFill>
                  <a:prstClr val="white"/>
                </a:solidFill>
                <a:ea typeface="Microsoft JhengHei" panose="020B0604030504040204" pitchFamily="34" charset="-120"/>
              </a:rPr>
              <a:t>North Africa’s Three Nations</a:t>
            </a:r>
            <a:endParaRPr kumimoji="0" lang="en-MY" sz="4000" b="1" i="0" u="none" strike="noStrike" kern="1200" cap="none" spc="0" normalizeH="0" baseline="0" noProof="0" dirty="0">
              <a:ln>
                <a:noFill/>
              </a:ln>
              <a:solidFill>
                <a:prstClr val="white"/>
              </a:solidFill>
              <a:effectLst/>
              <a:uLnTx/>
              <a:uFillTx/>
              <a:ea typeface="Microsoft JhengHei" panose="020B0604030504040204" pitchFamily="34" charset="-120"/>
            </a:endParaRPr>
          </a:p>
        </p:txBody>
      </p:sp>
      <p:pic>
        <p:nvPicPr>
          <p:cNvPr id="3" name="Graphic 2">
            <a:extLst>
              <a:ext uri="{FF2B5EF4-FFF2-40B4-BE49-F238E27FC236}">
                <a16:creationId xmlns:a16="http://schemas.microsoft.com/office/drawing/2014/main" id="{634C1319-89B4-94E4-5A22-4B0A2A0721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55618" y="430300"/>
            <a:ext cx="734958" cy="1008289"/>
          </a:xfrm>
          <a:prstGeom prst="rect">
            <a:avLst/>
          </a:prstGeom>
        </p:spPr>
      </p:pic>
      <p:pic>
        <p:nvPicPr>
          <p:cNvPr id="4" name="Graphic 3">
            <a:extLst>
              <a:ext uri="{FF2B5EF4-FFF2-40B4-BE49-F238E27FC236}">
                <a16:creationId xmlns:a16="http://schemas.microsoft.com/office/drawing/2014/main" id="{E279EF66-4922-466C-F81A-0F713F2F38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90107" y="1956602"/>
            <a:ext cx="4222866" cy="1968015"/>
          </a:xfrm>
          <a:prstGeom prst="rect">
            <a:avLst/>
          </a:prstGeom>
        </p:spPr>
      </p:pic>
    </p:spTree>
    <p:extLst>
      <p:ext uri="{BB962C8B-B14F-4D97-AF65-F5344CB8AC3E}">
        <p14:creationId xmlns:p14="http://schemas.microsoft.com/office/powerpoint/2010/main" val="170530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79167E-6 0 L -0.28425 0 " pathEditMode="relative" rAng="0" ptsTypes="AA">
                                      <p:cBhvr>
                                        <p:cTn id="6" dur="2000" fill="hold"/>
                                        <p:tgtEl>
                                          <p:spTgt spid="2"/>
                                        </p:tgtEl>
                                        <p:attrNameLst>
                                          <p:attrName>ppt_x</p:attrName>
                                          <p:attrName>ppt_y</p:attrName>
                                        </p:attrNameLst>
                                      </p:cBhvr>
                                      <p:rCtr x="-14219" y="0"/>
                                    </p:animMotion>
                                  </p:childTnLst>
                                </p:cTn>
                              </p:par>
                              <p:par>
                                <p:cTn id="7" presetID="10" presetClass="entr" presetSubtype="0" fill="hold" grpId="0" nodeType="withEffect">
                                  <p:stCondLst>
                                    <p:cond delay="8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2325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8C26CD-8D9C-160A-88AD-24FEBAA0E4A6}"/>
              </a:ext>
            </a:extLst>
          </p:cNvPr>
          <p:cNvSpPr txBox="1"/>
          <p:nvPr/>
        </p:nvSpPr>
        <p:spPr>
          <a:xfrm>
            <a:off x="2405536" y="731661"/>
            <a:ext cx="5330622" cy="623248"/>
          </a:xfrm>
          <a:prstGeom prst="rect">
            <a:avLst/>
          </a:prstGeom>
          <a:noFill/>
        </p:spPr>
        <p:txBody>
          <a:bodyPr wrap="square" lIns="68580" tIns="34290" rIns="68580" bIns="3429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a:solidFill>
                  <a:schemeClr val="accent2">
                    <a:lumMod val="20000"/>
                    <a:lumOff val="80000"/>
                  </a:schemeClr>
                </a:solidFill>
                <a:ea typeface="Microsoft YaHei UI" panose="020B0503020204020204" pitchFamily="34" charset="-122"/>
              </a:rPr>
              <a:t>Algeria</a:t>
            </a:r>
            <a:endParaRPr kumimoji="0" lang="en-US" altLang="zh-CN" sz="3600" b="1" i="0" u="none" strike="noStrike" kern="1200" cap="none" spc="0" normalizeH="0" baseline="0" noProof="0" dirty="0">
              <a:ln>
                <a:noFill/>
              </a:ln>
              <a:solidFill>
                <a:schemeClr val="accent2">
                  <a:lumMod val="20000"/>
                  <a:lumOff val="80000"/>
                </a:schemeClr>
              </a:solidFill>
              <a:effectLst/>
              <a:uLnTx/>
              <a:uFillTx/>
              <a:ea typeface="Microsoft YaHei UI" panose="020B0503020204020204" pitchFamily="34" charset="-122"/>
              <a:cs typeface="+mn-cs"/>
            </a:endParaRPr>
          </a:p>
        </p:txBody>
      </p:sp>
      <p:pic>
        <p:nvPicPr>
          <p:cNvPr id="9" name="Picture 8">
            <a:extLst>
              <a:ext uri="{FF2B5EF4-FFF2-40B4-BE49-F238E27FC236}">
                <a16:creationId xmlns:a16="http://schemas.microsoft.com/office/drawing/2014/main" id="{74B1C652-1081-76E6-6324-0906301EDCB7}"/>
              </a:ext>
            </a:extLst>
          </p:cNvPr>
          <p:cNvPicPr>
            <a:picLocks noChangeAspect="1"/>
          </p:cNvPicPr>
          <p:nvPr/>
        </p:nvPicPr>
        <p:blipFill>
          <a:blip r:embed="rId3">
            <a:extLst>
              <a:ext uri="{28A0092B-C50C-407E-A947-70E740481C1C}">
                <a14:useLocalDpi xmlns:a14="http://schemas.microsoft.com/office/drawing/2010/main" val="0"/>
              </a:ext>
            </a:extLst>
          </a:blip>
          <a:srcRect l="18987" r="18987"/>
          <a:stretch/>
        </p:blipFill>
        <p:spPr>
          <a:xfrm>
            <a:off x="8811491" y="0"/>
            <a:ext cx="3402974" cy="6858000"/>
          </a:xfrm>
          <a:prstGeom prst="rect">
            <a:avLst/>
          </a:prstGeom>
        </p:spPr>
      </p:pic>
      <p:sp>
        <p:nvSpPr>
          <p:cNvPr id="5" name="Subtitle 2">
            <a:extLst>
              <a:ext uri="{FF2B5EF4-FFF2-40B4-BE49-F238E27FC236}">
                <a16:creationId xmlns:a16="http://schemas.microsoft.com/office/drawing/2014/main" id="{81E1F6CD-699B-5127-81B8-8E7185AE1F46}"/>
              </a:ext>
            </a:extLst>
          </p:cNvPr>
          <p:cNvSpPr txBox="1">
            <a:spLocks/>
          </p:cNvSpPr>
          <p:nvPr/>
        </p:nvSpPr>
        <p:spPr>
          <a:xfrm>
            <a:off x="341559" y="2205502"/>
            <a:ext cx="8301274" cy="41269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4800"/>
              </a:lnSpc>
              <a:spcBef>
                <a:spcPts val="600"/>
              </a:spcBef>
              <a:buFont typeface="+mj-lt"/>
              <a:buAutoNum type="arabicPeriod"/>
              <a:defRPr/>
            </a:pPr>
            <a:r>
              <a:rPr kumimoji="0" lang="en-US" altLang="zh-CN" i="0" u="none" strike="noStrike" kern="1200" cap="none" spc="0" normalizeH="0" baseline="0" noProof="0" dirty="0">
                <a:ln>
                  <a:noFill/>
                </a:ln>
                <a:solidFill>
                  <a:prstClr val="white"/>
                </a:solidFill>
                <a:effectLst/>
                <a:uLnTx/>
                <a:uFillTx/>
                <a:ea typeface="Microsoft YaHei" panose="020B0503020204020204" pitchFamily="34" charset="-122"/>
              </a:rPr>
              <a:t>Population: 46.16 million</a:t>
            </a:r>
          </a:p>
          <a:p>
            <a:pPr marL="0" lvl="0" indent="0">
              <a:lnSpc>
                <a:spcPct val="100000"/>
              </a:lnSpc>
              <a:spcBef>
                <a:spcPts val="0"/>
              </a:spcBef>
              <a:buNone/>
              <a:defRPr/>
            </a:pPr>
            <a:r>
              <a:rPr lang="en-US" altLang="zh-CN" dirty="0">
                <a:solidFill>
                  <a:prstClr val="white"/>
                </a:solidFill>
                <a:ea typeface="Microsoft YaHei" panose="020B0503020204020204" pitchFamily="34" charset="-122"/>
              </a:rPr>
              <a:t>      </a:t>
            </a:r>
            <a:r>
              <a:rPr kumimoji="0" lang="en-US" altLang="zh-CN" i="0" u="none" strike="noStrike" kern="1200" cap="none" spc="0" normalizeH="0" baseline="0" noProof="0" dirty="0">
                <a:ln>
                  <a:noFill/>
                </a:ln>
                <a:solidFill>
                  <a:prstClr val="white"/>
                </a:solidFill>
                <a:effectLst/>
                <a:uLnTx/>
                <a:uFillTx/>
                <a:ea typeface="Microsoft YaHei" panose="020B0503020204020204" pitchFamily="34" charset="-122"/>
              </a:rPr>
              <a:t>99% Sunni Muslim, Christians less than 1%.</a:t>
            </a:r>
          </a:p>
          <a:p>
            <a:pPr marL="457200" lvl="0" indent="-457200">
              <a:lnSpc>
                <a:spcPct val="100000"/>
              </a:lnSpc>
              <a:spcBef>
                <a:spcPts val="600"/>
              </a:spcBef>
              <a:buFont typeface="+mj-lt"/>
              <a:buAutoNum type="arabicPeriod" startAt="2"/>
              <a:defRPr/>
            </a:pPr>
            <a:r>
              <a:rPr kumimoji="0" lang="en-US" altLang="zh-CN" i="0" u="none" strike="noStrike" kern="1200" cap="none" spc="0" normalizeH="0" baseline="0" noProof="0" dirty="0">
                <a:ln>
                  <a:noFill/>
                </a:ln>
                <a:solidFill>
                  <a:prstClr val="white"/>
                </a:solidFill>
                <a:effectLst/>
                <a:uLnTx/>
                <a:uFillTx/>
                <a:ea typeface="Microsoft YaHei" panose="020B0503020204020204" pitchFamily="34" charset="-122"/>
              </a:rPr>
              <a:t>Closed, authoritarian, and conservative. Difficult to obtain visas to enter</a:t>
            </a:r>
          </a:p>
          <a:p>
            <a:pPr marL="457200" lvl="0" indent="-457200">
              <a:lnSpc>
                <a:spcPct val="100000"/>
              </a:lnSpc>
              <a:spcBef>
                <a:spcPts val="600"/>
              </a:spcBef>
              <a:buFont typeface="+mj-lt"/>
              <a:buAutoNum type="arabicPeriod" startAt="2"/>
              <a:defRPr/>
            </a:pPr>
            <a:r>
              <a:rPr kumimoji="0" lang="en-US" altLang="zh-CN" i="0" u="none" strike="noStrike" kern="1200" cap="none" spc="0" normalizeH="0" baseline="0" noProof="0" dirty="0">
                <a:ln>
                  <a:noFill/>
                </a:ln>
                <a:solidFill>
                  <a:prstClr val="white"/>
                </a:solidFill>
                <a:effectLst/>
                <a:uLnTx/>
                <a:uFillTx/>
                <a:ea typeface="Microsoft YaHei" panose="020B0503020204020204" pitchFamily="34" charset="-122"/>
              </a:rPr>
              <a:t>Monolithic Economic Structure, heavily relies on exports of natural gas and oil.</a:t>
            </a:r>
          </a:p>
          <a:p>
            <a:pPr marL="457200" lvl="0" indent="-457200">
              <a:lnSpc>
                <a:spcPct val="100000"/>
              </a:lnSpc>
              <a:spcBef>
                <a:spcPts val="600"/>
              </a:spcBef>
              <a:buFont typeface="+mj-lt"/>
              <a:buAutoNum type="arabicPeriod" startAt="2"/>
              <a:defRPr/>
            </a:pPr>
            <a:r>
              <a:rPr kumimoji="0" lang="en-US" altLang="zh-CN" i="0" u="none" strike="noStrike" kern="1200" cap="none" spc="0" normalizeH="0" baseline="0" noProof="0" dirty="0">
                <a:ln>
                  <a:noFill/>
                </a:ln>
                <a:solidFill>
                  <a:prstClr val="white"/>
                </a:solidFill>
                <a:effectLst/>
                <a:uLnTx/>
                <a:uFillTx/>
                <a:ea typeface="Microsoft YaHei" panose="020B0503020204020204" pitchFamily="34" charset="-122"/>
              </a:rPr>
              <a:t>Difficulty in development, infrastructure outdated, lacks management, underdeveloped economy.</a:t>
            </a:r>
          </a:p>
        </p:txBody>
      </p:sp>
      <p:pic>
        <p:nvPicPr>
          <p:cNvPr id="8" name="Picture 7">
            <a:extLst>
              <a:ext uri="{FF2B5EF4-FFF2-40B4-BE49-F238E27FC236}">
                <a16:creationId xmlns:a16="http://schemas.microsoft.com/office/drawing/2014/main" id="{0CA9AD52-9A97-7D44-5F53-9A28CF2BB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672" y="565265"/>
            <a:ext cx="1752888" cy="1169505"/>
          </a:xfrm>
          <a:prstGeom prst="rect">
            <a:avLst/>
          </a:prstGeom>
        </p:spPr>
      </p:pic>
      <p:pic>
        <p:nvPicPr>
          <p:cNvPr id="10" name="Picture 9">
            <a:extLst>
              <a:ext uri="{FF2B5EF4-FFF2-40B4-BE49-F238E27FC236}">
                <a16:creationId xmlns:a16="http://schemas.microsoft.com/office/drawing/2014/main" id="{900CD38A-EAB3-6CF0-02AB-F81E5C3BE8EB}"/>
              </a:ext>
            </a:extLst>
          </p:cNvPr>
          <p:cNvPicPr>
            <a:picLocks noChangeAspect="1"/>
          </p:cNvPicPr>
          <p:nvPr/>
        </p:nvPicPr>
        <p:blipFill>
          <a:blip r:embed="rId5">
            <a:extLst>
              <a:ext uri="{28A0092B-C50C-407E-A947-70E740481C1C}">
                <a14:useLocalDpi xmlns:a14="http://schemas.microsoft.com/office/drawing/2010/main" val="0"/>
              </a:ext>
            </a:extLst>
          </a:blip>
          <a:srcRect t="5164" b="23156"/>
          <a:stretch>
            <a:fillRect/>
          </a:stretch>
        </p:blipFill>
        <p:spPr>
          <a:xfrm>
            <a:off x="6895036" y="585535"/>
            <a:ext cx="1747797" cy="1722069"/>
          </a:xfrm>
          <a:prstGeom prst="rect">
            <a:avLst/>
          </a:prstGeom>
        </p:spPr>
      </p:pic>
      <p:pic>
        <p:nvPicPr>
          <p:cNvPr id="3" name="Graphic 2">
            <a:extLst>
              <a:ext uri="{FF2B5EF4-FFF2-40B4-BE49-F238E27FC236}">
                <a16:creationId xmlns:a16="http://schemas.microsoft.com/office/drawing/2014/main" id="{946D3320-D6EA-DCF5-6AE5-8CFDF3F821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5681" y="335597"/>
            <a:ext cx="1674524" cy="710883"/>
          </a:xfrm>
          <a:prstGeom prst="rect">
            <a:avLst/>
          </a:prstGeom>
        </p:spPr>
      </p:pic>
    </p:spTree>
    <p:extLst>
      <p:ext uri="{BB962C8B-B14F-4D97-AF65-F5344CB8AC3E}">
        <p14:creationId xmlns:p14="http://schemas.microsoft.com/office/powerpoint/2010/main" val="3196281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E6D4A"/>
        </a:solidFill>
        <a:effectLst/>
      </p:bgPr>
    </p:bg>
    <p:spTree>
      <p:nvGrpSpPr>
        <p:cNvPr id="1" name="">
          <a:extLst>
            <a:ext uri="{FF2B5EF4-FFF2-40B4-BE49-F238E27FC236}">
              <a16:creationId xmlns:a16="http://schemas.microsoft.com/office/drawing/2014/main" id="{B984C991-893A-0441-67D3-D0F15881F12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C115C90-3A82-F058-2893-4C7670960DB4}"/>
              </a:ext>
            </a:extLst>
          </p:cNvPr>
          <p:cNvPicPr>
            <a:picLocks noChangeAspect="1"/>
          </p:cNvPicPr>
          <p:nvPr/>
        </p:nvPicPr>
        <p:blipFill>
          <a:blip r:embed="rId3">
            <a:extLst>
              <a:ext uri="{28A0092B-C50C-407E-A947-70E740481C1C}">
                <a14:useLocalDpi xmlns:a14="http://schemas.microsoft.com/office/drawing/2010/main" val="0"/>
              </a:ext>
            </a:extLst>
          </a:blip>
          <a:srcRect l="8239" r="8239"/>
          <a:stretch/>
        </p:blipFill>
        <p:spPr>
          <a:xfrm>
            <a:off x="8395854" y="0"/>
            <a:ext cx="3818611" cy="6858000"/>
          </a:xfrm>
          <a:prstGeom prst="rect">
            <a:avLst/>
          </a:prstGeom>
        </p:spPr>
      </p:pic>
      <p:sp>
        <p:nvSpPr>
          <p:cNvPr id="4" name="TextBox 3">
            <a:extLst>
              <a:ext uri="{FF2B5EF4-FFF2-40B4-BE49-F238E27FC236}">
                <a16:creationId xmlns:a16="http://schemas.microsoft.com/office/drawing/2014/main" id="{89B387AC-DFC1-A673-D2D4-ECF1E4C00B46}"/>
              </a:ext>
            </a:extLst>
          </p:cNvPr>
          <p:cNvSpPr txBox="1"/>
          <p:nvPr/>
        </p:nvSpPr>
        <p:spPr>
          <a:xfrm>
            <a:off x="2283191" y="615286"/>
            <a:ext cx="3262844" cy="623248"/>
          </a:xfrm>
          <a:prstGeom prst="rect">
            <a:avLst/>
          </a:prstGeom>
          <a:noFill/>
        </p:spPr>
        <p:txBody>
          <a:bodyPr wrap="square" lIns="68580" tIns="34290" rIns="68580" bIns="3429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FC000">
                    <a:lumMod val="40000"/>
                    <a:lumOff val="60000"/>
                  </a:srgbClr>
                </a:solidFill>
                <a:ea typeface="Microsoft YaHei UI" panose="020B0503020204020204" pitchFamily="34" charset="-122"/>
              </a:rPr>
              <a:t>Tunisia</a:t>
            </a:r>
            <a:endParaRPr kumimoji="0" lang="en-US" altLang="zh-CN" sz="3600" b="1" i="0" u="none" strike="noStrike" kern="1200" cap="none" spc="0" normalizeH="0" baseline="0" noProof="0" dirty="0">
              <a:ln>
                <a:noFill/>
              </a:ln>
              <a:solidFill>
                <a:srgbClr val="FFC000">
                  <a:lumMod val="40000"/>
                  <a:lumOff val="60000"/>
                </a:srgbClr>
              </a:solidFill>
              <a:effectLst/>
              <a:uLnTx/>
              <a:uFillTx/>
              <a:ea typeface="Microsoft YaHei UI" panose="020B0503020204020204" pitchFamily="34" charset="-122"/>
              <a:cs typeface="+mn-cs"/>
            </a:endParaRPr>
          </a:p>
        </p:txBody>
      </p:sp>
      <p:sp>
        <p:nvSpPr>
          <p:cNvPr id="5" name="Subtitle 2">
            <a:extLst>
              <a:ext uri="{FF2B5EF4-FFF2-40B4-BE49-F238E27FC236}">
                <a16:creationId xmlns:a16="http://schemas.microsoft.com/office/drawing/2014/main" id="{571EB4E0-5CEF-BBD1-DC03-D2D83614191D}"/>
              </a:ext>
            </a:extLst>
          </p:cNvPr>
          <p:cNvSpPr txBox="1">
            <a:spLocks/>
          </p:cNvSpPr>
          <p:nvPr/>
        </p:nvSpPr>
        <p:spPr>
          <a:xfrm>
            <a:off x="409101" y="2303957"/>
            <a:ext cx="7986753" cy="43725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0" indent="-514350">
              <a:lnSpc>
                <a:spcPct val="100000"/>
              </a:lnSpc>
              <a:spcBef>
                <a:spcPts val="600"/>
              </a:spcBef>
              <a:buFont typeface="+mj-lt"/>
              <a:buAutoNum type="arabicPeriod"/>
              <a:defRPr/>
            </a:pPr>
            <a:r>
              <a:rPr kumimoji="0" lang="en-US" altLang="zh-CN" b="0" i="0" u="none" strike="noStrike" kern="1200" cap="none" spc="0" normalizeH="0" baseline="0" noProof="0" dirty="0">
                <a:ln>
                  <a:noFill/>
                </a:ln>
                <a:solidFill>
                  <a:prstClr val="white"/>
                </a:solidFill>
                <a:effectLst/>
                <a:uLnTx/>
                <a:uFillTx/>
                <a:ea typeface="Microsoft YaHei" panose="020B0503020204020204" pitchFamily="34" charset="-122"/>
              </a:rPr>
              <a:t>Population: 12.2 million </a:t>
            </a:r>
          </a:p>
          <a:p>
            <a:pPr marL="457200" lvl="1" indent="0">
              <a:lnSpc>
                <a:spcPct val="100000"/>
              </a:lnSpc>
              <a:spcBef>
                <a:spcPts val="600"/>
              </a:spcBef>
              <a:buNone/>
              <a:defRPr/>
            </a:pPr>
            <a:r>
              <a:rPr kumimoji="0" lang="en-US" altLang="zh-CN" sz="2800" b="0" i="0" u="none" strike="noStrike" kern="1200" cap="none" spc="0" normalizeH="0" baseline="0" noProof="0" dirty="0">
                <a:ln>
                  <a:noFill/>
                </a:ln>
                <a:solidFill>
                  <a:prstClr val="white"/>
                </a:solidFill>
                <a:effectLst/>
                <a:uLnTx/>
                <a:uFillTx/>
                <a:ea typeface="Microsoft YaHei" panose="020B0503020204020204" pitchFamily="34" charset="-122"/>
              </a:rPr>
              <a:t>Religion: 99% Sunni Muslims, about 3,000+ evangelical Christians</a:t>
            </a:r>
          </a:p>
          <a:p>
            <a:pPr marL="514350" lvl="0" indent="-514350">
              <a:lnSpc>
                <a:spcPct val="100000"/>
              </a:lnSpc>
              <a:spcBef>
                <a:spcPts val="600"/>
              </a:spcBef>
              <a:buFont typeface="+mj-lt"/>
              <a:buAutoNum type="arabicPeriod"/>
              <a:defRPr/>
            </a:pPr>
            <a:r>
              <a:rPr kumimoji="0" lang="en-US" altLang="zh-CN" b="0" i="0" u="none" strike="noStrike" kern="1200" cap="none" spc="0" normalizeH="0" baseline="0" noProof="0" dirty="0">
                <a:ln>
                  <a:noFill/>
                </a:ln>
                <a:solidFill>
                  <a:prstClr val="white"/>
                </a:solidFill>
                <a:effectLst/>
                <a:uLnTx/>
                <a:uFillTx/>
                <a:ea typeface="Microsoft YaHei" panose="020B0503020204020204" pitchFamily="34" charset="-122"/>
              </a:rPr>
              <a:t>Carthage was North Africa's most important Christian center, home to Church Fathers: Tertullian, Cyprian, Augustine</a:t>
            </a:r>
          </a:p>
          <a:p>
            <a:pPr marL="514350" lvl="0" indent="-514350">
              <a:lnSpc>
                <a:spcPct val="100000"/>
              </a:lnSpc>
              <a:spcBef>
                <a:spcPts val="600"/>
              </a:spcBef>
              <a:buFont typeface="+mj-lt"/>
              <a:buAutoNum type="arabicPeriod"/>
              <a:defRPr/>
            </a:pPr>
            <a:r>
              <a:rPr kumimoji="0" lang="en-US" altLang="zh-CN" b="0" i="0" u="none" strike="noStrike" kern="1200" cap="none" spc="0" normalizeH="0" baseline="0" noProof="0" dirty="0">
                <a:ln>
                  <a:noFill/>
                </a:ln>
                <a:solidFill>
                  <a:prstClr val="white"/>
                </a:solidFill>
                <a:effectLst/>
                <a:uLnTx/>
                <a:uFillTx/>
                <a:ea typeface="Microsoft YaHei" panose="020B0503020204020204" pitchFamily="34" charset="-122"/>
              </a:rPr>
              <a:t>Birthplace of the "Arab Spring"</a:t>
            </a:r>
          </a:p>
          <a:p>
            <a:pPr marL="514350" lvl="0" indent="-514350">
              <a:lnSpc>
                <a:spcPct val="100000"/>
              </a:lnSpc>
              <a:spcBef>
                <a:spcPts val="600"/>
              </a:spcBef>
              <a:buFont typeface="+mj-lt"/>
              <a:buAutoNum type="arabicPeriod"/>
              <a:defRPr/>
            </a:pPr>
            <a:r>
              <a:rPr kumimoji="0" lang="en-US" altLang="zh-CN" b="0" i="0" u="none" strike="noStrike" kern="1200" cap="none" spc="0" normalizeH="0" baseline="0" noProof="0" dirty="0">
                <a:ln>
                  <a:noFill/>
                </a:ln>
                <a:solidFill>
                  <a:prstClr val="white"/>
                </a:solidFill>
                <a:effectLst/>
                <a:uLnTx/>
                <a:uFillTx/>
                <a:ea typeface="Microsoft YaHei" panose="020B0503020204020204" pitchFamily="34" charset="-122"/>
              </a:rPr>
              <a:t>Decade-long state of emergency</a:t>
            </a:r>
          </a:p>
          <a:p>
            <a:pPr marL="457200" lvl="0" indent="-457200">
              <a:lnSpc>
                <a:spcPts val="4800"/>
              </a:lnSpc>
              <a:spcBef>
                <a:spcPts val="1200"/>
              </a:spcBef>
              <a:buFont typeface="+mj-lt"/>
              <a:buAutoNum type="arabicPeriod"/>
              <a:defRPr/>
            </a:pPr>
            <a:endParaRPr kumimoji="0" lang="en-US" altLang="zh-CN" b="0" i="0" u="none" strike="noStrike" kern="1200" cap="none" spc="0" normalizeH="0" baseline="0" noProof="0" dirty="0">
              <a:ln>
                <a:noFill/>
              </a:ln>
              <a:solidFill>
                <a:prstClr val="white"/>
              </a:solidFill>
              <a:effectLst/>
              <a:uLnTx/>
              <a:uFillTx/>
              <a:ea typeface="Microsoft YaHei" panose="020B0503020204020204" pitchFamily="34" charset="-122"/>
            </a:endParaRPr>
          </a:p>
        </p:txBody>
      </p:sp>
      <p:pic>
        <p:nvPicPr>
          <p:cNvPr id="3" name="Picture 2">
            <a:extLst>
              <a:ext uri="{FF2B5EF4-FFF2-40B4-BE49-F238E27FC236}">
                <a16:creationId xmlns:a16="http://schemas.microsoft.com/office/drawing/2014/main" id="{6B66DD67-740E-9C17-F7DC-E69253D416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1506" y="498764"/>
            <a:ext cx="1619926" cy="1080795"/>
          </a:xfrm>
          <a:prstGeom prst="rect">
            <a:avLst/>
          </a:prstGeom>
        </p:spPr>
      </p:pic>
      <p:pic>
        <p:nvPicPr>
          <p:cNvPr id="8" name="Picture 7">
            <a:extLst>
              <a:ext uri="{FF2B5EF4-FFF2-40B4-BE49-F238E27FC236}">
                <a16:creationId xmlns:a16="http://schemas.microsoft.com/office/drawing/2014/main" id="{30494E3E-348C-D70D-5CF1-070E2A9E183F}"/>
              </a:ext>
            </a:extLst>
          </p:cNvPr>
          <p:cNvPicPr>
            <a:picLocks noChangeAspect="1"/>
          </p:cNvPicPr>
          <p:nvPr/>
        </p:nvPicPr>
        <p:blipFill>
          <a:blip r:embed="rId5">
            <a:extLst>
              <a:ext uri="{28A0092B-C50C-407E-A947-70E740481C1C}">
                <a14:useLocalDpi xmlns:a14="http://schemas.microsoft.com/office/drawing/2010/main" val="0"/>
              </a:ext>
            </a:extLst>
          </a:blip>
          <a:srcRect r="32337"/>
          <a:stretch>
            <a:fillRect/>
          </a:stretch>
        </p:blipFill>
        <p:spPr>
          <a:xfrm>
            <a:off x="6482534" y="581889"/>
            <a:ext cx="1747797" cy="1722069"/>
          </a:xfrm>
          <a:prstGeom prst="rect">
            <a:avLst/>
          </a:prstGeom>
        </p:spPr>
      </p:pic>
      <p:pic>
        <p:nvPicPr>
          <p:cNvPr id="6" name="Graphic 5">
            <a:extLst>
              <a:ext uri="{FF2B5EF4-FFF2-40B4-BE49-F238E27FC236}">
                <a16:creationId xmlns:a16="http://schemas.microsoft.com/office/drawing/2014/main" id="{63F0E722-1DA2-0069-D950-741B42A4D6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5681" y="335597"/>
            <a:ext cx="1674524" cy="710883"/>
          </a:xfrm>
          <a:prstGeom prst="rect">
            <a:avLst/>
          </a:prstGeom>
        </p:spPr>
      </p:pic>
    </p:spTree>
    <p:extLst>
      <p:ext uri="{BB962C8B-B14F-4D97-AF65-F5344CB8AC3E}">
        <p14:creationId xmlns:p14="http://schemas.microsoft.com/office/powerpoint/2010/main" val="1880834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58AA1"/>
        </a:solidFill>
        <a:effectLst/>
      </p:bgPr>
    </p:bg>
    <p:spTree>
      <p:nvGrpSpPr>
        <p:cNvPr id="1" name="">
          <a:extLst>
            <a:ext uri="{FF2B5EF4-FFF2-40B4-BE49-F238E27FC236}">
              <a16:creationId xmlns:a16="http://schemas.microsoft.com/office/drawing/2014/main" id="{5BD40286-5C8B-B2C3-DD8B-75A42859AF0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708A0DC-2425-52F6-CD36-C7C4D0B7FE8E}"/>
              </a:ext>
            </a:extLst>
          </p:cNvPr>
          <p:cNvPicPr>
            <a:picLocks noChangeAspect="1"/>
          </p:cNvPicPr>
          <p:nvPr/>
        </p:nvPicPr>
        <p:blipFill>
          <a:blip r:embed="rId3">
            <a:extLst>
              <a:ext uri="{28A0092B-C50C-407E-A947-70E740481C1C}">
                <a14:useLocalDpi xmlns:a14="http://schemas.microsoft.com/office/drawing/2010/main" val="0"/>
              </a:ext>
            </a:extLst>
          </a:blip>
          <a:srcRect l="8282" r="8282"/>
          <a:stretch/>
        </p:blipFill>
        <p:spPr>
          <a:xfrm>
            <a:off x="8395854" y="0"/>
            <a:ext cx="3818611" cy="6858000"/>
          </a:xfrm>
          <a:prstGeom prst="rect">
            <a:avLst/>
          </a:prstGeom>
        </p:spPr>
      </p:pic>
      <p:sp>
        <p:nvSpPr>
          <p:cNvPr id="4" name="TextBox 3">
            <a:extLst>
              <a:ext uri="{FF2B5EF4-FFF2-40B4-BE49-F238E27FC236}">
                <a16:creationId xmlns:a16="http://schemas.microsoft.com/office/drawing/2014/main" id="{F72C72FF-4617-2656-55CD-0D28DAD830F5}"/>
              </a:ext>
            </a:extLst>
          </p:cNvPr>
          <p:cNvSpPr txBox="1"/>
          <p:nvPr/>
        </p:nvSpPr>
        <p:spPr>
          <a:xfrm>
            <a:off x="2404496" y="695874"/>
            <a:ext cx="2684339" cy="623248"/>
          </a:xfrm>
          <a:prstGeom prst="rect">
            <a:avLst/>
          </a:prstGeom>
          <a:noFill/>
        </p:spPr>
        <p:txBody>
          <a:bodyPr wrap="square" lIns="68580" tIns="34290" rIns="68580" bIns="3429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a:solidFill>
                  <a:schemeClr val="accent5">
                    <a:lumMod val="20000"/>
                    <a:lumOff val="80000"/>
                  </a:schemeClr>
                </a:solidFill>
                <a:ea typeface="Microsoft YaHei UI" panose="020B0503020204020204" pitchFamily="34" charset="-122"/>
              </a:rPr>
              <a:t>Morocco</a:t>
            </a:r>
            <a:endParaRPr kumimoji="0" lang="en-US" altLang="zh-CN" sz="3600" b="1" i="0" u="none" strike="noStrike" kern="1200" cap="none" spc="0" normalizeH="0" baseline="0" noProof="0" dirty="0">
              <a:ln>
                <a:noFill/>
              </a:ln>
              <a:solidFill>
                <a:schemeClr val="accent5">
                  <a:lumMod val="20000"/>
                  <a:lumOff val="80000"/>
                </a:schemeClr>
              </a:solidFill>
              <a:effectLst/>
              <a:uLnTx/>
              <a:uFillTx/>
              <a:ea typeface="Microsoft YaHei UI" panose="020B0503020204020204" pitchFamily="34" charset="-122"/>
              <a:cs typeface="+mn-cs"/>
            </a:endParaRPr>
          </a:p>
        </p:txBody>
      </p:sp>
      <p:sp>
        <p:nvSpPr>
          <p:cNvPr id="5" name="Subtitle 2">
            <a:extLst>
              <a:ext uri="{FF2B5EF4-FFF2-40B4-BE49-F238E27FC236}">
                <a16:creationId xmlns:a16="http://schemas.microsoft.com/office/drawing/2014/main" id="{1D97A4AD-DB78-7993-E2BC-66E6ED136AFA}"/>
              </a:ext>
            </a:extLst>
          </p:cNvPr>
          <p:cNvSpPr txBox="1">
            <a:spLocks/>
          </p:cNvSpPr>
          <p:nvPr/>
        </p:nvSpPr>
        <p:spPr>
          <a:xfrm>
            <a:off x="281030" y="2206490"/>
            <a:ext cx="7949302" cy="4055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0" indent="-514350">
              <a:lnSpc>
                <a:spcPct val="100000"/>
              </a:lnSpc>
              <a:spcBef>
                <a:spcPts val="600"/>
              </a:spcBef>
              <a:buFont typeface="+mj-lt"/>
              <a:buAutoNum type="arabicPeriod"/>
              <a:defRPr/>
            </a:pPr>
            <a:r>
              <a:rPr kumimoji="0" lang="en-US" altLang="zh-CN" b="0" i="0" u="none" strike="noStrike" kern="1200" cap="none" spc="0" normalizeH="0" baseline="0" noProof="0" dirty="0">
                <a:ln>
                  <a:noFill/>
                </a:ln>
                <a:solidFill>
                  <a:prstClr val="white"/>
                </a:solidFill>
                <a:effectLst/>
                <a:uLnTx/>
                <a:uFillTx/>
                <a:ea typeface="Microsoft YaHei" panose="020B0503020204020204" pitchFamily="34" charset="-122"/>
              </a:rPr>
              <a:t>Population: 37.71 million</a:t>
            </a:r>
          </a:p>
          <a:p>
            <a:pPr marL="0" lvl="0" indent="0">
              <a:lnSpc>
                <a:spcPct val="100000"/>
              </a:lnSpc>
              <a:spcBef>
                <a:spcPts val="600"/>
              </a:spcBef>
              <a:buNone/>
              <a:defRPr/>
            </a:pPr>
            <a:r>
              <a:rPr lang="en-US" altLang="zh-CN" dirty="0">
                <a:solidFill>
                  <a:prstClr val="white"/>
                </a:solidFill>
                <a:ea typeface="Microsoft YaHei" panose="020B0503020204020204" pitchFamily="34" charset="-122"/>
              </a:rPr>
              <a:t>      </a:t>
            </a:r>
            <a:r>
              <a:rPr kumimoji="0" lang="en-US" altLang="zh-CN" b="0" i="0" u="none" strike="noStrike" kern="1200" cap="none" spc="0" normalizeH="0" baseline="0" noProof="0" dirty="0">
                <a:ln>
                  <a:noFill/>
                </a:ln>
                <a:solidFill>
                  <a:prstClr val="white"/>
                </a:solidFill>
                <a:effectLst/>
                <a:uLnTx/>
                <a:uFillTx/>
                <a:ea typeface="Microsoft YaHei" panose="020B0503020204020204" pitchFamily="34" charset="-122"/>
              </a:rPr>
              <a:t>Religion: 99% Sunni Muslim</a:t>
            </a:r>
          </a:p>
          <a:p>
            <a:pPr marL="0" lvl="0" indent="0">
              <a:lnSpc>
                <a:spcPct val="100000"/>
              </a:lnSpc>
              <a:spcBef>
                <a:spcPts val="600"/>
              </a:spcBef>
              <a:buNone/>
              <a:defRPr/>
            </a:pPr>
            <a:r>
              <a:rPr kumimoji="0" lang="en-US" altLang="zh-CN" b="0" i="0" u="none" strike="noStrike" kern="1200" cap="none" spc="0" normalizeH="0" baseline="0" noProof="0" dirty="0">
                <a:ln>
                  <a:noFill/>
                </a:ln>
                <a:solidFill>
                  <a:prstClr val="white"/>
                </a:solidFill>
                <a:effectLst/>
                <a:uLnTx/>
                <a:uFillTx/>
                <a:ea typeface="Microsoft YaHei" panose="020B0503020204020204" pitchFamily="34" charset="-122"/>
              </a:rPr>
              <a:t>      About 40,000 Evangelical Christians</a:t>
            </a:r>
          </a:p>
          <a:p>
            <a:pPr marL="514350" lvl="0" indent="-514350">
              <a:lnSpc>
                <a:spcPct val="100000"/>
              </a:lnSpc>
              <a:spcBef>
                <a:spcPts val="600"/>
              </a:spcBef>
              <a:buFont typeface="+mj-lt"/>
              <a:buAutoNum type="arabicPeriod" startAt="2"/>
              <a:defRPr/>
            </a:pPr>
            <a:r>
              <a:rPr kumimoji="0" lang="en-US" altLang="zh-CN" b="0" i="0" u="none" strike="noStrike" kern="1200" cap="none" spc="0" normalizeH="0" baseline="0" noProof="0" dirty="0">
                <a:ln>
                  <a:noFill/>
                </a:ln>
                <a:solidFill>
                  <a:prstClr val="white"/>
                </a:solidFill>
                <a:effectLst/>
                <a:uLnTx/>
                <a:uFillTx/>
                <a:ea typeface="Microsoft YaHei" panose="020B0503020204020204" pitchFamily="34" charset="-122"/>
              </a:rPr>
              <a:t>Ethnically diverse, most self-identify as Arabs</a:t>
            </a:r>
          </a:p>
          <a:p>
            <a:pPr marL="514350" lvl="0" indent="-514350">
              <a:lnSpc>
                <a:spcPct val="100000"/>
              </a:lnSpc>
              <a:spcBef>
                <a:spcPts val="600"/>
              </a:spcBef>
              <a:buFont typeface="+mj-lt"/>
              <a:buAutoNum type="arabicPeriod" startAt="2"/>
              <a:defRPr/>
            </a:pPr>
            <a:r>
              <a:rPr kumimoji="0" lang="en-US" altLang="zh-CN" b="0" i="0" u="none" strike="noStrike" kern="1200" cap="none" spc="0" normalizeH="0" baseline="0" noProof="0" dirty="0">
                <a:ln>
                  <a:noFill/>
                </a:ln>
                <a:solidFill>
                  <a:prstClr val="white"/>
                </a:solidFill>
                <a:effectLst/>
                <a:uLnTx/>
                <a:uFillTx/>
                <a:ea typeface="Microsoft YaHei" panose="020B0503020204020204" pitchFamily="34" charset="-122"/>
              </a:rPr>
              <a:t>Fifty-year war with Western Sahara people continues to this day</a:t>
            </a:r>
          </a:p>
          <a:p>
            <a:pPr marL="514350" lvl="0" indent="-514350">
              <a:lnSpc>
                <a:spcPct val="100000"/>
              </a:lnSpc>
              <a:spcBef>
                <a:spcPts val="600"/>
              </a:spcBef>
              <a:buFont typeface="+mj-lt"/>
              <a:buAutoNum type="arabicPeriod" startAt="2"/>
              <a:defRPr/>
            </a:pPr>
            <a:r>
              <a:rPr kumimoji="0" lang="en-US" altLang="zh-CN" b="0" i="0" u="none" strike="noStrike" kern="1200" cap="none" spc="0" normalizeH="0" baseline="0" noProof="0" dirty="0">
                <a:ln>
                  <a:noFill/>
                </a:ln>
                <a:solidFill>
                  <a:prstClr val="white"/>
                </a:solidFill>
                <a:effectLst/>
                <a:uLnTx/>
                <a:uFillTx/>
                <a:ea typeface="Microsoft YaHei" panose="020B0503020204020204" pitchFamily="34" charset="-122"/>
              </a:rPr>
              <a:t>Tourism as the main economic source, competing with Tunisia</a:t>
            </a:r>
          </a:p>
        </p:txBody>
      </p:sp>
      <p:pic>
        <p:nvPicPr>
          <p:cNvPr id="3" name="Picture 2">
            <a:extLst>
              <a:ext uri="{FF2B5EF4-FFF2-40B4-BE49-F238E27FC236}">
                <a16:creationId xmlns:a16="http://schemas.microsoft.com/office/drawing/2014/main" id="{032E8816-C3AA-2C65-195C-C7E31A0D60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1506" y="581889"/>
            <a:ext cx="1619926" cy="1080794"/>
          </a:xfrm>
          <a:prstGeom prst="rect">
            <a:avLst/>
          </a:prstGeom>
        </p:spPr>
      </p:pic>
      <p:pic>
        <p:nvPicPr>
          <p:cNvPr id="8" name="Picture 7">
            <a:extLst>
              <a:ext uri="{FF2B5EF4-FFF2-40B4-BE49-F238E27FC236}">
                <a16:creationId xmlns:a16="http://schemas.microsoft.com/office/drawing/2014/main" id="{765DDA34-BEB0-D2A4-2506-06D8E20ACA2E}"/>
              </a:ext>
            </a:extLst>
          </p:cNvPr>
          <p:cNvPicPr>
            <a:picLocks noChangeAspect="1"/>
          </p:cNvPicPr>
          <p:nvPr/>
        </p:nvPicPr>
        <p:blipFill>
          <a:blip r:embed="rId5">
            <a:extLst>
              <a:ext uri="{28A0092B-C50C-407E-A947-70E740481C1C}">
                <a14:useLocalDpi xmlns:a14="http://schemas.microsoft.com/office/drawing/2010/main" val="0"/>
              </a:ext>
            </a:extLst>
          </a:blip>
          <a:srcRect l="1695" t="34850" r="17358" b="8946"/>
          <a:stretch>
            <a:fillRect/>
          </a:stretch>
        </p:blipFill>
        <p:spPr>
          <a:xfrm>
            <a:off x="6048330" y="581889"/>
            <a:ext cx="2182001" cy="2149881"/>
          </a:xfrm>
          <a:prstGeom prst="rect">
            <a:avLst/>
          </a:prstGeom>
        </p:spPr>
      </p:pic>
      <p:pic>
        <p:nvPicPr>
          <p:cNvPr id="7" name="Graphic 6">
            <a:extLst>
              <a:ext uri="{FF2B5EF4-FFF2-40B4-BE49-F238E27FC236}">
                <a16:creationId xmlns:a16="http://schemas.microsoft.com/office/drawing/2014/main" id="{F9D15AE9-DF9F-9AEC-8086-E6C3372CCE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5681" y="335597"/>
            <a:ext cx="1674524" cy="710883"/>
          </a:xfrm>
          <a:prstGeom prst="rect">
            <a:avLst/>
          </a:prstGeom>
        </p:spPr>
      </p:pic>
    </p:spTree>
    <p:extLst>
      <p:ext uri="{BB962C8B-B14F-4D97-AF65-F5344CB8AC3E}">
        <p14:creationId xmlns:p14="http://schemas.microsoft.com/office/powerpoint/2010/main" val="1669549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4AE70D-A5C0-3766-1361-8AA0CFC1BC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96604" y="371920"/>
            <a:ext cx="924477" cy="923480"/>
          </a:xfrm>
          <a:prstGeom prst="rect">
            <a:avLst/>
          </a:prstGeom>
        </p:spPr>
      </p:pic>
      <p:pic>
        <p:nvPicPr>
          <p:cNvPr id="4" name="Picture 3">
            <a:extLst>
              <a:ext uri="{FF2B5EF4-FFF2-40B4-BE49-F238E27FC236}">
                <a16:creationId xmlns:a16="http://schemas.microsoft.com/office/drawing/2014/main" id="{A8CFA3D2-AB76-CFB3-0B8F-FB40B9905FE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9000" contrast="-41000"/>
                    </a14:imgEffect>
                  </a14:imgLayer>
                </a14:imgProps>
              </a:ext>
              <a:ext uri="{28A0092B-C50C-407E-A947-70E740481C1C}">
                <a14:useLocalDpi xmlns:a14="http://schemas.microsoft.com/office/drawing/2010/main" val="0"/>
              </a:ext>
            </a:extLst>
          </a:blip>
          <a:srcRect t="32539" b="12055"/>
          <a:stretch>
            <a:fillRect/>
          </a:stretch>
        </p:blipFill>
        <p:spPr>
          <a:xfrm>
            <a:off x="0" y="0"/>
            <a:ext cx="12219936" cy="6858000"/>
          </a:xfrm>
          <a:prstGeom prst="rect">
            <a:avLst/>
          </a:prstGeom>
        </p:spPr>
      </p:pic>
      <p:sp>
        <p:nvSpPr>
          <p:cNvPr id="3" name="TextBox 2">
            <a:extLst>
              <a:ext uri="{FF2B5EF4-FFF2-40B4-BE49-F238E27FC236}">
                <a16:creationId xmlns:a16="http://schemas.microsoft.com/office/drawing/2014/main" id="{228463B9-62A2-E6C4-BF9B-208873B44ADC}"/>
              </a:ext>
            </a:extLst>
          </p:cNvPr>
          <p:cNvSpPr txBox="1"/>
          <p:nvPr/>
        </p:nvSpPr>
        <p:spPr>
          <a:xfrm>
            <a:off x="577198" y="530846"/>
            <a:ext cx="5330622" cy="561692"/>
          </a:xfrm>
          <a:prstGeom prst="rect">
            <a:avLst/>
          </a:prstGeom>
          <a:noFill/>
        </p:spPr>
        <p:txBody>
          <a:bodyPr wrap="square" lIns="68580" tIns="34290" rIns="68580" bIns="3429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C000">
                    <a:lumMod val="40000"/>
                    <a:lumOff val="60000"/>
                  </a:srgbClr>
                </a:solidFill>
                <a:effectLst/>
                <a:uLnTx/>
                <a:uFillTx/>
                <a:ea typeface="Microsoft YaHei UI" panose="020B0503020204020204" pitchFamily="34" charset="-122"/>
                <a:cs typeface="+mn-cs"/>
              </a:rPr>
              <a:t>Prayer Items</a:t>
            </a:r>
          </a:p>
        </p:txBody>
      </p:sp>
      <p:sp>
        <p:nvSpPr>
          <p:cNvPr id="6" name="Subtitle 2">
            <a:extLst>
              <a:ext uri="{FF2B5EF4-FFF2-40B4-BE49-F238E27FC236}">
                <a16:creationId xmlns:a16="http://schemas.microsoft.com/office/drawing/2014/main" id="{A0E16EDA-4878-8547-F493-20B1F141B932}"/>
              </a:ext>
            </a:extLst>
          </p:cNvPr>
          <p:cNvSpPr txBox="1">
            <a:spLocks/>
          </p:cNvSpPr>
          <p:nvPr/>
        </p:nvSpPr>
        <p:spPr>
          <a:xfrm>
            <a:off x="577199" y="1410554"/>
            <a:ext cx="7374105" cy="48967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spcBef>
                <a:spcPts val="600"/>
              </a:spcBef>
              <a:buFont typeface="+mj-lt"/>
              <a:buAutoNum type="arabicPeriod"/>
            </a:pPr>
            <a:r>
              <a:rPr kumimoji="0" lang="en-US" altLang="zh-TW" b="1" i="0" u="none" strike="noStrike" kern="1200" cap="none" spc="0" normalizeH="0" baseline="0" noProof="0" dirty="0">
                <a:ln>
                  <a:noFill/>
                </a:ln>
                <a:solidFill>
                  <a:prstClr val="white"/>
                </a:solidFill>
                <a:effectLst/>
                <a:uLnTx/>
                <a:uFillTx/>
                <a:ea typeface="Microsoft YaHei UI" panose="020B0503020204020204" pitchFamily="34" charset="-122"/>
                <a:cs typeface="+mn-cs"/>
              </a:rPr>
              <a:t>Knowing Jesus: </a:t>
            </a:r>
            <a:r>
              <a:rPr kumimoji="0" lang="en-US" altLang="zh-TW" i="0" u="none" strike="noStrike" kern="1200" cap="none" spc="0" normalizeH="0" baseline="0" noProof="0" dirty="0">
                <a:ln>
                  <a:noFill/>
                </a:ln>
                <a:solidFill>
                  <a:prstClr val="white"/>
                </a:solidFill>
                <a:effectLst/>
                <a:uLnTx/>
                <a:uFillTx/>
                <a:ea typeface="Microsoft YaHei UI" panose="020B0503020204020204" pitchFamily="34" charset="-122"/>
                <a:cs typeface="+mn-cs"/>
              </a:rPr>
              <a:t>May the Lord open their eyes to see Jesus is the only way, the truth, </a:t>
            </a:r>
            <a:br>
              <a:rPr kumimoji="0" lang="en-US" altLang="zh-TW" i="0" u="none" strike="noStrike" kern="1200" cap="none" spc="0" normalizeH="0" baseline="0" noProof="0" dirty="0">
                <a:ln>
                  <a:noFill/>
                </a:ln>
                <a:solidFill>
                  <a:prstClr val="white"/>
                </a:solidFill>
                <a:effectLst/>
                <a:uLnTx/>
                <a:uFillTx/>
                <a:ea typeface="Microsoft YaHei UI" panose="020B0503020204020204" pitchFamily="34" charset="-122"/>
                <a:cs typeface="+mn-cs"/>
              </a:rPr>
            </a:br>
            <a:r>
              <a:rPr kumimoji="0" lang="en-US" altLang="zh-TW" i="0" u="none" strike="noStrike" kern="1200" cap="none" spc="0" normalizeH="0" baseline="0" noProof="0" dirty="0">
                <a:ln>
                  <a:noFill/>
                </a:ln>
                <a:solidFill>
                  <a:prstClr val="white"/>
                </a:solidFill>
                <a:effectLst/>
                <a:uLnTx/>
                <a:uFillTx/>
                <a:ea typeface="Microsoft YaHei UI" panose="020B0503020204020204" pitchFamily="34" charset="-122"/>
                <a:cs typeface="+mn-cs"/>
              </a:rPr>
              <a:t>and the life.</a:t>
            </a:r>
            <a:endParaRPr lang="en-US" dirty="0">
              <a:solidFill>
                <a:schemeClr val="bg1"/>
              </a:solidFill>
              <a:ea typeface="Microsoft YaHei" panose="020B0503020204020204" pitchFamily="34" charset="-122"/>
            </a:endParaRPr>
          </a:p>
          <a:p>
            <a:pPr marL="514350" indent="-514350">
              <a:lnSpc>
                <a:spcPct val="100000"/>
              </a:lnSpc>
              <a:spcBef>
                <a:spcPts val="600"/>
              </a:spcBef>
              <a:buFont typeface="+mj-lt"/>
              <a:buAutoNum type="arabicPeriod"/>
            </a:pPr>
            <a:r>
              <a:rPr kumimoji="0" lang="en-US" altLang="zh-TW" b="1" i="0" u="none" strike="noStrike" kern="1200" cap="none" spc="0" normalizeH="0" baseline="0" noProof="0" dirty="0">
                <a:ln>
                  <a:noFill/>
                </a:ln>
                <a:solidFill>
                  <a:prstClr val="white"/>
                </a:solidFill>
                <a:effectLst/>
                <a:uLnTx/>
                <a:uFillTx/>
                <a:ea typeface="Microsoft YaHei UI" panose="020B0503020204020204" pitchFamily="34" charset="-122"/>
                <a:cs typeface="+mn-cs"/>
              </a:rPr>
              <a:t>Opportunities for Dialogue:</a:t>
            </a:r>
            <a:r>
              <a:rPr lang="en-US" altLang="zh-TW" b="1" dirty="0">
                <a:solidFill>
                  <a:prstClr val="white"/>
                </a:solidFill>
                <a:ea typeface="Microsoft YaHei UI" panose="020B0503020204020204" pitchFamily="34" charset="-122"/>
              </a:rPr>
              <a:t> </a:t>
            </a:r>
            <a:r>
              <a:rPr kumimoji="0" lang="en-US" altLang="zh-TW" i="0" u="none" strike="noStrike" kern="1200" cap="none" spc="0" normalizeH="0" baseline="0" noProof="0" dirty="0">
                <a:ln>
                  <a:noFill/>
                </a:ln>
                <a:solidFill>
                  <a:prstClr val="white"/>
                </a:solidFill>
                <a:effectLst/>
                <a:uLnTx/>
                <a:uFillTx/>
                <a:ea typeface="Microsoft YaHei UI" panose="020B0503020204020204" pitchFamily="34" charset="-122"/>
                <a:cs typeface="+mn-cs"/>
              </a:rPr>
              <a:t>May the Lord grant Christians wisdom and love to witness for Christ as they interact with friends of the three North African countries. </a:t>
            </a:r>
            <a:endParaRPr lang="en-US" altLang="ja-JP" dirty="0">
              <a:solidFill>
                <a:schemeClr val="bg1"/>
              </a:solidFill>
              <a:ea typeface="Microsoft YaHei" panose="020B0503020204020204" pitchFamily="34" charset="-122"/>
            </a:endParaRPr>
          </a:p>
          <a:p>
            <a:pPr marL="514350" indent="-514350">
              <a:lnSpc>
                <a:spcPct val="100000"/>
              </a:lnSpc>
              <a:spcBef>
                <a:spcPts val="600"/>
              </a:spcBef>
              <a:buFont typeface="+mj-lt"/>
              <a:buAutoNum type="arabicPeriod"/>
            </a:pPr>
            <a:r>
              <a:rPr kumimoji="0" lang="en-US" altLang="zh-TW" b="1" i="0" u="none" strike="noStrike" kern="1200" cap="none" spc="0" normalizeH="0" baseline="0" noProof="0" dirty="0">
                <a:ln>
                  <a:noFill/>
                </a:ln>
                <a:solidFill>
                  <a:prstClr val="white"/>
                </a:solidFill>
                <a:effectLst/>
                <a:uLnTx/>
                <a:uFillTx/>
                <a:ea typeface="Microsoft YaHei UI" panose="020B0503020204020204" pitchFamily="34" charset="-122"/>
                <a:cs typeface="+mn-cs"/>
              </a:rPr>
              <a:t>Missionaries and Local Christians: </a:t>
            </a:r>
            <a:r>
              <a:rPr kumimoji="0" lang="en-US" altLang="zh-TW" i="0" u="none" strike="noStrike" kern="1200" cap="none" spc="0" normalizeH="0" baseline="0" noProof="0" dirty="0">
                <a:ln>
                  <a:noFill/>
                </a:ln>
                <a:solidFill>
                  <a:prstClr val="white"/>
                </a:solidFill>
                <a:effectLst/>
                <a:uLnTx/>
                <a:uFillTx/>
                <a:ea typeface="Microsoft YaHei UI" panose="020B0503020204020204" pitchFamily="34" charset="-122"/>
                <a:cs typeface="+mn-cs"/>
              </a:rPr>
              <a:t>May the Lord preserve their faith, make them strong and courageous, and enable them to continue to bear witness to Christ.</a:t>
            </a:r>
          </a:p>
          <a:p>
            <a:pPr marL="514350" indent="-514350">
              <a:lnSpc>
                <a:spcPct val="100000"/>
              </a:lnSpc>
              <a:spcBef>
                <a:spcPts val="600"/>
              </a:spcBef>
              <a:buFont typeface="+mj-lt"/>
              <a:buAutoNum type="arabicPeriod"/>
            </a:pPr>
            <a:endParaRPr kumimoji="0" lang="en-US" altLang="zh-TW" b="1" i="0" u="none" strike="noStrike" kern="1200" cap="none" spc="0" normalizeH="0" baseline="0" noProof="0" dirty="0">
              <a:ln>
                <a:noFill/>
              </a:ln>
              <a:solidFill>
                <a:prstClr val="white"/>
              </a:solidFill>
              <a:effectLst/>
              <a:uLnTx/>
              <a:uFillTx/>
              <a:ea typeface="Microsoft YaHei UI" panose="020B0503020204020204" pitchFamily="34" charset="-122"/>
              <a:cs typeface="+mn-cs"/>
            </a:endParaRPr>
          </a:p>
        </p:txBody>
      </p:sp>
      <p:pic>
        <p:nvPicPr>
          <p:cNvPr id="5" name="Graphic 4">
            <a:extLst>
              <a:ext uri="{FF2B5EF4-FFF2-40B4-BE49-F238E27FC236}">
                <a16:creationId xmlns:a16="http://schemas.microsoft.com/office/drawing/2014/main" id="{2C212FD2-2AEE-2E14-145D-1269DE2B92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5681" y="335597"/>
            <a:ext cx="1674524" cy="710883"/>
          </a:xfrm>
          <a:prstGeom prst="rect">
            <a:avLst/>
          </a:prstGeom>
        </p:spPr>
      </p:pic>
    </p:spTree>
    <p:extLst>
      <p:ext uri="{BB962C8B-B14F-4D97-AF65-F5344CB8AC3E}">
        <p14:creationId xmlns:p14="http://schemas.microsoft.com/office/powerpoint/2010/main" val="365285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66D05-C1CA-69AA-4803-969C2734161C}"/>
              </a:ext>
            </a:extLst>
          </p:cNvPr>
          <p:cNvPicPr>
            <a:picLocks noChangeAspect="1"/>
          </p:cNvPicPr>
          <p:nvPr/>
        </p:nvPicPr>
        <p:blipFill>
          <a:blip r:embed="rId3">
            <a:extLst>
              <a:ext uri="{28A0092B-C50C-407E-A947-70E740481C1C}">
                <a14:useLocalDpi xmlns:a14="http://schemas.microsoft.com/office/drawing/2010/main" val="0"/>
              </a:ext>
            </a:extLst>
          </a:blip>
          <a:srcRect t="12018" b="4143"/>
          <a:stretch>
            <a:fillRect/>
          </a:stretch>
        </p:blipFill>
        <p:spPr>
          <a:xfrm>
            <a:off x="-5475" y="-1"/>
            <a:ext cx="12202950" cy="10091651"/>
          </a:xfrm>
          <a:prstGeom prst="rect">
            <a:avLst/>
          </a:prstGeom>
        </p:spPr>
      </p:pic>
      <p:sp>
        <p:nvSpPr>
          <p:cNvPr id="2" name="TextBox 1"/>
          <p:cNvSpPr txBox="1"/>
          <p:nvPr/>
        </p:nvSpPr>
        <p:spPr>
          <a:xfrm>
            <a:off x="258416" y="3105834"/>
            <a:ext cx="11650533" cy="646331"/>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prstClr val="white"/>
                </a:solidFill>
                <a:effectLst/>
                <a:uLnTx/>
                <a:uFillTx/>
                <a:ea typeface="Microsoft YaHei UI" panose="020B0503020204020204" pitchFamily="34" charset="-122"/>
                <a:cs typeface="+mn-cs"/>
              </a:rPr>
              <a:t>Let’s pray together for </a:t>
            </a:r>
            <a:r>
              <a:rPr kumimoji="0" lang="en-US" altLang="zh-TW" sz="3600" b="1" i="0" u="none" strike="noStrike" kern="1200" cap="none" spc="0" normalizeH="0" baseline="0" noProof="0" dirty="0">
                <a:ln>
                  <a:noFill/>
                </a:ln>
                <a:solidFill>
                  <a:schemeClr val="accent4"/>
                </a:solidFill>
                <a:effectLst/>
                <a:uLnTx/>
                <a:uFillTx/>
                <a:ea typeface="Microsoft YaHei UI" panose="020B0503020204020204" pitchFamily="34" charset="-122"/>
                <a:cs typeface="+mn-cs"/>
              </a:rPr>
              <a:t>the three African Countries</a:t>
            </a:r>
            <a:endParaRPr kumimoji="0" lang="en-US" sz="3600" b="1" i="0" u="none" strike="noStrike" kern="1200" cap="none" spc="0" normalizeH="0" baseline="0" noProof="0" dirty="0">
              <a:ln>
                <a:noFill/>
              </a:ln>
              <a:solidFill>
                <a:schemeClr val="accent4"/>
              </a:solidFill>
              <a:effectLst/>
              <a:uLnTx/>
              <a:uFillTx/>
              <a:ea typeface="Microsoft YaHei UI" panose="020B0503020204020204" pitchFamily="34" charset="-122"/>
              <a:cs typeface="+mn-cs"/>
            </a:endParaRPr>
          </a:p>
        </p:txBody>
      </p:sp>
      <p:pic>
        <p:nvPicPr>
          <p:cNvPr id="5" name="Graphic 4">
            <a:extLst>
              <a:ext uri="{FF2B5EF4-FFF2-40B4-BE49-F238E27FC236}">
                <a16:creationId xmlns:a16="http://schemas.microsoft.com/office/drawing/2014/main" id="{81BCC641-2DBD-563F-117E-B0D0035238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5681" y="335597"/>
            <a:ext cx="1674524" cy="7108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1.85185E-6 L 0 -0.25 " pathEditMode="relative" rAng="0" ptsTypes="AA">
                                      <p:cBhvr>
                                        <p:cTn id="6" dur="2000" fill="hold"/>
                                        <p:tgtEl>
                                          <p:spTgt spid="3"/>
                                        </p:tgtEl>
                                        <p:attrNameLst>
                                          <p:attrName>ppt_x</p:attrName>
                                          <p:attrName>ppt_y</p:attrName>
                                        </p:attrNameLst>
                                      </p:cBhvr>
                                      <p:rCtr x="0" y="-12500"/>
                                    </p:animMotion>
                                  </p:childTnLst>
                                </p:cTn>
                              </p:par>
                              <p:par>
                                <p:cTn id="7" presetID="10"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9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23250"/>
        </a:solidFill>
        <a:effectLst/>
      </p:bgPr>
    </p:bg>
    <p:spTree>
      <p:nvGrpSpPr>
        <p:cNvPr id="1" name="">
          <a:extLst>
            <a:ext uri="{FF2B5EF4-FFF2-40B4-BE49-F238E27FC236}">
              <a16:creationId xmlns:a16="http://schemas.microsoft.com/office/drawing/2014/main" id="{CB5008C9-D732-F4C2-68E1-049BBF14039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1576EB6-9772-2704-0FE6-A8D890BDA370}"/>
              </a:ext>
            </a:extLst>
          </p:cNvPr>
          <p:cNvSpPr txBox="1"/>
          <p:nvPr/>
        </p:nvSpPr>
        <p:spPr>
          <a:xfrm>
            <a:off x="463826" y="197361"/>
            <a:ext cx="11264348" cy="6612066"/>
          </a:xfrm>
          <a:prstGeom prst="rect">
            <a:avLst/>
          </a:prstGeom>
          <a:noFill/>
        </p:spPr>
        <p:txBody>
          <a:bodyPr wrap="square">
            <a:spAutoFit/>
          </a:bodyPr>
          <a:lstStyle/>
          <a:p>
            <a:pPr marL="0" marR="0" lvl="0" indent="0" algn="ctr" defTabSz="914400" rtl="0" eaLnBrk="1" fontAlgn="auto" latinLnBrk="0" hangingPunct="1">
              <a:spcAft>
                <a:spcPts val="0"/>
              </a:spcAft>
              <a:buClrTx/>
              <a:buSzTx/>
              <a:buFontTx/>
              <a:buNone/>
              <a:tabLst/>
              <a:defRPr/>
            </a:pPr>
            <a:r>
              <a:rPr kumimoji="0" lang="en-US" altLang="zh-TW" sz="2800" i="0" u="none" strike="noStrike" kern="1200" cap="none" spc="0" normalizeH="0" baseline="0" noProof="0" dirty="0">
                <a:ln>
                  <a:noFill/>
                </a:ln>
                <a:solidFill>
                  <a:srgbClr val="E7E6E6"/>
                </a:solidFill>
                <a:effectLst/>
                <a:uLnTx/>
                <a:uFillTx/>
                <a:ea typeface="Microsoft YaHei" panose="020B0503020204020204" pitchFamily="34" charset="-122"/>
              </a:rPr>
              <a:t>Dear Heavenly Father,</a:t>
            </a:r>
          </a:p>
          <a:p>
            <a:pPr marL="0" marR="0" lvl="0" indent="0" algn="ctr" defTabSz="914400" rtl="0" eaLnBrk="1" fontAlgn="auto" latinLnBrk="0" hangingPunct="1">
              <a:spcAft>
                <a:spcPts val="0"/>
              </a:spcAft>
              <a:buClrTx/>
              <a:buSzTx/>
              <a:buFontTx/>
              <a:buNone/>
              <a:tabLst/>
              <a:defRPr/>
            </a:pPr>
            <a:r>
              <a:rPr kumimoji="0" lang="en-US" altLang="zh-TW" sz="2800" i="0" u="none" strike="noStrike" kern="1200" cap="none" spc="0" normalizeH="0" baseline="0" noProof="0" dirty="0">
                <a:ln>
                  <a:noFill/>
                </a:ln>
                <a:solidFill>
                  <a:srgbClr val="E7E6E6"/>
                </a:solidFill>
                <a:effectLst/>
                <a:uLnTx/>
                <a:uFillTx/>
                <a:ea typeface="Microsoft YaHei" panose="020B0503020204020204" pitchFamily="34" charset="-122"/>
              </a:rPr>
              <a:t>Just as You once called Your people in the wilderness,</a:t>
            </a:r>
          </a:p>
          <a:p>
            <a:pPr marL="0" marR="0" lvl="0" indent="0" algn="ctr" defTabSz="914400" rtl="0" eaLnBrk="1" fontAlgn="auto" latinLnBrk="0" hangingPunct="1">
              <a:spcAft>
                <a:spcPts val="0"/>
              </a:spcAft>
              <a:buClrTx/>
              <a:buSzTx/>
              <a:buFontTx/>
              <a:buNone/>
              <a:tabLst/>
              <a:defRPr/>
            </a:pPr>
            <a:r>
              <a:rPr lang="en-US" altLang="zh-TW" sz="2800" dirty="0">
                <a:solidFill>
                  <a:srgbClr val="E7E6E6"/>
                </a:solidFill>
                <a:ea typeface="Microsoft YaHei" panose="020B0503020204020204" pitchFamily="34" charset="-122"/>
              </a:rPr>
              <a:t>p</a:t>
            </a:r>
            <a:r>
              <a:rPr kumimoji="0" lang="en-US" altLang="zh-TW" sz="2800" i="0" u="none" strike="noStrike" kern="1200" cap="none" spc="0" normalizeH="0" baseline="0" noProof="0" dirty="0">
                <a:ln>
                  <a:noFill/>
                </a:ln>
                <a:solidFill>
                  <a:srgbClr val="E7E6E6"/>
                </a:solidFill>
                <a:effectLst/>
                <a:uLnTx/>
                <a:uFillTx/>
                <a:ea typeface="Microsoft YaHei" panose="020B0503020204020204" pitchFamily="34" charset="-122"/>
              </a:rPr>
              <a:t>lease call the people of Algeria, Tunisia, and Morocco to turn to You today.</a:t>
            </a:r>
          </a:p>
          <a:p>
            <a:pPr marL="0" marR="0" lvl="0" indent="0" algn="ctr" defTabSz="914400" rtl="0" eaLnBrk="1" fontAlgn="auto" latinLnBrk="0" hangingPunct="1">
              <a:spcAft>
                <a:spcPts val="0"/>
              </a:spcAft>
              <a:buClrTx/>
              <a:buSzTx/>
              <a:buFontTx/>
              <a:buNone/>
              <a:tabLst/>
              <a:defRPr/>
            </a:pPr>
            <a:r>
              <a:rPr kumimoji="0" lang="en-US" altLang="zh-TW" sz="2800" i="0" u="none" strike="noStrike" kern="1200" cap="none" spc="0" normalizeH="0" baseline="0" noProof="0" dirty="0">
                <a:ln>
                  <a:noFill/>
                </a:ln>
                <a:solidFill>
                  <a:srgbClr val="E7E6E6"/>
                </a:solidFill>
                <a:effectLst/>
                <a:uLnTx/>
                <a:uFillTx/>
                <a:ea typeface="Microsoft YaHei" panose="020B0503020204020204" pitchFamily="34" charset="-122"/>
              </a:rPr>
              <a:t>The steps of evangelism there is difficult.</a:t>
            </a:r>
          </a:p>
          <a:p>
            <a:pPr marL="0" marR="0" lvl="0" indent="0" algn="ctr" defTabSz="914400" rtl="0" eaLnBrk="1" fontAlgn="auto" latinLnBrk="0" hangingPunct="1">
              <a:spcAft>
                <a:spcPts val="0"/>
              </a:spcAft>
              <a:buClrTx/>
              <a:buSzTx/>
              <a:buFontTx/>
              <a:buNone/>
              <a:tabLst/>
              <a:defRPr/>
            </a:pPr>
            <a:r>
              <a:rPr kumimoji="0" lang="en-US" altLang="zh-TW" sz="2800" i="0" u="none" strike="noStrike" kern="1200" cap="none" spc="0" normalizeH="0" baseline="0" noProof="0" dirty="0">
                <a:ln>
                  <a:noFill/>
                </a:ln>
                <a:solidFill>
                  <a:srgbClr val="E7E6E6"/>
                </a:solidFill>
                <a:effectLst/>
                <a:uLnTx/>
                <a:uFillTx/>
                <a:ea typeface="Microsoft YaHei" panose="020B0503020204020204" pitchFamily="34" charset="-122"/>
              </a:rPr>
              <a:t>Many pastors and believers often face persecution, imprisonment, </a:t>
            </a:r>
            <a:br>
              <a:rPr kumimoji="0" lang="en-US" altLang="zh-TW" sz="2800" i="0" u="none" strike="noStrike" kern="1200" cap="none" spc="0" normalizeH="0" baseline="0" noProof="0" dirty="0">
                <a:ln>
                  <a:noFill/>
                </a:ln>
                <a:solidFill>
                  <a:srgbClr val="E7E6E6"/>
                </a:solidFill>
                <a:effectLst/>
                <a:uLnTx/>
                <a:uFillTx/>
                <a:ea typeface="Microsoft YaHei" panose="020B0503020204020204" pitchFamily="34" charset="-122"/>
              </a:rPr>
            </a:br>
            <a:r>
              <a:rPr kumimoji="0" lang="en-US" altLang="zh-TW" sz="2800" i="0" u="none" strike="noStrike" kern="1200" cap="none" spc="0" normalizeH="0" baseline="0" noProof="0" dirty="0">
                <a:ln>
                  <a:noFill/>
                </a:ln>
                <a:solidFill>
                  <a:srgbClr val="E7E6E6"/>
                </a:solidFill>
                <a:effectLst/>
                <a:uLnTx/>
                <a:uFillTx/>
                <a:ea typeface="Microsoft YaHei" panose="020B0503020204020204" pitchFamily="34" charset="-122"/>
              </a:rPr>
              <a:t>and churches shutting down.</a:t>
            </a:r>
            <a:br>
              <a:rPr kumimoji="0" lang="en-US" altLang="zh-TW" sz="2800" i="0" u="none" strike="noStrike" kern="1200" cap="none" spc="0" normalizeH="0" baseline="0" noProof="0" dirty="0">
                <a:ln>
                  <a:noFill/>
                </a:ln>
                <a:solidFill>
                  <a:srgbClr val="E7E6E6"/>
                </a:solidFill>
                <a:effectLst/>
                <a:uLnTx/>
                <a:uFillTx/>
                <a:ea typeface="Microsoft YaHei" panose="020B0503020204020204" pitchFamily="34" charset="-122"/>
              </a:rPr>
            </a:br>
            <a:r>
              <a:rPr kumimoji="0" lang="en-US" altLang="zh-TW" sz="2800" i="0" u="none" strike="noStrike" kern="1200" cap="none" spc="0" normalizeH="0" baseline="0" noProof="0" dirty="0">
                <a:ln>
                  <a:noFill/>
                </a:ln>
                <a:solidFill>
                  <a:srgbClr val="E7E6E6"/>
                </a:solidFill>
                <a:effectLst/>
                <a:uLnTx/>
                <a:uFillTx/>
                <a:ea typeface="Microsoft YaHei" panose="020B0503020204020204" pitchFamily="34" charset="-122"/>
              </a:rPr>
              <a:t>Please be their strength, that though hard-pressed on all sides, they would not be crushed; though persecuted, not forsaken.</a:t>
            </a:r>
          </a:p>
          <a:p>
            <a:pPr marL="0" marR="0" lvl="0" indent="0" algn="ctr" defTabSz="914400" rtl="0" eaLnBrk="1" fontAlgn="auto" latinLnBrk="0" hangingPunct="1">
              <a:spcAft>
                <a:spcPts val="0"/>
              </a:spcAft>
              <a:buClrTx/>
              <a:buSzTx/>
              <a:buFontTx/>
              <a:buNone/>
              <a:tabLst/>
              <a:defRPr/>
            </a:pPr>
            <a:r>
              <a:rPr kumimoji="0" lang="en-US" altLang="zh-TW" sz="2800" i="0" u="none" strike="noStrike" kern="1200" cap="none" spc="0" normalizeH="0" baseline="0" noProof="0" dirty="0">
                <a:ln>
                  <a:noFill/>
                </a:ln>
                <a:solidFill>
                  <a:srgbClr val="E7E6E6"/>
                </a:solidFill>
                <a:effectLst/>
                <a:uLnTx/>
                <a:uFillTx/>
                <a:ea typeface="Microsoft YaHei" panose="020B0503020204020204" pitchFamily="34" charset="-122"/>
              </a:rPr>
              <a:t>We earnestly pray that You would remember the neglected ethnic minorities, those who are lonely and voiceless, ignored and marginalized.</a:t>
            </a:r>
          </a:p>
          <a:p>
            <a:pPr marL="0" marR="0" lvl="0" indent="0" algn="ctr" defTabSz="914400" rtl="0" eaLnBrk="1" fontAlgn="auto" latinLnBrk="0" hangingPunct="1">
              <a:spcAft>
                <a:spcPts val="0"/>
              </a:spcAft>
              <a:buClrTx/>
              <a:buSzTx/>
              <a:buFontTx/>
              <a:buNone/>
              <a:tabLst/>
              <a:defRPr/>
            </a:pPr>
            <a:r>
              <a:rPr kumimoji="0" lang="en-US" altLang="zh-TW" sz="2800" b="1" i="0" u="none" strike="noStrike" kern="1200" cap="none" spc="0" normalizeH="0" baseline="0" noProof="0" dirty="0">
                <a:ln>
                  <a:noFill/>
                </a:ln>
                <a:solidFill>
                  <a:srgbClr val="E7E6E6"/>
                </a:solidFill>
                <a:effectLst/>
                <a:uLnTx/>
                <a:uFillTx/>
                <a:ea typeface="Microsoft YaHei" panose="020B0503020204020204" pitchFamily="34" charset="-122"/>
              </a:rPr>
              <a:t>May You heal their wounds and personally seek them out.</a:t>
            </a:r>
          </a:p>
          <a:p>
            <a:pPr marL="0" marR="0" lvl="0" indent="0" algn="ctr" defTabSz="914400" rtl="0" eaLnBrk="1" fontAlgn="auto" latinLnBrk="0" hangingPunct="1">
              <a:spcAft>
                <a:spcPts val="0"/>
              </a:spcAft>
              <a:buClrTx/>
              <a:buSzTx/>
              <a:buFontTx/>
              <a:buNone/>
              <a:tabLst/>
              <a:defRPr/>
            </a:pPr>
            <a:r>
              <a:rPr kumimoji="0" lang="en-US" altLang="zh-TW" sz="2800" b="1" i="0" u="none" strike="noStrike" kern="1200" cap="none" spc="0" normalizeH="0" baseline="0" noProof="0" dirty="0">
                <a:ln>
                  <a:noFill/>
                </a:ln>
                <a:solidFill>
                  <a:srgbClr val="E7E6E6"/>
                </a:solidFill>
                <a:effectLst/>
                <a:uLnTx/>
                <a:uFillTx/>
                <a:ea typeface="Microsoft YaHei" panose="020B0503020204020204" pitchFamily="34" charset="-122"/>
              </a:rPr>
              <a:t>Let them know that they are no longer a forgotten people, </a:t>
            </a:r>
          </a:p>
          <a:p>
            <a:pPr marL="0" marR="0" lvl="0" indent="0" algn="ctr" defTabSz="914400" rtl="0" eaLnBrk="1" fontAlgn="auto" latinLnBrk="0" hangingPunct="1">
              <a:spcAft>
                <a:spcPts val="0"/>
              </a:spcAft>
              <a:buClrTx/>
              <a:buSzTx/>
              <a:buFontTx/>
              <a:buNone/>
              <a:tabLst/>
              <a:defRPr/>
            </a:pPr>
            <a:r>
              <a:rPr kumimoji="0" lang="en-US" altLang="zh-TW" sz="2800" b="1" i="0" u="none" strike="noStrike" kern="1200" cap="none" spc="0" normalizeH="0" baseline="0" noProof="0" dirty="0">
                <a:ln>
                  <a:noFill/>
                </a:ln>
                <a:solidFill>
                  <a:srgbClr val="E7E6E6"/>
                </a:solidFill>
                <a:effectLst/>
                <a:uLnTx/>
                <a:uFillTx/>
                <a:ea typeface="Microsoft YaHei" panose="020B0503020204020204" pitchFamily="34" charset="-122"/>
              </a:rPr>
              <a:t>but Your chosen children.</a:t>
            </a:r>
          </a:p>
          <a:p>
            <a:pPr marL="0" marR="0" lvl="0" indent="0" algn="ctr" defTabSz="914400" rtl="0" eaLnBrk="1" fontAlgn="auto" latinLnBrk="0" hangingPunct="1">
              <a:spcAft>
                <a:spcPts val="0"/>
              </a:spcAft>
              <a:buClrTx/>
              <a:buSzTx/>
              <a:buFontTx/>
              <a:buNone/>
              <a:tabLst/>
              <a:defRPr/>
            </a:pPr>
            <a:r>
              <a:rPr kumimoji="0" lang="en-US" altLang="zh-TW" sz="2800" b="1" i="0" u="none" strike="noStrike" kern="1200" cap="none" spc="0" normalizeH="0" baseline="0" noProof="0" dirty="0">
                <a:ln>
                  <a:noFill/>
                </a:ln>
                <a:solidFill>
                  <a:srgbClr val="E7E6E6"/>
                </a:solidFill>
                <a:effectLst/>
                <a:uLnTx/>
                <a:uFillTx/>
                <a:ea typeface="Microsoft YaHei" panose="020B0503020204020204" pitchFamily="34" charset="-122"/>
              </a:rPr>
              <a:t>May they find eternal salvation and hope in Christ.</a:t>
            </a:r>
          </a:p>
          <a:p>
            <a:pPr marL="0" marR="0" lvl="0" indent="0" algn="ctr" defTabSz="914400" rtl="0" eaLnBrk="1" fontAlgn="auto" latinLnBrk="0" hangingPunct="1">
              <a:spcAft>
                <a:spcPts val="0"/>
              </a:spcAft>
              <a:buClrTx/>
              <a:buSzTx/>
              <a:buFontTx/>
              <a:buNone/>
              <a:tabLst/>
              <a:defRPr/>
            </a:pPr>
            <a:r>
              <a:rPr kumimoji="0" lang="en-US" altLang="zh-TW" sz="2800" b="1" i="0" u="none" strike="noStrike" kern="1200" cap="none" spc="0" normalizeH="0" baseline="0" noProof="0" dirty="0">
                <a:ln>
                  <a:noFill/>
                </a:ln>
                <a:solidFill>
                  <a:srgbClr val="E7E6E6"/>
                </a:solidFill>
                <a:effectLst/>
                <a:uLnTx/>
                <a:uFillTx/>
                <a:ea typeface="Microsoft YaHei" panose="020B0503020204020204" pitchFamily="34" charset="-122"/>
              </a:rPr>
              <a:t>In the name of Lord Jesus Christ we pray, Amen!</a:t>
            </a:r>
          </a:p>
        </p:txBody>
      </p:sp>
      <p:pic>
        <p:nvPicPr>
          <p:cNvPr id="2" name="Graphic 1">
            <a:extLst>
              <a:ext uri="{FF2B5EF4-FFF2-40B4-BE49-F238E27FC236}">
                <a16:creationId xmlns:a16="http://schemas.microsoft.com/office/drawing/2014/main" id="{023996CB-3BEA-EC8A-9F27-BB0185F9F0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5681" y="335597"/>
            <a:ext cx="1674524" cy="710883"/>
          </a:xfrm>
          <a:prstGeom prst="rect">
            <a:avLst/>
          </a:prstGeom>
        </p:spPr>
      </p:pic>
    </p:spTree>
    <p:extLst>
      <p:ext uri="{BB962C8B-B14F-4D97-AF65-F5344CB8AC3E}">
        <p14:creationId xmlns:p14="http://schemas.microsoft.com/office/powerpoint/2010/main" val="2787247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68C368-F908-E59F-4D41-833E96F04364}"/>
              </a:ext>
            </a:extLst>
          </p:cNvPr>
          <p:cNvSpPr/>
          <p:nvPr/>
        </p:nvSpPr>
        <p:spPr>
          <a:xfrm>
            <a:off x="0" y="0"/>
            <a:ext cx="12192000" cy="6998208"/>
          </a:xfrm>
          <a:prstGeom prst="rect">
            <a:avLst/>
          </a:prstGeom>
          <a:solidFill>
            <a:srgbClr val="AAC6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dirty="0"/>
              <a:t>[</a:t>
            </a:r>
          </a:p>
        </p:txBody>
      </p:sp>
      <p:sp>
        <p:nvSpPr>
          <p:cNvPr id="7" name="Flowchart: Manual Input 6">
            <a:extLst>
              <a:ext uri="{FF2B5EF4-FFF2-40B4-BE49-F238E27FC236}">
                <a16:creationId xmlns:a16="http://schemas.microsoft.com/office/drawing/2014/main" id="{7B8C1AA4-C2AB-5C02-5E55-85B2144692B5}"/>
              </a:ext>
            </a:extLst>
          </p:cNvPr>
          <p:cNvSpPr/>
          <p:nvPr/>
        </p:nvSpPr>
        <p:spPr>
          <a:xfrm>
            <a:off x="-100263" y="2058325"/>
            <a:ext cx="12392526" cy="510138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9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979 h 10000"/>
              <a:gd name="connsiteX0" fmla="*/ 0 w 10015"/>
              <a:gd name="connsiteY0" fmla="*/ 4053 h 10000"/>
              <a:gd name="connsiteX1" fmla="*/ 10015 w 10015"/>
              <a:gd name="connsiteY1" fmla="*/ 0 h 10000"/>
              <a:gd name="connsiteX2" fmla="*/ 10015 w 10015"/>
              <a:gd name="connsiteY2" fmla="*/ 10000 h 10000"/>
              <a:gd name="connsiteX3" fmla="*/ 15 w 10015"/>
              <a:gd name="connsiteY3" fmla="*/ 10000 h 10000"/>
              <a:gd name="connsiteX4" fmla="*/ 0 w 10015"/>
              <a:gd name="connsiteY4" fmla="*/ 4053 h 10000"/>
              <a:gd name="connsiteX0" fmla="*/ 0 w 10005"/>
              <a:gd name="connsiteY0" fmla="*/ 5488 h 10000"/>
              <a:gd name="connsiteX1" fmla="*/ 10005 w 10005"/>
              <a:gd name="connsiteY1" fmla="*/ 0 h 10000"/>
              <a:gd name="connsiteX2" fmla="*/ 10005 w 10005"/>
              <a:gd name="connsiteY2" fmla="*/ 10000 h 10000"/>
              <a:gd name="connsiteX3" fmla="*/ 5 w 10005"/>
              <a:gd name="connsiteY3" fmla="*/ 10000 h 10000"/>
              <a:gd name="connsiteX4" fmla="*/ 0 w 10005"/>
              <a:gd name="connsiteY4" fmla="*/ 548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10000">
                <a:moveTo>
                  <a:pt x="0" y="5488"/>
                </a:moveTo>
                <a:lnTo>
                  <a:pt x="10005" y="0"/>
                </a:lnTo>
                <a:lnTo>
                  <a:pt x="10005" y="10000"/>
                </a:lnTo>
                <a:lnTo>
                  <a:pt x="5" y="10000"/>
                </a:lnTo>
                <a:cubicBezTo>
                  <a:pt x="0" y="8018"/>
                  <a:pt x="5" y="7470"/>
                  <a:pt x="0" y="5488"/>
                </a:cubicBezTo>
                <a:close/>
              </a:path>
            </a:pathLst>
          </a:custGeom>
          <a:solidFill>
            <a:srgbClr val="E0E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48E6452A-F098-40B4-8671-56EC2843C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13910" y="271432"/>
            <a:ext cx="3539114" cy="3539114"/>
          </a:xfrm>
          <a:prstGeom prst="rect">
            <a:avLst/>
          </a:prstGeom>
        </p:spPr>
      </p:pic>
      <p:pic>
        <p:nvPicPr>
          <p:cNvPr id="13" name="Picture 12" descr="A computer with a screen on&#10;&#10;Description automatically generated">
            <a:extLst>
              <a:ext uri="{FF2B5EF4-FFF2-40B4-BE49-F238E27FC236}">
                <a16:creationId xmlns:a16="http://schemas.microsoft.com/office/drawing/2014/main" id="{FF886CBC-CB25-4A43-1388-051246015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8049" y="1326893"/>
            <a:ext cx="3596178" cy="3539114"/>
          </a:xfrm>
          <a:prstGeom prst="rect">
            <a:avLst/>
          </a:prstGeom>
        </p:spPr>
      </p:pic>
      <p:pic>
        <p:nvPicPr>
          <p:cNvPr id="15" name="Picture 14" descr="A white cell phone with a screen on&#10;&#10;Description automatically generated">
            <a:extLst>
              <a:ext uri="{FF2B5EF4-FFF2-40B4-BE49-F238E27FC236}">
                <a16:creationId xmlns:a16="http://schemas.microsoft.com/office/drawing/2014/main" id="{81000545-7F26-A689-AC20-17651304A26E}"/>
              </a:ext>
            </a:extLst>
          </p:cNvPr>
          <p:cNvPicPr>
            <a:picLocks noChangeAspect="1"/>
          </p:cNvPicPr>
          <p:nvPr/>
        </p:nvPicPr>
        <p:blipFill>
          <a:blip r:embed="rId5">
            <a:extLst>
              <a:ext uri="{28A0092B-C50C-407E-A947-70E740481C1C}">
                <a14:useLocalDpi xmlns:a14="http://schemas.microsoft.com/office/drawing/2010/main" val="0"/>
              </a:ext>
            </a:extLst>
          </a:blip>
          <a:srcRect l="25408" t="15681" r="26356" b="13627"/>
          <a:stretch/>
        </p:blipFill>
        <p:spPr>
          <a:xfrm>
            <a:off x="4106008" y="2716823"/>
            <a:ext cx="1562042" cy="2252913"/>
          </a:xfrm>
          <a:prstGeom prst="rect">
            <a:avLst/>
          </a:prstGeom>
        </p:spPr>
      </p:pic>
      <p:pic>
        <p:nvPicPr>
          <p:cNvPr id="17" name="Picture 16" descr="A tablet with a screen on it&#10;&#10;Description automatically generated">
            <a:extLst>
              <a:ext uri="{FF2B5EF4-FFF2-40B4-BE49-F238E27FC236}">
                <a16:creationId xmlns:a16="http://schemas.microsoft.com/office/drawing/2014/main" id="{A6FD7627-893E-9349-DE81-9266C4BFBDEE}"/>
              </a:ext>
            </a:extLst>
          </p:cNvPr>
          <p:cNvPicPr>
            <a:picLocks noChangeAspect="1"/>
          </p:cNvPicPr>
          <p:nvPr/>
        </p:nvPicPr>
        <p:blipFill>
          <a:blip r:embed="rId6">
            <a:extLst>
              <a:ext uri="{28A0092B-C50C-407E-A947-70E740481C1C}">
                <a14:useLocalDpi xmlns:a14="http://schemas.microsoft.com/office/drawing/2010/main" val="0"/>
              </a:ext>
            </a:extLst>
          </a:blip>
          <a:srcRect l="13642" t="21699" r="13542" b="20277"/>
          <a:stretch/>
        </p:blipFill>
        <p:spPr>
          <a:xfrm>
            <a:off x="1748024" y="3658559"/>
            <a:ext cx="2357984" cy="1849179"/>
          </a:xfrm>
          <a:prstGeom prst="rect">
            <a:avLst/>
          </a:prstGeom>
        </p:spPr>
      </p:pic>
      <p:pic>
        <p:nvPicPr>
          <p:cNvPr id="766" name="Graphic 765">
            <a:extLst>
              <a:ext uri="{FF2B5EF4-FFF2-40B4-BE49-F238E27FC236}">
                <a16:creationId xmlns:a16="http://schemas.microsoft.com/office/drawing/2014/main" id="{00D2B789-C4A5-3F44-F101-67B7FB5F6B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63615" y="4294911"/>
            <a:ext cx="1562042" cy="2266492"/>
          </a:xfrm>
          <a:prstGeom prst="rect">
            <a:avLst/>
          </a:prstGeom>
        </p:spPr>
      </p:pic>
      <p:pic>
        <p:nvPicPr>
          <p:cNvPr id="768" name="Graphic 767">
            <a:extLst>
              <a:ext uri="{FF2B5EF4-FFF2-40B4-BE49-F238E27FC236}">
                <a16:creationId xmlns:a16="http://schemas.microsoft.com/office/drawing/2014/main" id="{2FD576E4-D4CE-A6DA-80EF-DA4D4D0179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0586" y="4294910"/>
            <a:ext cx="1562042" cy="2266492"/>
          </a:xfrm>
          <a:prstGeom prst="rect">
            <a:avLst/>
          </a:prstGeom>
        </p:spPr>
      </p:pic>
      <p:pic>
        <p:nvPicPr>
          <p:cNvPr id="770" name="Graphic 769">
            <a:extLst>
              <a:ext uri="{FF2B5EF4-FFF2-40B4-BE49-F238E27FC236}">
                <a16:creationId xmlns:a16="http://schemas.microsoft.com/office/drawing/2014/main" id="{8DA36F1E-8B60-BA48-A2DF-65DFF6AD41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6344" y="2182848"/>
            <a:ext cx="3672867" cy="1246152"/>
          </a:xfrm>
          <a:prstGeom prst="rect">
            <a:avLst/>
          </a:prstGeom>
        </p:spPr>
      </p:pic>
      <p:pic>
        <p:nvPicPr>
          <p:cNvPr id="772" name="Graphic 771">
            <a:extLst>
              <a:ext uri="{FF2B5EF4-FFF2-40B4-BE49-F238E27FC236}">
                <a16:creationId xmlns:a16="http://schemas.microsoft.com/office/drawing/2014/main" id="{2FDFC74A-14AA-70AB-4E91-44A84983451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6344" y="5117678"/>
            <a:ext cx="1060729" cy="1437877"/>
          </a:xfrm>
          <a:prstGeom prst="rect">
            <a:avLst/>
          </a:prstGeom>
        </p:spPr>
      </p:pic>
      <p:pic>
        <p:nvPicPr>
          <p:cNvPr id="6" name="Graphic 5">
            <a:extLst>
              <a:ext uri="{FF2B5EF4-FFF2-40B4-BE49-F238E27FC236}">
                <a16:creationId xmlns:a16="http://schemas.microsoft.com/office/drawing/2014/main" id="{7189B995-1A7C-77E1-473D-0E3C8CAF492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10270" y="5132963"/>
            <a:ext cx="4561968" cy="1202907"/>
          </a:xfrm>
          <a:prstGeom prst="rect">
            <a:avLst/>
          </a:prstGeom>
        </p:spPr>
      </p:pic>
      <p:pic>
        <p:nvPicPr>
          <p:cNvPr id="4" name="Graphic 3">
            <a:extLst>
              <a:ext uri="{FF2B5EF4-FFF2-40B4-BE49-F238E27FC236}">
                <a16:creationId xmlns:a16="http://schemas.microsoft.com/office/drawing/2014/main" id="{0487067B-A6E8-8689-F474-AA99AF14B68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8199" y="455750"/>
            <a:ext cx="3222071" cy="1498846"/>
          </a:xfrm>
          <a:prstGeom prst="rect">
            <a:avLst/>
          </a:prstGeom>
        </p:spPr>
      </p:pic>
    </p:spTree>
    <p:extLst>
      <p:ext uri="{BB962C8B-B14F-4D97-AF65-F5344CB8AC3E}">
        <p14:creationId xmlns:p14="http://schemas.microsoft.com/office/powerpoint/2010/main" val="11657307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ppt_y</p:attrName>
                                        </p:attrNameLst>
                                      </p:cBhvr>
                                      <p:tavLst>
                                        <p:tav tm="0">
                                          <p:val>
                                            <p:strVal val="#ppt_y+#ppt_h*1.125000"/>
                                          </p:val>
                                        </p:tav>
                                        <p:tav tm="100000">
                                          <p:val>
                                            <p:strVal val="#ppt_y"/>
                                          </p:val>
                                        </p:tav>
                                      </p:tavLst>
                                    </p:anim>
                                    <p:animEffect transition="in" filter="wipe(up)">
                                      <p:cBhvr>
                                        <p:cTn id="23" dur="500"/>
                                        <p:tgtEl>
                                          <p:spTgt spid="11"/>
                                        </p:tgtEl>
                                      </p:cBhvr>
                                    </p:animEffect>
                                  </p:childTnLst>
                                </p:cTn>
                              </p:par>
                            </p:childTnLst>
                          </p:cTn>
                        </p:par>
                        <p:par>
                          <p:cTn id="24" fill="hold">
                            <p:stCondLst>
                              <p:cond delay="2000"/>
                            </p:stCondLst>
                            <p:childTnLst>
                              <p:par>
                                <p:cTn id="25" presetID="26" presetClass="emph" presetSubtype="0" fill="hold" nodeType="after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EFC74B-39CD-316A-E2DF-AA704C46EA19}"/>
              </a:ext>
            </a:extLst>
          </p:cNvPr>
          <p:cNvSpPr/>
          <p:nvPr/>
        </p:nvSpPr>
        <p:spPr>
          <a:xfrm>
            <a:off x="0" y="-70104"/>
            <a:ext cx="12192000" cy="6998208"/>
          </a:xfrm>
          <a:prstGeom prst="rect">
            <a:avLst/>
          </a:prstGeom>
          <a:solidFill>
            <a:srgbClr val="E0E0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1600" dirty="0"/>
              <a:t>[</a:t>
            </a:r>
          </a:p>
        </p:txBody>
      </p:sp>
      <p:sp>
        <p:nvSpPr>
          <p:cNvPr id="8" name="TextBox 7">
            <a:extLst>
              <a:ext uri="{FF2B5EF4-FFF2-40B4-BE49-F238E27FC236}">
                <a16:creationId xmlns:a16="http://schemas.microsoft.com/office/drawing/2014/main" id="{EA99710A-C59A-CFB6-6747-03934CF4B499}"/>
              </a:ext>
            </a:extLst>
          </p:cNvPr>
          <p:cNvSpPr txBox="1"/>
          <p:nvPr/>
        </p:nvSpPr>
        <p:spPr>
          <a:xfrm>
            <a:off x="2781725" y="5090719"/>
            <a:ext cx="6097464" cy="707886"/>
          </a:xfrm>
          <a:prstGeom prst="rect">
            <a:avLst/>
          </a:prstGeom>
          <a:noFill/>
        </p:spPr>
        <p:txBody>
          <a:bodyPr wrap="square">
            <a:spAutoFit/>
          </a:bodyPr>
          <a:lstStyle/>
          <a:p>
            <a:pPr algn="ctr"/>
            <a:r>
              <a:rPr lang="en-MY" altLang="zh-CN" sz="4000" i="1" dirty="0">
                <a:solidFill>
                  <a:srgbClr val="7C7A72"/>
                </a:solidFill>
                <a:latin typeface="Open Sans" panose="020B0606030504020204" pitchFamily="34" charset="0"/>
                <a:ea typeface="Open Sans" panose="020B0606030504020204" pitchFamily="34" charset="0"/>
                <a:cs typeface="Open Sans" panose="020B0606030504020204" pitchFamily="34" charset="0"/>
              </a:rPr>
              <a:t>c</a:t>
            </a:r>
            <a:r>
              <a:rPr lang="en-MY" altLang="zh-CN" sz="4000" i="1" dirty="0">
                <a:solidFill>
                  <a:srgbClr val="7C7A72"/>
                </a:solidFill>
                <a:effectLst/>
                <a:latin typeface="Open Sans" panose="020B0606030504020204" pitchFamily="34" charset="0"/>
                <a:ea typeface="Open Sans" panose="020B0606030504020204" pitchFamily="34" charset="0"/>
                <a:cs typeface="Open Sans" panose="020B0606030504020204" pitchFamily="34" charset="0"/>
              </a:rPr>
              <a:t>ross-roads.org/</a:t>
            </a:r>
            <a:r>
              <a:rPr lang="en-MY" altLang="zh-CN" sz="4000" i="1" dirty="0" err="1">
                <a:solidFill>
                  <a:srgbClr val="7C7A72"/>
                </a:solidFill>
                <a:effectLst/>
                <a:latin typeface="Open Sans" panose="020B0606030504020204" pitchFamily="34" charset="0"/>
                <a:ea typeface="Open Sans" panose="020B0606030504020204" pitchFamily="34" charset="0"/>
                <a:cs typeface="Open Sans" panose="020B0606030504020204" pitchFamily="34" charset="0"/>
              </a:rPr>
              <a:t>eng</a:t>
            </a:r>
            <a:endParaRPr lang="en-MY" sz="4000" i="1" dirty="0">
              <a:solidFill>
                <a:srgbClr val="7C7A7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452D1A7F-9143-D32B-C68F-853534BCA6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3225" y="2379945"/>
            <a:ext cx="4417733" cy="2055045"/>
          </a:xfrm>
          <a:prstGeom prst="rect">
            <a:avLst/>
          </a:prstGeom>
        </p:spPr>
      </p:pic>
    </p:spTree>
  </p:cSld>
  <p:clrMapOvr>
    <a:masterClrMapping/>
  </p:clrMapOvr>
  <p:transition spd="slow" advClick="0" advTm="3000">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1525</TotalTime>
  <Words>1436</Words>
  <Application>Microsoft Office PowerPoint</Application>
  <PresentationFormat>Widescreen</PresentationFormat>
  <Paragraphs>114</Paragraphs>
  <Slides>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Microsoft JhengHei</vt:lpstr>
      <vt:lpstr>Microsoft YaHei</vt:lpstr>
      <vt:lpstr>Microsoft YaHei UI</vt:lpstr>
      <vt:lpstr>tt_norms</vt:lpstr>
      <vt:lpstr>Aptos</vt: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Enoch Lee</dc:creator>
  <cp:lastModifiedBy>Guan Fung Howe</cp:lastModifiedBy>
  <cp:revision>151</cp:revision>
  <dcterms:created xsi:type="dcterms:W3CDTF">2025-09-20T18:12:59Z</dcterms:created>
  <dcterms:modified xsi:type="dcterms:W3CDTF">2025-09-29T02:18:51Z</dcterms:modified>
</cp:coreProperties>
</file>