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383" r:id="rId3"/>
    <p:sldId id="385" r:id="rId4"/>
    <p:sldId id="384" r:id="rId5"/>
    <p:sldId id="265" r:id="rId6"/>
    <p:sldId id="268" r:id="rId7"/>
    <p:sldId id="381" r:id="rId8"/>
    <p:sldId id="343" r:id="rId9"/>
    <p:sldId id="3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96004B"/>
    <a:srgbClr val="A85918"/>
    <a:srgbClr val="CC0066"/>
    <a:srgbClr val="990033"/>
    <a:srgbClr val="A50021"/>
    <a:srgbClr val="FFFF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956" autoAdjust="0"/>
  </p:normalViewPr>
  <p:slideViewPr>
    <p:cSldViewPr snapToGrid="0">
      <p:cViewPr varScale="1">
        <p:scale>
          <a:sx n="67" d="100"/>
          <a:sy n="67" d="100"/>
        </p:scale>
        <p:origin x="1219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271B3-8944-45BB-86CF-6F4E138020A0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9FB60-ECF2-4C41-B41F-A4EFAEE470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當我們為未得之民禱告時，常常遇到一個障礙，就是文化隔閡產生的距離。</a:t>
            </a:r>
            <a:endParaRPr lang="en-US" altLang="zh-CN" dirty="0"/>
          </a:p>
          <a:p>
            <a:r>
              <a:rPr lang="zh-TW" altLang="en-US" dirty="0"/>
              <a:t>我們在新聞裡看到的是「數據與事件」；</a:t>
            </a:r>
            <a:r>
              <a:rPr lang="zh-CN" altLang="en-US" dirty="0"/>
              <a:t>但是</a:t>
            </a:r>
            <a:r>
              <a:rPr lang="zh-TW" altLang="en-US" dirty="0"/>
              <a:t>在電影裡，我們看到的是「人」</a:t>
            </a:r>
            <a:r>
              <a:rPr lang="zh-CN" altLang="en-US" dirty="0"/>
              <a:t>，有名字、</a:t>
            </a:r>
            <a:r>
              <a:rPr lang="zh-TW" altLang="en-US" dirty="0"/>
              <a:t>有臉孔、有掙扎、有盼望。</a:t>
            </a:r>
          </a:p>
          <a:p>
            <a:r>
              <a:rPr lang="zh-CN" altLang="en-US" dirty="0"/>
              <a:t>電影</a:t>
            </a:r>
            <a:r>
              <a:rPr lang="zh-TW" altLang="en-US" dirty="0"/>
              <a:t>幫助我們在進入異文化前，先學會「同理」而非「</a:t>
            </a:r>
            <a:r>
              <a:rPr lang="zh-CN" altLang="en-US" dirty="0"/>
              <a:t>論斷</a:t>
            </a:r>
            <a:r>
              <a:rPr lang="zh-TW" altLang="en-US" dirty="0"/>
              <a:t>」。</a:t>
            </a:r>
          </a:p>
          <a:p>
            <a:r>
              <a:rPr lang="zh-CN" altLang="en-US" dirty="0"/>
              <a:t>這個月，邀請您一起用電影來認識印度社會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B68893-C60C-4AFF-9669-758510979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1</a:t>
            </a:r>
            <a:r>
              <a:rPr lang="zh-CN" altLang="en-US" b="1" dirty="0"/>
              <a:t>）</a:t>
            </a:r>
            <a:r>
              <a:rPr lang="zh-TW" altLang="en-US" b="1" dirty="0"/>
              <a:t>印度的電影工業（</a:t>
            </a:r>
            <a:r>
              <a:rPr lang="en-US" altLang="zh-TW" b="1" dirty="0"/>
              <a:t>Bollywood</a:t>
            </a:r>
            <a:r>
              <a:rPr lang="zh-TW" altLang="en-US" b="1" dirty="0"/>
              <a:t>）每年製作超過</a:t>
            </a:r>
            <a:r>
              <a:rPr lang="en-US" altLang="zh-TW" b="1" dirty="0"/>
              <a:t>1000</a:t>
            </a:r>
            <a:r>
              <a:rPr lang="zh-TW" altLang="en-US" b="1" dirty="0"/>
              <a:t>部影片，是世界最大的電影產業之一。</a:t>
            </a:r>
            <a:br>
              <a:rPr lang="zh-TW" altLang="en-US" dirty="0"/>
            </a:br>
            <a:r>
              <a:rPr lang="zh-TW" altLang="en-US" dirty="0"/>
              <a:t>但在華麗的歌舞背後，許多電影其實在探問深刻的社會議題。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9FB60-ECF2-4C41-B41F-A4EFAEE470C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2</a:t>
            </a:r>
            <a:r>
              <a:rPr lang="zh-CN" altLang="en-US" b="1" dirty="0"/>
              <a:t>）</a:t>
            </a:r>
            <a:r>
              <a:rPr lang="zh-TW" altLang="en-US" b="1" dirty="0"/>
              <a:t>以下是近年</a:t>
            </a:r>
            <a:r>
              <a:rPr lang="zh-CN" altLang="en-US" b="1" dirty="0"/>
              <a:t>印度電影所呈現的議題與代表作</a:t>
            </a:r>
            <a:r>
              <a:rPr lang="zh-TW" altLang="en-US" b="1" dirty="0"/>
              <a:t>：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i="0" dirty="0"/>
              <a:t>性暴力與司法不公：許多印度女性因社會規範、羞辱、暴力而受傷。</a:t>
            </a:r>
            <a:r>
              <a:rPr lang="en-US" altLang="zh-TW" i="0" dirty="0"/>
              <a:t>《</a:t>
            </a:r>
            <a:r>
              <a:rPr lang="zh-TW" altLang="en-US" i="0" dirty="0"/>
              <a:t>德里罪案</a:t>
            </a:r>
            <a:r>
              <a:rPr lang="en-US" altLang="zh-TW" i="0" dirty="0"/>
              <a:t>》</a:t>
            </a:r>
            <a:r>
              <a:rPr lang="zh-TW" altLang="en-US" i="0" dirty="0"/>
              <a:t>、</a:t>
            </a:r>
            <a:r>
              <a:rPr lang="en-US" altLang="zh-TW" i="0" dirty="0"/>
              <a:t>《</a:t>
            </a:r>
            <a:r>
              <a:rPr lang="zh-TW" altLang="en-US" i="0" dirty="0"/>
              <a:t>粉紅殺機</a:t>
            </a:r>
            <a:r>
              <a:rPr lang="en-US" altLang="zh-TW" i="0" dirty="0"/>
              <a:t>》</a:t>
            </a:r>
            <a:r>
              <a:rPr lang="zh-TW" altLang="en-US" i="0" dirty="0"/>
              <a:t>等電影刻畫出這些真實傷痛</a:t>
            </a:r>
            <a:r>
              <a:rPr lang="zh-CN" altLang="en-US" i="0" dirty="0"/>
              <a:t>。</a:t>
            </a:r>
            <a:r>
              <a:rPr lang="zh-TW" altLang="en-US" dirty="0"/>
              <a:t>儘管印度政府加重性犯罪的刑罰，</a:t>
            </a:r>
            <a:r>
              <a:rPr lang="zh-CN" altLang="en-US" dirty="0"/>
              <a:t>但</a:t>
            </a:r>
            <a:r>
              <a:rPr lang="zh-TW" altLang="en-US" dirty="0"/>
              <a:t>性犯罪並</a:t>
            </a:r>
            <a:r>
              <a:rPr lang="zh-CN" altLang="en-US" dirty="0"/>
              <a:t>沒有因此而減少</a:t>
            </a:r>
            <a:r>
              <a:rPr lang="zh-TW" altLang="en-US" dirty="0"/>
              <a:t>。受害者往往來自弱勢群體（如低種姓、女性）而且在報案、調查、審判過程中承受巨大壓力。</a:t>
            </a:r>
            <a:endParaRPr lang="en-US" altLang="zh-TW" i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altLang="en-US" i="0" dirty="0"/>
              <a:t>衛生與女性尊嚴：月經在文化中被污名化，女性常因缺乏衛生資源而受傷害與羞辱。電影中的角色為</a:t>
            </a:r>
            <a:r>
              <a:rPr lang="zh-CN" altLang="en-US" i="0" dirty="0"/>
              <a:t>爭取女性</a:t>
            </a:r>
            <a:r>
              <a:rPr lang="zh-TW" altLang="en-US" i="0" dirty="0"/>
              <a:t>「用衛生棉」</a:t>
            </a:r>
            <a:r>
              <a:rPr lang="zh-CN" altLang="en-US" i="0" dirty="0"/>
              <a:t>的</a:t>
            </a:r>
            <a:r>
              <a:rPr lang="zh-TW" altLang="en-US" i="0" dirty="0"/>
              <a:t>權利而付出代價。</a:t>
            </a:r>
            <a:endParaRPr lang="en-US" altLang="zh-TW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結構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性</a:t>
            </a:r>
            <a:r>
              <a:rPr lang="zh-TW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</a:t>
            </a:r>
            <a:r>
              <a:rPr lang="zh-TW" altLang="en-US" i="0" dirty="0"/>
              <a:t>：種姓制度、司法體制、警察濫權等都是電影中反覆出現的議題，許多人（尤其是達利特族群）仍因身份</a:t>
            </a:r>
            <a:r>
              <a:rPr lang="zh-CN" altLang="en-US" i="0" dirty="0"/>
              <a:t>而</a:t>
            </a:r>
            <a:r>
              <a:rPr lang="zh-TW" altLang="en-US" i="0" dirty="0"/>
              <a:t>被邊緣化。</a:t>
            </a:r>
            <a:r>
              <a:rPr lang="en-US" altLang="zh-TW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TW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印度憲法第</a:t>
            </a:r>
            <a:r>
              <a:rPr lang="en-US" altLang="zh-TW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lang="zh-TW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條</a:t>
            </a:r>
            <a:r>
              <a:rPr lang="en-US" altLang="zh-TW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TW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誰偷了垃圾桶？</a:t>
            </a:r>
            <a:r>
              <a:rPr lang="en-US" altLang="zh-TW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TW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等皆有呼應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此議題</a:t>
            </a:r>
            <a:endParaRPr lang="en-US" altLang="zh-TW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i="0" dirty="0"/>
              <a:t>教育壓力：在追求分數與社會期待的重壓下，有青年迷失自我、健康受損、甚至犧牲生命。</a:t>
            </a:r>
            <a:r>
              <a:rPr lang="en-US" i="0" dirty="0"/>
              <a:t>《</a:t>
            </a:r>
            <a:r>
              <a:rPr lang="zh-TW" altLang="en-US" i="0" dirty="0"/>
              <a:t>三個傻瓜</a:t>
            </a:r>
            <a:r>
              <a:rPr lang="en-US" altLang="zh-TW" i="0" dirty="0"/>
              <a:t>》</a:t>
            </a:r>
            <a:r>
              <a:rPr lang="zh-TW" altLang="en-US" i="0" dirty="0"/>
              <a:t>探討教育體系</a:t>
            </a:r>
            <a:r>
              <a:rPr lang="zh-CN" altLang="en-US" i="0" dirty="0"/>
              <a:t>給年輕人帶來的壓力以及</a:t>
            </a:r>
            <a:r>
              <a:rPr lang="zh-TW" altLang="en-US" i="0" dirty="0"/>
              <a:t>「為了成功而失去自我」</a:t>
            </a:r>
            <a:r>
              <a:rPr lang="zh-CN" altLang="en-US" i="0" dirty="0"/>
              <a:t>的現象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9FB60-ECF2-4C41-B41F-A4EFAEE470C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1</a:t>
            </a:r>
            <a:r>
              <a:rPr lang="zh-CN" altLang="en-US" b="1" dirty="0"/>
              <a:t>）</a:t>
            </a:r>
            <a:r>
              <a:rPr lang="zh-TW" altLang="en-US" b="1" dirty="0"/>
              <a:t>電影讓我們看見「神所愛的世界」</a:t>
            </a:r>
            <a:r>
              <a:rPr lang="zh-CN" altLang="en-US" b="1" dirty="0"/>
              <a:t>有多麽破碎</a:t>
            </a:r>
            <a:endParaRPr lang="en-US" altLang="zh-CN" b="1" dirty="0"/>
          </a:p>
          <a:p>
            <a:r>
              <a:rPr lang="zh-TW" altLang="en-US" dirty="0"/>
              <a:t>印度的問題不只是經濟或政治，而是「人的價值與尊嚴」</a:t>
            </a:r>
            <a:r>
              <a:rPr lang="zh-CN" altLang="en-US" dirty="0"/>
              <a:t>受損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若我們只是從</a:t>
            </a:r>
            <a:r>
              <a:rPr lang="zh-CN" altLang="en-US" dirty="0"/>
              <a:t>遙遠的地方</a:t>
            </a:r>
            <a:r>
              <a:rPr lang="zh-TW" altLang="en-US" dirty="0"/>
              <a:t>批評印度的文化或宗教，我們很快會失去憐憫</a:t>
            </a:r>
            <a:r>
              <a:rPr lang="zh-CN" altLang="en-US" dirty="0"/>
              <a:t>；</a:t>
            </a:r>
            <a:r>
              <a:rPr lang="zh-TW" altLang="en-US" dirty="0"/>
              <a:t>但當我們「聽見他們的故事」，我們就會開始為他們流淚。</a:t>
            </a:r>
            <a:endParaRPr lang="en-US" altLang="zh-TW" dirty="0"/>
          </a:p>
          <a:p>
            <a:endParaRPr lang="en-US" dirty="0"/>
          </a:p>
          <a:p>
            <a:r>
              <a:rPr lang="en-US" altLang="zh-TW" b="1" dirty="0"/>
              <a:t>2</a:t>
            </a:r>
            <a:r>
              <a:rPr lang="zh-CN" altLang="en-US" b="1" dirty="0"/>
              <a:t>）</a:t>
            </a:r>
            <a:r>
              <a:rPr lang="zh-TW" altLang="en-US" b="1" dirty="0"/>
              <a:t>福音在這裡可以帶來什麼</a:t>
            </a:r>
            <a:r>
              <a:rPr lang="zh-CN" altLang="en-US" b="1" dirty="0"/>
              <a:t>改變？</a:t>
            </a:r>
            <a:endParaRPr lang="en-US" altLang="zh-CN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電影讓</a:t>
            </a:r>
            <a:r>
              <a:rPr lang="zh-TW" altLang="en-US" dirty="0"/>
              <a:t>我們看</a:t>
            </a:r>
            <a:r>
              <a:rPr lang="zh-CN" altLang="en-US" dirty="0"/>
              <a:t>見破碎，但</a:t>
            </a:r>
            <a:r>
              <a:rPr lang="zh-TW" altLang="en-US" dirty="0"/>
              <a:t>不是要</a:t>
            </a:r>
            <a:r>
              <a:rPr lang="zh-CN" altLang="en-US" dirty="0"/>
              <a:t>我們</a:t>
            </a:r>
            <a:r>
              <a:rPr lang="zh-TW" altLang="en-US" dirty="0"/>
              <a:t>停留</a:t>
            </a:r>
            <a:r>
              <a:rPr lang="zh-CN" altLang="en-US" dirty="0"/>
              <a:t>在</a:t>
            </a:r>
            <a:r>
              <a:rPr lang="zh-TW" altLang="en-US" dirty="0"/>
              <a:t>憤怒與無奈</a:t>
            </a:r>
            <a:r>
              <a:rPr lang="zh-CN" altLang="en-US" dirty="0"/>
              <a:t>，我們可以從基督徒的角度問：</a:t>
            </a:r>
            <a:r>
              <a:rPr lang="zh-TW" altLang="en-US" dirty="0"/>
              <a:t>福音在這裡可以帶來什麼</a:t>
            </a:r>
            <a:r>
              <a:rPr lang="zh-CN" altLang="en-US" dirty="0"/>
              <a:t>改變？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dirty="0"/>
              <a:t>耶穌進入破碎的世界，不是從</a:t>
            </a:r>
            <a:r>
              <a:rPr lang="zh-CN" altLang="en-US" dirty="0"/>
              <a:t>至高天</a:t>
            </a:r>
            <a:r>
              <a:rPr lang="zh-TW" altLang="en-US" dirty="0"/>
              <a:t>俯視，而是與被邊緣者、被唾棄者同行</a:t>
            </a:r>
            <a:r>
              <a:rPr lang="zh-CN" altLang="en-US" dirty="0"/>
              <a:t>，帶來</a:t>
            </a:r>
            <a:r>
              <a:rPr lang="zh-TW" altLang="en-US" dirty="0"/>
              <a:t>救贖與更新，宣布神的國臨到。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TW" b="1" dirty="0"/>
              <a:t>3</a:t>
            </a:r>
            <a:r>
              <a:rPr lang="zh-CN" altLang="en-US" b="1" dirty="0"/>
              <a:t>）</a:t>
            </a:r>
            <a:r>
              <a:rPr lang="zh-TW" altLang="en-US" b="1" dirty="0"/>
              <a:t>教會在這場文化與</a:t>
            </a:r>
            <a:r>
              <a:rPr lang="zh-CN" altLang="en-US" b="1" dirty="0"/>
              <a:t>福音</a:t>
            </a:r>
            <a:r>
              <a:rPr lang="zh-TW" altLang="en-US" b="1" dirty="0"/>
              <a:t>的對話里，有三</a:t>
            </a:r>
            <a:r>
              <a:rPr lang="zh-CN" altLang="en-US" b="1" dirty="0"/>
              <a:t>種</a:t>
            </a:r>
            <a:r>
              <a:rPr lang="zh-TW" altLang="en-US" b="1" dirty="0"/>
              <a:t>可能的服事路徑：</a:t>
            </a:r>
            <a:endParaRPr lang="en-US" altLang="zh-TW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altLang="en-US" b="1" dirty="0"/>
              <a:t>同在與聆聽</a:t>
            </a:r>
            <a:r>
              <a:rPr lang="zh-TW" altLang="en-US" dirty="0"/>
              <a:t>：不先</a:t>
            </a:r>
            <a:r>
              <a:rPr lang="zh-CN" altLang="en-US" dirty="0"/>
              <a:t>預設</a:t>
            </a:r>
            <a:r>
              <a:rPr lang="zh-TW" altLang="en-US" dirty="0"/>
              <a:t>答案，而是</a:t>
            </a:r>
            <a:r>
              <a:rPr lang="zh-CN" altLang="en-US" dirty="0"/>
              <a:t>學習</a:t>
            </a:r>
            <a:r>
              <a:rPr lang="zh-TW" altLang="en-US" dirty="0"/>
              <a:t>跨越文化隔閡，先來與人同行、傾聽文化</a:t>
            </a:r>
            <a:r>
              <a:rPr lang="zh-CN" altLang="en-US" dirty="0"/>
              <a:t>中的</a:t>
            </a:r>
            <a:r>
              <a:rPr lang="zh-TW" altLang="en-US" dirty="0"/>
              <a:t>傷痛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altLang="en-US" b="1" dirty="0"/>
              <a:t>藝術與文化介入</a:t>
            </a:r>
            <a:r>
              <a:rPr lang="zh-TW" altLang="en-US" dirty="0"/>
              <a:t>：在電影、媒體、藝術作品中，做福音的見證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TW" altLang="en-US" b="1" dirty="0"/>
              <a:t>支持與代禱</a:t>
            </a:r>
            <a:r>
              <a:rPr lang="zh-TW" altLang="en-US" dirty="0"/>
              <a:t>：扶持在地事工、電影工作者與信徒，使他們有資源與保護去發聲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9FB60-ECF2-4C41-B41F-A4EFAEE470C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5" b="12637"/>
          <a:stretch>
            <a:fillRect/>
          </a:stretch>
        </p:blipFill>
        <p:spPr>
          <a:xfrm>
            <a:off x="-1" y="0"/>
            <a:ext cx="12192000" cy="8398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2423" y="4948468"/>
            <a:ext cx="3887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2025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年11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月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從電影認識印度</a:t>
            </a:r>
            <a:endParaRPr kumimoji="0" lang="en-MY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-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643" y="391886"/>
            <a:ext cx="5330622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電影作為文化透鏡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altLang="zh-CN" sz="24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Cinema as a Cultural Lens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Subtitle 2"/>
          <p:cNvSpPr txBox="1"/>
          <p:nvPr/>
        </p:nvSpPr>
        <p:spPr>
          <a:xfrm>
            <a:off x="462643" y="1598334"/>
            <a:ext cx="11223031" cy="4840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spcBef>
                <a:spcPts val="1200"/>
              </a:spcBef>
              <a:buFont typeface="+mj-lt"/>
              <a:buNone/>
              <a:defRPr/>
            </a:pPr>
            <a:r>
              <a:rPr kumimoji="0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印度的電影工業（</a:t>
            </a:r>
            <a:r>
              <a:rPr kumimoji="0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Bollywood</a:t>
            </a:r>
            <a:r>
              <a:rPr kumimoji="0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）每年製作超過</a:t>
            </a:r>
            <a:r>
              <a:rPr kumimoji="0" lang="en-US" altLang="zh-TW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1000</a:t>
            </a:r>
            <a:r>
              <a:rPr kumimoji="0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部影片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12" name="Picture 11" descr="A person and person standing together&#10;&#10;AI-generated content may be incorrect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5710" y="2344420"/>
            <a:ext cx="2200910" cy="2929890"/>
          </a:xfrm>
          <a:prstGeom prst="rect">
            <a:avLst/>
          </a:prstGeom>
        </p:spPr>
      </p:pic>
      <p:pic>
        <p:nvPicPr>
          <p:cNvPr id="8" name="Picture 7" descr="A movie cover with a person walking with a lunchbox&#10;&#10;AI-generated content may be incorrect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5155" y="3346450"/>
            <a:ext cx="2179320" cy="2900680"/>
          </a:xfrm>
          <a:prstGeom prst="rect">
            <a:avLst/>
          </a:prstGeom>
        </p:spPr>
      </p:pic>
      <p:pic>
        <p:nvPicPr>
          <p:cNvPr id="16" name="Picture 15" descr="A movie cover with two people&#10;&#10;AI-generated content may be incorrect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593087" y="2755759"/>
            <a:ext cx="2262767" cy="3011220"/>
          </a:xfrm>
          <a:prstGeom prst="rect">
            <a:avLst/>
          </a:prstGeom>
        </p:spPr>
      </p:pic>
      <p:pic>
        <p:nvPicPr>
          <p:cNvPr id="18" name="Picture 17" descr="A movie poster of a person and a group of people&#10;&#10;AI-generated content may be incorrect.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39370" y="3649488"/>
            <a:ext cx="2262766" cy="3011220"/>
          </a:xfrm>
          <a:prstGeom prst="rect">
            <a:avLst/>
          </a:prstGeom>
        </p:spPr>
      </p:pic>
      <p:pic>
        <p:nvPicPr>
          <p:cNvPr id="5" name="Picture 4" descr="A poster of a movie&#10;&#10;AI-generated content may be incorrect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46837" y="2629623"/>
            <a:ext cx="2196149" cy="31373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/>
          <p:nvPr/>
        </p:nvSpPr>
        <p:spPr>
          <a:xfrm>
            <a:off x="462643" y="1574555"/>
            <a:ext cx="10228944" cy="4990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1200"/>
              </a:spcBef>
              <a:buFont typeface="+mj-lt"/>
              <a:buNone/>
              <a:defRPr/>
            </a:pPr>
            <a:r>
              <a:rPr lang="zh-TW" altLang="en-US"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議題</a:t>
            </a:r>
            <a:r>
              <a:rPr lang="zh-CN" altLang="en-US"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與代表電影</a:t>
            </a:r>
            <a:endParaRPr lang="en-US" altLang="zh-CN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性暴力與司法不公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許多印度女性因社會規範、</a:t>
            </a:r>
            <a:br>
              <a:rPr lang="en-MY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羞辱、暴力而受傷。</a:t>
            </a:r>
            <a:r>
              <a:rPr lang="en-US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德里罪案</a:t>
            </a:r>
            <a:r>
              <a:rPr lang="en-US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粉紅殺機</a:t>
            </a:r>
            <a:r>
              <a:rPr lang="en-US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br>
              <a:rPr lang="en-US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等電影</a:t>
            </a:r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刻畫出這些真實傷痛</a:t>
            </a:r>
            <a:endParaRPr lang="en-US" altLang="zh-TW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衛生與女性尊嚴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女性月經議題常被污名化，</a:t>
            </a:r>
            <a:br>
              <a:rPr lang="en-MY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護墊俠</a:t>
            </a:r>
            <a:r>
              <a:rPr lang="en-US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反映女性在基本生理需求上的掙扎</a:t>
            </a:r>
            <a:endParaRPr lang="en-US" altLang="zh-TW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結構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性</a:t>
            </a:r>
            <a:r>
              <a:rPr lang="zh-TW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公：</a:t>
            </a:r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種姓制度、司法體制、警察濫權都是電影中反覆出現的議題，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如：</a:t>
            </a:r>
            <a:r>
              <a:rPr lang="en-US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印度憲法第</a:t>
            </a:r>
            <a:r>
              <a:rPr lang="en-US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條</a:t>
            </a:r>
            <a:r>
              <a:rPr lang="en-US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誰偷了垃圾桶？</a:t>
            </a:r>
            <a:r>
              <a:rPr lang="en-US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教育壓力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三個傻瓜</a:t>
            </a:r>
            <a:r>
              <a:rPr lang="en-US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反映印度年輕人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在教育體制中的迷失</a:t>
            </a:r>
            <a:endParaRPr lang="en-US" altLang="zh-TW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6" name="Picture 5" descr="A group of men in uniform standing in front of a fire&#10;&#10;AI-generated content may be incorrect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72874" y="1432745"/>
            <a:ext cx="1647457" cy="2353510"/>
          </a:xfrm>
          <a:prstGeom prst="rect">
            <a:avLst/>
          </a:prstGeom>
        </p:spPr>
      </p:pic>
      <p:pic>
        <p:nvPicPr>
          <p:cNvPr id="14" name="Picture 13" descr="A group of men holding a sign&#10;&#10;AI-generated content may be incorrect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49615">
            <a:off x="10535679" y="4221797"/>
            <a:ext cx="1646326" cy="2351895"/>
          </a:xfrm>
          <a:prstGeom prst="rect">
            <a:avLst/>
          </a:prstGeom>
        </p:spPr>
      </p:pic>
      <p:pic>
        <p:nvPicPr>
          <p:cNvPr id="7" name="Picture 6" descr="A person holding a sign&#10;&#10;AI-generated content may be incorrect.">
            <a:extLst>
              <a:ext uri="{FF2B5EF4-FFF2-40B4-BE49-F238E27FC236}">
                <a16:creationId xmlns:a16="http://schemas.microsoft.com/office/drawing/2014/main" id="{00C8F184-EAED-812E-3D41-EDD3E72450D5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979630">
            <a:off x="8033857" y="243438"/>
            <a:ext cx="1580947" cy="2103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F28AB4-6819-2060-7717-26736DAB663C}"/>
              </a:ext>
            </a:extLst>
          </p:cNvPr>
          <p:cNvSpPr txBox="1"/>
          <p:nvPr/>
        </p:nvSpPr>
        <p:spPr>
          <a:xfrm>
            <a:off x="462643" y="391886"/>
            <a:ext cx="5330622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電影作為文化透鏡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altLang="zh-CN" sz="24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Cinema as a Cultural Lens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653" y="391886"/>
            <a:ext cx="5330622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zh-TW" altLang="en-US" sz="32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盼望與代禱方向</a:t>
            </a:r>
            <a:endParaRPr lang="en-US" altLang="zh-CN" sz="32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Hope and Prayer Focus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F0A6730-01DE-A557-8CB5-A2280394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28" y="4601945"/>
            <a:ext cx="2300972" cy="230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/>
          <p:nvPr/>
        </p:nvSpPr>
        <p:spPr>
          <a:xfrm>
            <a:off x="499653" y="1603193"/>
            <a:ext cx="9124009" cy="4840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電影讓我們看見「神所愛的世界」有多麽破碎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福音在這裡可以帶來什麼改變？</a:t>
            </a:r>
            <a:endParaRPr lang="en-US" altLang="zh-TW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zh-CN" altLang="en-US"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教會可采取的服事路徑：</a:t>
            </a:r>
            <a:endParaRPr lang="en-US" altLang="zh-CN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同在與聆聽：</a:t>
            </a:r>
            <a:r>
              <a:rPr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不先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預設</a:t>
            </a:r>
            <a:r>
              <a:rPr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答案，而是與人同行、</a:t>
            </a:r>
            <a:br>
              <a:rPr lang="en-MY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傾聽文化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中的</a:t>
            </a:r>
            <a:r>
              <a:rPr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傷痛</a:t>
            </a:r>
            <a:endParaRPr lang="en-US" altLang="zh-TW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藝術與文化介入：</a:t>
            </a:r>
            <a:r>
              <a:rPr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在電影、媒體、藝術作品中，</a:t>
            </a:r>
            <a:br>
              <a:rPr lang="en-MY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做福音的見證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支持與代禱：</a:t>
            </a:r>
            <a:r>
              <a:rPr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扶持在地事工、</a:t>
            </a:r>
            <a:br>
              <a:rPr lang="en-MY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電影工作者與信徒，使他們有資源去發聲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defRPr/>
            </a:pPr>
            <a:endParaRPr lang="en-US" altLang="zh-TW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28267E4-D0EB-8DAA-386E-9A716E1A7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28" y="12754"/>
            <a:ext cx="2300972" cy="230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E78E7A-739B-E6B4-C996-A8735475D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28" y="2300973"/>
            <a:ext cx="2300972" cy="230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17986D-D076-AE48-82E3-6B4B4F5BD2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together&#10;&#10;AI-generated content may be incorrect.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讓我們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同心為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印度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禱告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913" y="791312"/>
            <a:ext cx="11728174" cy="555536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algn="ctr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親愛的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天父，祢看見印度這片古老又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充滿活力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的土地， 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algn="ctr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在色彩、音樂與光影背後，有多少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靈魂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在尋找尊嚴與自由。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algn="ctr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祢聽見婦女在羞辱中的呼喊，</a:t>
            </a:r>
            <a:endParaRPr kumimoji="0" lang="en-MY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algn="ctr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孩子在學業重壓下的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喘息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，勞工與窮被忽視的沉默。</a:t>
            </a:r>
            <a:endParaRPr kumimoji="0" lang="en-MY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algn="ctr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求祢親自臨到他們，成為他們的安慰、醫治與拯救。 </a:t>
            </a:r>
            <a:endParaRPr kumimoji="0" lang="en-MY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 algn="ctr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主啊，願祢的教會在在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不公平的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文化中活出真理，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 algn="ctr">
              <a:spcAft>
                <a:spcPts val="600"/>
              </a:spcAft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在貧窮中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人中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分享愛，在絕望</a:t>
            </a:r>
            <a:r>
              <a:rPr lang="zh-TW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中見證祢</a:t>
            </a: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十字架的</a:t>
            </a:r>
            <a:r>
              <a:rPr lang="zh-TW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盼望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 algn="ctr">
              <a:spcAft>
                <a:spcPts val="600"/>
              </a:spcAft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願祢的靈吹動更多信徒，以藝術、教育與服事見證祢的榮耀，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 algn="ctr">
              <a:spcAft>
                <a:spcPts val="600"/>
              </a:spcAft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使每個人都能認識</a:t>
            </a:r>
            <a:r>
              <a:rPr lang="zh-TW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祢</a:t>
            </a: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那位 「為受壓迫者伸冤的主」。</a:t>
            </a:r>
            <a:endParaRPr lang="en-MY" altLang="zh-TW" sz="3000" b="1" dirty="0">
              <a:solidFill>
                <a:srgbClr val="E7E6E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spcAft>
                <a:spcPts val="600"/>
              </a:spcAft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奉主耶穌基督的名求，阿們！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3200"/>
              </a:lnSpc>
              <a:defRPr/>
            </a:pPr>
            <a:r>
              <a:rPr lang="zh-TW" altLang="en-US" sz="24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不再是個人的禱告，我們開始一起祈禱。</a:t>
            </a:r>
            <a:br>
              <a:rPr lang="zh-TW" altLang="en-US" sz="24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en-US" altLang="zh-TW" sz="24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30</a:t>
            </a:r>
            <a:r>
              <a:rPr lang="zh-TW" altLang="en-US" sz="24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分鐘，生活再忙碌的人都能找到時間參與。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1586</Words>
  <Application>Microsoft Office PowerPoint</Application>
  <PresentationFormat>Widescreen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JhengHei</vt:lpstr>
      <vt:lpstr>Microsoft YaHei</vt:lpstr>
      <vt:lpstr>Microsoft YaHei Light</vt:lpstr>
      <vt:lpstr>Microsoft YaHei UI</vt:lpstr>
      <vt:lpstr>tt_norms</vt:lpstr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Guan Fung Howe</cp:lastModifiedBy>
  <cp:revision>55</cp:revision>
  <dcterms:created xsi:type="dcterms:W3CDTF">2025-10-20T16:02:00Z</dcterms:created>
  <dcterms:modified xsi:type="dcterms:W3CDTF">2025-10-24T02:32:17Z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7B34EEABAC144AE999EDC45DE2FB15F6_12</vt:lpwstr>
  </property>
  <property fmtid="{D5CDD505-2E9C-101B-9397-08002B2CF9AE}" pid="3" name="KSOProductBuildVer">
    <vt:lpwstr>1033-12.2.0.22549</vt:lpwstr>
  </property>
</Properties>
</file>