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383" r:id="rId3"/>
    <p:sldId id="385" r:id="rId4"/>
    <p:sldId id="384" r:id="rId5"/>
    <p:sldId id="265" r:id="rId6"/>
    <p:sldId id="268" r:id="rId7"/>
    <p:sldId id="381" r:id="rId8"/>
    <p:sldId id="343" r:id="rId9"/>
    <p:sldId id="3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96004B"/>
    <a:srgbClr val="A85918"/>
    <a:srgbClr val="CC0066"/>
    <a:srgbClr val="990033"/>
    <a:srgbClr val="A50021"/>
    <a:srgbClr val="FFFF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636" autoAdjust="0"/>
  </p:normalViewPr>
  <p:slideViewPr>
    <p:cSldViewPr snapToGrid="0">
      <p:cViewPr varScale="1">
        <p:scale>
          <a:sx n="55" d="100"/>
          <a:sy n="55" d="100"/>
        </p:scale>
        <p:origin x="1670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271B3-8944-45BB-86CF-6F4E138020A0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9FB60-ECF2-4C41-B41F-A4EFAEE470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当我们为未得之民祷告时，常常遇到一个障碍，就是文化隔阂产生的距离。</a:t>
            </a:r>
          </a:p>
          <a:p>
            <a:r>
              <a:rPr lang="zh-CN" altLang="en-US" dirty="0"/>
              <a:t>我们在新闻裡看到的是「数据与事件」；但是在电影裡，我们看到的是「人」，有名字、有脸孔、有挣扎、有盼望。</a:t>
            </a:r>
          </a:p>
          <a:p>
            <a:r>
              <a:rPr lang="zh-CN" altLang="en-US" dirty="0"/>
              <a:t>电影帮助我们在进入异文化前，先学会「同理」而非「论断」。</a:t>
            </a:r>
          </a:p>
          <a:p>
            <a:r>
              <a:rPr lang="zh-CN" altLang="en-US" dirty="0"/>
              <a:t>这个月，邀请您一起用电影来认识印度社会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B68893-C60C-4AFF-9669-758510979F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</a:t>
            </a:r>
            <a:r>
              <a:rPr lang="zh-CN" altLang="en-US" b="1" dirty="0"/>
              <a:t>）印度的电影工业（</a:t>
            </a:r>
            <a:r>
              <a:rPr lang="en-US" altLang="zh-CN" b="1" dirty="0"/>
              <a:t>Bollywood</a:t>
            </a:r>
            <a:r>
              <a:rPr lang="zh-CN" altLang="en-US" b="1" dirty="0"/>
              <a:t>）每年製作超过</a:t>
            </a:r>
            <a:r>
              <a:rPr lang="en-US" altLang="zh-CN" b="1" dirty="0"/>
              <a:t>1000</a:t>
            </a:r>
            <a:r>
              <a:rPr lang="zh-CN" altLang="en-US" b="1" dirty="0"/>
              <a:t>部影片，是世界最大的电影产业之一。</a:t>
            </a:r>
            <a:br>
              <a:rPr lang="zh-CN" altLang="en-US" b="1" dirty="0"/>
            </a:br>
            <a:r>
              <a:rPr lang="zh-CN" altLang="en-US" b="0" dirty="0"/>
              <a:t>但在华丽的歌舞背后，许多电影其实在探问深刻的社会议题。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FB60-ECF2-4C41-B41F-A4EFAEE470C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2</a:t>
            </a:r>
            <a:r>
              <a:rPr lang="zh-CN" altLang="en-US" b="1" dirty="0"/>
              <a:t>）以下是近年印度电影所呈现的议题与代表作：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0" dirty="0"/>
              <a:t>性暴力与司法不公：许多印度女性因社会规范、羞辱、暴力而受伤。</a:t>
            </a:r>
            <a:r>
              <a:rPr lang="en-US" altLang="zh-CN" b="0" dirty="0"/>
              <a:t>《</a:t>
            </a:r>
            <a:r>
              <a:rPr lang="zh-CN" altLang="en-US" b="0" dirty="0"/>
              <a:t>德里罪桉</a:t>
            </a:r>
            <a:r>
              <a:rPr lang="en-US" altLang="zh-CN" b="0" dirty="0"/>
              <a:t>》</a:t>
            </a:r>
            <a:r>
              <a:rPr lang="zh-CN" altLang="en-US" b="0" dirty="0"/>
              <a:t>、</a:t>
            </a:r>
            <a:r>
              <a:rPr lang="en-US" altLang="zh-CN" b="0" dirty="0"/>
              <a:t>《</a:t>
            </a:r>
            <a:r>
              <a:rPr lang="zh-CN" altLang="en-US" b="0" dirty="0"/>
              <a:t>粉红杀机</a:t>
            </a:r>
            <a:r>
              <a:rPr lang="en-US" altLang="zh-CN" b="0" dirty="0"/>
              <a:t>》</a:t>
            </a:r>
            <a:r>
              <a:rPr lang="zh-CN" altLang="en-US" b="0" dirty="0"/>
              <a:t>等电影刻画出这些真实伤痛。儘管印度政府加重性犯罪的刑罚，但性犯罪并没有因此而减少。受害者往往来自弱势群体（如低种姓、女性）而且在报桉、调查、审判过程中承受巨大压力。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0" dirty="0"/>
              <a:t>卫生与女性尊严：月经在文化中被污名化，女性常因缺乏卫生资源而受伤害与羞辱。电影中的角色为争取女性「用卫生棉」的权利而付出代价。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0" dirty="0"/>
              <a:t>结构性不公：种姓制度、司法体制、警察滥权等都是电影中反覆出现的议题，许多人（尤其是达利特族群）仍因身份而被边缘化。</a:t>
            </a:r>
            <a:r>
              <a:rPr lang="en-US" altLang="zh-CN" b="0" dirty="0"/>
              <a:t>《</a:t>
            </a:r>
            <a:r>
              <a:rPr lang="zh-CN" altLang="en-US" b="0" dirty="0"/>
              <a:t>印度宪法第</a:t>
            </a:r>
            <a:r>
              <a:rPr lang="en-US" altLang="zh-CN" b="0" dirty="0"/>
              <a:t>15</a:t>
            </a:r>
            <a:r>
              <a:rPr lang="zh-CN" altLang="en-US" b="0" dirty="0"/>
              <a:t>条</a:t>
            </a:r>
            <a:r>
              <a:rPr lang="en-US" altLang="zh-CN" b="0" dirty="0"/>
              <a:t>》</a:t>
            </a:r>
            <a:r>
              <a:rPr lang="zh-CN" altLang="en-US" b="0" dirty="0"/>
              <a:t>、</a:t>
            </a:r>
            <a:r>
              <a:rPr lang="en-US" altLang="zh-CN" b="0" dirty="0"/>
              <a:t>《</a:t>
            </a:r>
            <a:r>
              <a:rPr lang="zh-CN" altLang="en-US" b="0" dirty="0"/>
              <a:t>谁偷了垃圾桶？</a:t>
            </a:r>
            <a:r>
              <a:rPr lang="en-US" altLang="zh-CN" b="0" dirty="0"/>
              <a:t>》</a:t>
            </a:r>
            <a:r>
              <a:rPr lang="zh-CN" altLang="en-US" b="0" dirty="0"/>
              <a:t>等皆有呼应此议题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0" dirty="0"/>
              <a:t>教育压力：在追求分数与社会期待的重压下，有青年迷失自我、健康受损、甚至牺牲生命。</a:t>
            </a:r>
            <a:r>
              <a:rPr lang="en-US" altLang="zh-CN" b="0" dirty="0"/>
              <a:t>《</a:t>
            </a:r>
            <a:r>
              <a:rPr lang="zh-CN" altLang="en-US" b="0" dirty="0"/>
              <a:t>三个傻瓜</a:t>
            </a:r>
            <a:r>
              <a:rPr lang="en-US" altLang="zh-CN" b="0" dirty="0"/>
              <a:t>》</a:t>
            </a:r>
            <a:r>
              <a:rPr lang="zh-CN" altLang="en-US" b="0" dirty="0"/>
              <a:t>探讨教育体系给年轻人带来的压力以及「为了成功而失去自我」的现象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FB60-ECF2-4C41-B41F-A4EFAEE470C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1</a:t>
            </a:r>
            <a:r>
              <a:rPr lang="zh-CN" altLang="en-US" b="1" dirty="0"/>
              <a:t>）电影让我们看见「神所爱的世界」有多么破碎</a:t>
            </a:r>
          </a:p>
          <a:p>
            <a:r>
              <a:rPr lang="zh-CN" altLang="en-US" b="0" dirty="0"/>
              <a:t>印度的问题不只是经济或政治，而是「人的价值与尊严」受损。</a:t>
            </a:r>
          </a:p>
          <a:p>
            <a:r>
              <a:rPr lang="zh-CN" altLang="en-US" b="0" dirty="0"/>
              <a:t>若我们只是从遥远的地方批评印度的文化或宗教，我们很快会失去怜悯；但当我们「听见他们的故事」，我们就会开始为他们流泪。</a:t>
            </a:r>
          </a:p>
          <a:p>
            <a:endParaRPr lang="zh-CN" altLang="en-US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）福音在这裡可以带来什</a:t>
            </a:r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么</a:t>
            </a:r>
            <a:r>
              <a:rPr lang="zh-CN" altLang="en-US" b="1" dirty="0"/>
              <a:t>改变？</a:t>
            </a:r>
          </a:p>
          <a:p>
            <a:r>
              <a:rPr lang="zh-CN" altLang="en-US" b="0" dirty="0"/>
              <a:t>电影让我们看见破碎，但不是要我们停留在愤怒与无奈，我们可以从基督徒的角度问：福音在这裡可以带来什麽改变？</a:t>
            </a:r>
          </a:p>
          <a:p>
            <a:r>
              <a:rPr lang="zh-CN" altLang="en-US" b="0" dirty="0"/>
              <a:t>耶稣进入破碎的世界，不是从至高天俯视，而是与被边缘者、被唾弃者同行，带来救赎与更新，宣布神的国临到。</a:t>
            </a:r>
          </a:p>
          <a:p>
            <a:endParaRPr lang="zh-CN" altLang="en-US" b="1" dirty="0"/>
          </a:p>
          <a:p>
            <a:r>
              <a:rPr lang="en-US" altLang="zh-CN" b="1" dirty="0"/>
              <a:t>3</a:t>
            </a:r>
            <a:r>
              <a:rPr lang="zh-CN" altLang="en-US" b="1" dirty="0"/>
              <a:t>）教会在这场文化与福音的对话里，有三种可能的服事路径：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0" dirty="0"/>
              <a:t>同在与聆听：不先预设答桉，而是学习跨越文化隔阂，先来与人同行、倾听文化中的伤痛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0" dirty="0"/>
              <a:t>艺术与文化介入：在电影、媒体、艺术作品中，做福音的见证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b="0" dirty="0"/>
              <a:t>支持与代祷：扶持在地事工、电影工作者与信徒，使他们有资源与保护去发声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9FB60-ECF2-4C41-B41F-A4EFAEE470C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altLang="zh-TW" sz="2800" b="0" i="0" dirty="0">
              <a:solidFill>
                <a:srgbClr val="1B1C1D"/>
              </a:solidFill>
              <a:effectLst/>
              <a:latin typeface="tt_nor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CED66D9-DB0C-486F-9C7A-E6720AD295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70A47A-5C7E-436F-BE97-00A4918567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9F1901-2DA5-4AAE-ACDD-79CB8096E104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B5A45-182C-4E41-B256-DA1A5AD41A3D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EB14-9344-4064-9958-A8BCE4B749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5" b="12637"/>
          <a:stretch>
            <a:fillRect/>
          </a:stretch>
        </p:blipFill>
        <p:spPr>
          <a:xfrm>
            <a:off x="-1" y="0"/>
            <a:ext cx="12192000" cy="8398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2423" y="4948468"/>
            <a:ext cx="3887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2025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年11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月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zh-CN" altLang="en-US" sz="4000" b="1" dirty="0">
                <a:solidFill>
                  <a:prstClr val="white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从电影认识印度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6414" y="893869"/>
            <a:ext cx="2359172" cy="2579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40043" y="526096"/>
            <a:ext cx="831271" cy="133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 -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927" y="391886"/>
            <a:ext cx="533062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电影作为文化透镜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Cinema as a Cultural Lens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2" name="Subtitle 2"/>
          <p:cNvSpPr txBox="1"/>
          <p:nvPr/>
        </p:nvSpPr>
        <p:spPr>
          <a:xfrm>
            <a:off x="470927" y="1598334"/>
            <a:ext cx="11223031" cy="484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1200"/>
              </a:spcBef>
              <a:buFont typeface="+mj-lt"/>
              <a:buNone/>
              <a:defRPr/>
            </a:pPr>
            <a:r>
              <a:rPr lang="zh-CN" altLang="en-US" sz="3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印度的电影工业（</a:t>
            </a:r>
            <a:r>
              <a:rPr lang="en-US" altLang="zh-CN" sz="3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Bollywood</a:t>
            </a:r>
            <a:r>
              <a:rPr lang="zh-CN" altLang="en-US" sz="3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）每年製作超过</a:t>
            </a:r>
            <a:r>
              <a:rPr lang="en-US" altLang="zh-CN" sz="3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1000</a:t>
            </a:r>
            <a:r>
              <a:rPr lang="zh-CN" altLang="en-US" sz="3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部影片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12" name="Picture 11" descr="A person and person standing together&#10;&#10;AI-generated content may be incorrect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5710" y="2344420"/>
            <a:ext cx="2200910" cy="2929890"/>
          </a:xfrm>
          <a:prstGeom prst="rect">
            <a:avLst/>
          </a:prstGeom>
        </p:spPr>
      </p:pic>
      <p:pic>
        <p:nvPicPr>
          <p:cNvPr id="8" name="Picture 7" descr="A movie cover with a person walking with a lunchbox&#10;&#10;AI-generated content may be incorrect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5155" y="3346450"/>
            <a:ext cx="2179320" cy="2900680"/>
          </a:xfrm>
          <a:prstGeom prst="rect">
            <a:avLst/>
          </a:prstGeom>
        </p:spPr>
      </p:pic>
      <p:pic>
        <p:nvPicPr>
          <p:cNvPr id="16" name="Picture 15" descr="A movie cover with two people&#10;&#10;AI-generated content may be incorrect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593087" y="2755759"/>
            <a:ext cx="2262767" cy="3011220"/>
          </a:xfrm>
          <a:prstGeom prst="rect">
            <a:avLst/>
          </a:prstGeom>
        </p:spPr>
      </p:pic>
      <p:pic>
        <p:nvPicPr>
          <p:cNvPr id="18" name="Picture 17" descr="A movie poster of a person and a group of people&#10;&#10;AI-generated content may be incorrect.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7139370" y="3649488"/>
            <a:ext cx="2262766" cy="3011220"/>
          </a:xfrm>
          <a:prstGeom prst="rect">
            <a:avLst/>
          </a:prstGeom>
        </p:spPr>
      </p:pic>
      <p:pic>
        <p:nvPicPr>
          <p:cNvPr id="5" name="Picture 4" descr="A poster of a movie&#10;&#10;AI-generated content may be incorrect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846837" y="2629623"/>
            <a:ext cx="2196149" cy="31373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/>
          <p:nvPr/>
        </p:nvSpPr>
        <p:spPr>
          <a:xfrm>
            <a:off x="470927" y="1579523"/>
            <a:ext cx="10228944" cy="4990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1200"/>
              </a:spcBef>
              <a:buFont typeface="+mj-lt"/>
              <a:buNone/>
              <a:defRPr/>
            </a:pPr>
            <a:r>
              <a:rPr lang="zh-CN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议题与代表电影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性暴力与司法不公：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许多印度女性因社会规范、</a:t>
            </a:r>
            <a:b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羞辱、暴力而受伤。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德里罪桉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粉红杀机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b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等电影刻画出这些真实伤痛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卫生与女性尊严：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女性月经议题常被污名化，</a:t>
            </a:r>
            <a:b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护垫侠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反映女性在基本生理需求上的挣扎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结构性不公：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种姓制度、司法体制、警察滥权都是电影中反覆出现的议题，如：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印度宪法第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条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谁偷了垃圾桶？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教育压力：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三个傻瓜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反映印度年轻人在教育体制中的迷失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  <p:pic>
        <p:nvPicPr>
          <p:cNvPr id="6" name="Picture 5" descr="A group of men in uniform standing in front of a fire&#10;&#10;AI-generated content may be incorrect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072874" y="1432745"/>
            <a:ext cx="1647457" cy="2353510"/>
          </a:xfrm>
          <a:prstGeom prst="rect">
            <a:avLst/>
          </a:prstGeom>
        </p:spPr>
      </p:pic>
      <p:pic>
        <p:nvPicPr>
          <p:cNvPr id="14" name="Picture 13" descr="A group of men holding a sign&#10;&#10;AI-generated content may be incorrect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49615">
            <a:off x="10535679" y="4221797"/>
            <a:ext cx="1646326" cy="2351895"/>
          </a:xfrm>
          <a:prstGeom prst="rect">
            <a:avLst/>
          </a:prstGeom>
        </p:spPr>
      </p:pic>
      <p:pic>
        <p:nvPicPr>
          <p:cNvPr id="7" name="Picture 6" descr="A person holding a sign&#10;&#10;AI-generated content may be incorrect.">
            <a:extLst>
              <a:ext uri="{FF2B5EF4-FFF2-40B4-BE49-F238E27FC236}">
                <a16:creationId xmlns:a16="http://schemas.microsoft.com/office/drawing/2014/main" id="{00C8F184-EAED-812E-3D41-EDD3E72450D5}"/>
              </a:ext>
            </a:extLst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979630">
            <a:off x="8033857" y="243438"/>
            <a:ext cx="1580947" cy="2103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E64685-3B10-EDBB-6BAB-C96C72A0663E}"/>
              </a:ext>
            </a:extLst>
          </p:cNvPr>
          <p:cNvSpPr txBox="1"/>
          <p:nvPr/>
        </p:nvSpPr>
        <p:spPr>
          <a:xfrm>
            <a:off x="470927" y="391886"/>
            <a:ext cx="533062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电影作为文化透镜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altLang="zh-CN" sz="24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Cinema as a Cultural Lens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009" y="391886"/>
            <a:ext cx="5330622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盼望与代祷方向</a:t>
            </a:r>
          </a:p>
          <a:p>
            <a:pPr lvl="0">
              <a:defRPr/>
            </a:pPr>
            <a:r>
              <a:rPr lang="en-US" altLang="zh-CN" sz="24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Hope and Prayer Focus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0A6730-01DE-A557-8CB5-A2280394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28" y="4601945"/>
            <a:ext cx="2300972" cy="23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/>
          <p:nvPr/>
        </p:nvSpPr>
        <p:spPr>
          <a:xfrm>
            <a:off x="419415" y="1598334"/>
            <a:ext cx="9124009" cy="484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zh-CN" altLang="en-US" sz="320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电影让我们看见「神所爱的世界」有多么破碎</a:t>
            </a: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zh-CN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福音在这裡可以带来什么改变？</a:t>
            </a:r>
            <a:endParaRPr lang="en-MY" altLang="zh-CN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lvl="0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zh-CN" altLang="en-US" sz="3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教会可采取的服事路径：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同在与聆听：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不先预设答桉，而是与人同行、</a:t>
            </a:r>
            <a:b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倾听文化中的伤痛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艺术与文化介入：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在电影、媒体、艺术作品中，</a:t>
            </a:r>
            <a:b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做福音的见证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支持与代祷：</a:t>
            </a: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扶持在地事工、</a:t>
            </a:r>
            <a:b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CN" altLang="en-US" sz="2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电影工作者与信徒，使他们有资源去发声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28267E4-D0EB-8DAA-386E-9A716E1A7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28" y="12754"/>
            <a:ext cx="2300972" cy="23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8E78E7A-739B-E6B4-C996-A8735475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28" y="2300973"/>
            <a:ext cx="2300972" cy="230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17986D-D076-AE48-82E3-6B4B4F5BD2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together&#10;&#10;AI-generated content may be incorrect.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105834"/>
            <a:ext cx="12192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zh-CN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让我们同心为</a:t>
            </a:r>
            <a:r>
              <a:rPr lang="zh-CN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印度</a:t>
            </a:r>
            <a:r>
              <a:rPr lang="zh-CN" altLang="en-US" sz="3600" b="1" dirty="0">
                <a:solidFill>
                  <a:prstClr val="whit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祷告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3" y="371920"/>
            <a:ext cx="924479" cy="923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1913" y="791312"/>
            <a:ext cx="11728174" cy="555536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亲爱的天父，祢看见印度这片古老又充满活力的土地， 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在色彩、音乐与光影背后，有多少灵魂在寻找尊严与自由。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祢听见妇女在羞辱中的呼喊，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孩子在学业重压下的喘息，劳工与穷被忽视的沉默。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求祢亲自临到他们，成为他们的安慰、医治与拯救。 </a:t>
            </a:r>
          </a:p>
          <a:p>
            <a:pPr lvl="0" algn="ctr">
              <a:spcBef>
                <a:spcPts val="1200"/>
              </a:spcBef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主啊，愿祢的教会在在不公平的文化中活出真理，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在贫穷中人中分享爱，在绝望中见证祢十字架的盼望。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愿祢的灵吹动更多信徒，以艺术、教育与服事见证祢的荣耀，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使每个人都能认识祢就是那位 「为受压迫者伸冤的主」。</a:t>
            </a:r>
          </a:p>
          <a:p>
            <a:pPr lvl="0" algn="ctr">
              <a:spcAft>
                <a:spcPts val="600"/>
              </a:spcAft>
              <a:defRPr/>
            </a:pPr>
            <a:r>
              <a:rPr lang="zh-CN" altLang="en-US" sz="3000" b="1" dirty="0">
                <a:solidFill>
                  <a:srgbClr val="E7E6E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奉主耶稣基督的名求，阿们！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96604" y="371920"/>
            <a:ext cx="924477" cy="9234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2517" y="2988430"/>
            <a:ext cx="6911401" cy="911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ts val="3200"/>
              </a:lnSpc>
              <a:defRPr/>
            </a:pPr>
            <a:r>
              <a:rPr lang="zh-TW" altLang="en-US" sz="24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不再是個人的禱告，我們開始一起祈禱。</a:t>
            </a:r>
            <a:br>
              <a:rPr lang="zh-TW" altLang="en-US" sz="24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</a:br>
            <a:r>
              <a:rPr lang="en-US" altLang="zh-TW" sz="24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30</a:t>
            </a:r>
            <a:r>
              <a:rPr lang="zh-TW" altLang="en-US" sz="2400" dirty="0">
                <a:solidFill>
                  <a:prstClr val="white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分鐘，生活再忙碌的人都能找到時間參與。</a:t>
            </a: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204122" y="1"/>
            <a:ext cx="4713254" cy="6858000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33145" y="4273637"/>
            <a:ext cx="4866748" cy="1939381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15408" y="944442"/>
            <a:ext cx="5726021" cy="182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" t="16279" r="511"/>
          <a:stretch>
            <a:fillRect/>
          </a:stretch>
        </p:blipFill>
        <p:spPr>
          <a:xfrm>
            <a:off x="9525000" y="2590800"/>
            <a:ext cx="1771650" cy="2057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0"/>
            <a:ext cx="8571471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4063" y="2273770"/>
            <a:ext cx="1914259" cy="260634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050" y="2316839"/>
            <a:ext cx="2278571" cy="2491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3000">
        <p14:pan dir="u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1586</Words>
  <Application>Microsoft Office PowerPoint</Application>
  <PresentationFormat>Widescreen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Microsoft JhengHei</vt:lpstr>
      <vt:lpstr>Microsoft YaHei</vt:lpstr>
      <vt:lpstr>Microsoft YaHei Light</vt:lpstr>
      <vt:lpstr>Microsoft YaHei UI</vt:lpstr>
      <vt:lpstr>tt_norms</vt:lpstr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Enoch Lee</dc:creator>
  <cp:lastModifiedBy>Guan Fung Howe</cp:lastModifiedBy>
  <cp:revision>56</cp:revision>
  <dcterms:created xsi:type="dcterms:W3CDTF">2025-10-20T16:02:00Z</dcterms:created>
  <dcterms:modified xsi:type="dcterms:W3CDTF">2025-10-24T02:30:07Z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7B34EEABAC144AE999EDC45DE2FB15F6_12</vt:lpwstr>
  </property>
  <property fmtid="{D5CDD505-2E9C-101B-9397-08002B2CF9AE}" pid="3" name="KSOProductBuildVer">
    <vt:lpwstr>1033-12.2.0.22549</vt:lpwstr>
  </property>
</Properties>
</file>