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7.svg" ContentType="image/svg+xml"/>
  <Override PartName="/ppt/media/image1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376" r:id="rId3"/>
    <p:sldId id="385" r:id="rId5"/>
    <p:sldId id="349" r:id="rId6"/>
    <p:sldId id="383" r:id="rId7"/>
    <p:sldId id="384" r:id="rId8"/>
    <p:sldId id="377" r:id="rId9"/>
    <p:sldId id="386" r:id="rId10"/>
    <p:sldId id="388" r:id="rId11"/>
    <p:sldId id="381" r:id="rId12"/>
    <p:sldId id="343" r:id="rId13"/>
    <p:sldId id="38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5B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57677" autoAdjust="0"/>
  </p:normalViewPr>
  <p:slideViewPr>
    <p:cSldViewPr snapToGrid="0">
      <p:cViewPr varScale="1">
        <p:scale>
          <a:sx n="49" d="100"/>
          <a:sy n="49" d="100"/>
        </p:scale>
        <p:origin x="1354" y="21"/>
      </p:cViewPr>
      <p:guideLst/>
    </p:cSldViewPr>
  </p:slideViewPr>
  <p:notesTextViewPr>
    <p:cViewPr>
      <p:scale>
        <a:sx n="66" d="100"/>
        <a:sy n="66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9273FD-7C35-4CB4-AF7B-6189C5EC8ED1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897B2D-4188-4850-972E-7B7492EA236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sz="1800" dirty="0">
                <a:solidFill>
                  <a:srgbClr val="FF0000"/>
                </a:solidFill>
                <a:effectLst/>
                <a:latin typeface="Aptos" panose="020B000402020202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这个月的主题是第三文化孩子。宣教士子女就是第三文化孩子。</a:t>
            </a:r>
            <a:br>
              <a:rPr lang="en-MY" altLang="zh-TW" sz="1800" dirty="0">
                <a:solidFill>
                  <a:srgbClr val="FF0000"/>
                </a:solidFill>
                <a:effectLst/>
                <a:latin typeface="Aptos" panose="020B000402020202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</a:br>
            <a:r>
              <a:rPr lang="zh-TW" sz="1800" dirty="0">
                <a:solidFill>
                  <a:srgbClr val="FF0000"/>
                </a:solidFill>
                <a:effectLst/>
                <a:latin typeface="Aptos" panose="020B000402020202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先来认识什么是第一、第二文化。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0A47A-5C7E-436F-BE97-00A4918567CB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0A47A-5C7E-436F-BE97-00A4918567CB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9F1901-2DA5-4AAE-ACDD-79CB8096E104}" type="slidenum">
              <a:rPr lang="en-MY" smtClean="0"/>
            </a:fld>
            <a:endParaRPr lang="en-MY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zh-TW" sz="1800" kern="100" dirty="0">
                <a:solidFill>
                  <a:srgbClr val="FF0000"/>
                </a:solidFill>
                <a:effectLst/>
                <a:latin typeface="Aptos" panose="020B000402020202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第一文化：指孩子父母祖国的原生文化。</a:t>
            </a:r>
            <a:endParaRPr lang="en-MY" altLang="zh-TW" sz="1800" kern="100" dirty="0">
              <a:solidFill>
                <a:srgbClr val="FF0000"/>
              </a:solidFill>
              <a:effectLst/>
              <a:latin typeface="Aptos" panose="020B000402020202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kern="100" dirty="0">
              <a:effectLst/>
              <a:latin typeface="Aptos" panose="020B000402020202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zh-TW" sz="1800" kern="100" dirty="0">
                <a:solidFill>
                  <a:srgbClr val="FF0000"/>
                </a:solidFill>
                <a:effectLst/>
                <a:latin typeface="Aptos" panose="020B000402020202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第二文化：指孩子在移居到另外一个国家后所接触的当地文化。</a:t>
            </a:r>
            <a:br>
              <a:rPr lang="en-MY" altLang="zh-TW" sz="1800" kern="100" dirty="0">
                <a:solidFill>
                  <a:srgbClr val="FF0000"/>
                </a:solidFill>
                <a:effectLst/>
                <a:latin typeface="Aptos" panose="020B000402020202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</a:br>
            <a:r>
              <a:rPr lang="zh-TW" sz="1800" kern="100" dirty="0">
                <a:solidFill>
                  <a:srgbClr val="FF0000"/>
                </a:solidFill>
                <a:effectLst/>
                <a:latin typeface="Aptos" panose="020B000402020202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例如一个中国家庭搬到以色列居住工作，孩子所接触的以色列文化就是第二文化。</a:t>
            </a:r>
            <a:endParaRPr lang="en-MY" altLang="zh-TW" sz="1800" kern="100" dirty="0">
              <a:solidFill>
                <a:srgbClr val="FF0000"/>
              </a:solidFill>
              <a:effectLst/>
              <a:latin typeface="Aptos" panose="020B000402020202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kern="100" dirty="0">
              <a:effectLst/>
              <a:latin typeface="Aptos" panose="020B000402020202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zh-TW" sz="1800" kern="100" dirty="0">
                <a:solidFill>
                  <a:srgbClr val="FF0000"/>
                </a:solidFill>
                <a:effectLst/>
                <a:latin typeface="Aptos" panose="020B000402020202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第一文化和第二文化就是孩子在</a:t>
            </a:r>
            <a:r>
              <a:rPr lang="en-US" sz="1800" kern="100" dirty="0">
                <a:solidFill>
                  <a:srgbClr val="FF0000"/>
                </a:solidFill>
                <a:effectLst/>
                <a:latin typeface="Aptos" panose="020B000402020202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18</a:t>
            </a:r>
            <a:r>
              <a:rPr lang="zh-TW" sz="1800" kern="100" dirty="0">
                <a:solidFill>
                  <a:srgbClr val="FF0000"/>
                </a:solidFill>
                <a:effectLst/>
                <a:latin typeface="Aptos" panose="020B000402020202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岁前所接触的两种主要文化。</a:t>
            </a:r>
            <a:endParaRPr lang="en-MY" altLang="zh-TW" sz="1800" kern="100" dirty="0">
              <a:solidFill>
                <a:srgbClr val="FF0000"/>
              </a:solidFill>
              <a:effectLst/>
              <a:latin typeface="Aptos" panose="020B000402020202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kern="100" dirty="0">
              <a:effectLst/>
              <a:latin typeface="Aptos" panose="020B000402020202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zh-TW" sz="1800" kern="100" dirty="0">
                <a:solidFill>
                  <a:srgbClr val="FF0000"/>
                </a:solidFill>
                <a:effectLst/>
                <a:latin typeface="Aptos" panose="020B000402020202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第三文化是指生</a:t>
            </a:r>
            <a:r>
              <a:rPr lang="zh-TW" sz="1800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活</a:t>
            </a:r>
            <a:r>
              <a:rPr lang="zh-TW" sz="1800" kern="100" dirty="0">
                <a:solidFill>
                  <a:srgbClr val="FF0000"/>
                </a:solidFill>
                <a:effectLst/>
                <a:latin typeface="Aptos" panose="020B000402020202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在这两种文化之间孩子，形成一种独特，既不完全属于第一文化，</a:t>
            </a:r>
            <a:endParaRPr lang="en-MY" altLang="zh-TW" sz="1800" kern="100" dirty="0">
              <a:solidFill>
                <a:srgbClr val="FF0000"/>
              </a:solidFill>
              <a:effectLst/>
              <a:latin typeface="Aptos" panose="020B000402020202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zh-TW" sz="1800" kern="100" dirty="0">
                <a:solidFill>
                  <a:srgbClr val="FF0000"/>
                </a:solidFill>
                <a:effectLst/>
                <a:latin typeface="Aptos" panose="020B000402020202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也不完全融入第二文化，</a:t>
            </a:r>
            <a:r>
              <a:rPr lang="zh-CN" altLang="en-US" sz="1800" kern="100" dirty="0">
                <a:solidFill>
                  <a:srgbClr val="FF0000"/>
                </a:solidFill>
                <a:effectLst/>
                <a:latin typeface="Aptos" panose="020B000402020202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形成</a:t>
            </a:r>
            <a:r>
              <a:rPr lang="zh-TW" sz="1800" kern="100" dirty="0">
                <a:solidFill>
                  <a:srgbClr val="FF0000"/>
                </a:solidFill>
                <a:effectLst/>
                <a:latin typeface="Aptos" panose="020B000402020202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混合</a:t>
            </a:r>
            <a:r>
              <a:rPr lang="zh-CN" altLang="en-US" sz="1800" kern="100" dirty="0">
                <a:solidFill>
                  <a:srgbClr val="FF0000"/>
                </a:solidFill>
                <a:effectLst/>
                <a:latin typeface="Aptos" panose="020B000402020202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的</a:t>
            </a:r>
            <a:r>
              <a:rPr lang="zh-TW" sz="1800" kern="100" dirty="0">
                <a:solidFill>
                  <a:srgbClr val="FF0000"/>
                </a:solidFill>
                <a:effectLst/>
                <a:latin typeface="Aptos" panose="020B000402020202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多元文化，</a:t>
            </a:r>
            <a:r>
              <a:rPr lang="zh-CN" altLang="en-US" sz="1800" kern="100" dirty="0">
                <a:solidFill>
                  <a:srgbClr val="FF0000"/>
                </a:solidFill>
                <a:effectLst/>
                <a:latin typeface="Aptos" panose="020B000402020202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就是</a:t>
            </a:r>
            <a:r>
              <a:rPr lang="zh-TW" sz="1800" kern="100" dirty="0">
                <a:solidFill>
                  <a:srgbClr val="FF0000"/>
                </a:solidFill>
                <a:effectLst/>
                <a:latin typeface="Aptos" panose="020B000402020202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第三文化。</a:t>
            </a:r>
            <a:endParaRPr lang="en-US" altLang="zh-TW" sz="1800" kern="100" dirty="0">
              <a:solidFill>
                <a:srgbClr val="FF0000"/>
              </a:solidFill>
              <a:effectLst/>
              <a:latin typeface="Aptos" panose="020B000402020202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zh-TW" sz="1800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这些孩子就</a:t>
            </a:r>
            <a:r>
              <a:rPr lang="zh-TW" sz="1800" kern="100" dirty="0">
                <a:solidFill>
                  <a:srgbClr val="FF0000"/>
                </a:solidFill>
                <a:effectLst/>
                <a:latin typeface="Aptos" panose="020B000402020202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是第三文化孩子</a:t>
            </a:r>
            <a:r>
              <a:rPr lang="en-US" sz="1800" kern="100" dirty="0">
                <a:solidFill>
                  <a:srgbClr val="FF0000"/>
                </a:solidFill>
                <a:effectLst/>
                <a:latin typeface="Aptos" panose="020B000402020202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 Third Culture Kids</a:t>
            </a:r>
            <a:r>
              <a:rPr lang="zh-TW" sz="1800" kern="100" dirty="0">
                <a:solidFill>
                  <a:srgbClr val="FF0000"/>
                </a:solidFill>
                <a:effectLst/>
                <a:latin typeface="Aptos" panose="020B000402020202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，简称</a:t>
            </a:r>
            <a:r>
              <a:rPr lang="en-US" sz="1800" kern="100" dirty="0">
                <a:solidFill>
                  <a:srgbClr val="FF0000"/>
                </a:solidFill>
                <a:effectLst/>
                <a:latin typeface="Aptos" panose="020B000402020202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TCK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897B2D-4188-4850-972E-7B7492EA236C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7500" lnSpcReduction="20000"/>
          </a:bodyPr>
          <a:lstStyle/>
          <a:p>
            <a:pPr marL="0" marR="0" lv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zh-TW" sz="1800" dirty="0">
                <a:solidFill>
                  <a:srgbClr val="FF0000"/>
                </a:solidFill>
                <a:effectLst/>
                <a:latin typeface="Aptos" panose="020B000402020202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宣教，父母跨国工作，留学，</a:t>
            </a:r>
            <a:r>
              <a:rPr lang="zh-TW" sz="18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zh-TW" sz="1800" dirty="0">
                <a:solidFill>
                  <a:srgbClr val="FF0000"/>
                </a:solidFill>
                <a:effectLst/>
                <a:latin typeface="Aptos" panose="020B000402020202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移民或难民</a:t>
            </a:r>
            <a:r>
              <a:rPr lang="zh-TW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等等都让</a:t>
            </a:r>
            <a:r>
              <a:rPr lang="zh-TW" sz="1800" dirty="0">
                <a:solidFill>
                  <a:srgbClr val="FF0000"/>
                </a:solidFill>
                <a:effectLst/>
                <a:latin typeface="Aptos" panose="020B000402020202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孩子在不</a:t>
            </a:r>
            <a:r>
              <a:rPr lang="zh-TW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同</a:t>
            </a:r>
            <a:r>
              <a:rPr lang="zh-TW" sz="1800" dirty="0">
                <a:solidFill>
                  <a:srgbClr val="FF0000"/>
                </a:solidFill>
                <a:effectLst/>
                <a:latin typeface="Aptos" panose="020B000402020202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文化环境中成长</a:t>
            </a:r>
            <a:endParaRPr lang="en-US" altLang="zh-TW" sz="1800" dirty="0">
              <a:solidFill>
                <a:srgbClr val="FF0000"/>
              </a:solidFill>
              <a:effectLst/>
              <a:latin typeface="Aptos" panose="020B000402020202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zh-TW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在</a:t>
            </a:r>
            <a:r>
              <a:rPr lang="zh-TW" sz="1800" dirty="0">
                <a:solidFill>
                  <a:srgbClr val="FF0000"/>
                </a:solidFill>
                <a:effectLst/>
                <a:latin typeface="Aptos" panose="020B000402020202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全球化趋势</a:t>
            </a:r>
            <a:r>
              <a:rPr lang="zh-TW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下，</a:t>
            </a:r>
            <a:r>
              <a:rPr lang="zh-TW" sz="1800" dirty="0">
                <a:solidFill>
                  <a:srgbClr val="FF0000"/>
                </a:solidFill>
                <a:effectLst/>
                <a:latin typeface="Aptos" panose="020B000402020202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许多父母让孩子在国际学校就读，这些学校通常包含来自不同文化背景的学生，</a:t>
            </a:r>
            <a:br>
              <a:rPr lang="en-MY" altLang="zh-TW" sz="1800" dirty="0">
                <a:solidFill>
                  <a:srgbClr val="FF0000"/>
                </a:solidFill>
                <a:effectLst/>
                <a:latin typeface="Aptos" panose="020B000402020202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</a:br>
            <a:r>
              <a:rPr lang="zh-TW" sz="1800" dirty="0">
                <a:solidFill>
                  <a:srgbClr val="FF0000"/>
                </a:solidFill>
                <a:effectLst/>
                <a:latin typeface="Aptos" panose="020B000402020202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无形中形成第三文化的多元文化环境</a:t>
            </a:r>
            <a:r>
              <a:rPr lang="zh-CN" altLang="en-US" sz="1800" dirty="0">
                <a:solidFill>
                  <a:srgbClr val="FF0000"/>
                </a:solidFill>
                <a:effectLst/>
                <a:latin typeface="Aptos" panose="020B000402020202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。</a:t>
            </a:r>
            <a:endParaRPr lang="en-US" altLang="zh-CN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endParaRPr lang="en-US" altLang="zh-CN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zh-CN" altLang="en-US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（以下供进一步帮助参考，可视情况决定是否使用）</a:t>
            </a:r>
            <a:endParaRPr lang="en-US" altLang="zh-TW" sz="18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defRPr/>
            </a:pPr>
            <a:r>
              <a:rPr lang="zh-TW" altLang="en-US" sz="18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父母跨国工作或</a:t>
            </a:r>
            <a:r>
              <a:rPr lang="zh-CN" altLang="en-US" sz="18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在</a:t>
            </a:r>
            <a:r>
              <a:rPr lang="zh-TW" altLang="en-US" sz="18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海外宣教</a:t>
            </a:r>
            <a:r>
              <a:rPr lang="zh-CN" altLang="en-US" sz="18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：</a:t>
            </a:r>
            <a:endParaRPr lang="en-US" sz="1800" b="1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TCK </a:t>
            </a:r>
            <a:r>
              <a:rPr lang="zh-TW" sz="18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的父母通常因为工作或宣教事奉的需要</a:t>
            </a:r>
            <a:r>
              <a:rPr lang="zh-CN" altLang="en-US" sz="18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zh-TW" sz="18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长期在不同国家之间</a:t>
            </a:r>
            <a:r>
              <a:rPr lang="zh-CN" altLang="en-US" sz="18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搬迁</a:t>
            </a:r>
            <a:r>
              <a:rPr lang="zh-TW" sz="18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，导致他们的孩子在多个文化环境中成长。</a:t>
            </a:r>
            <a:endParaRPr lang="en-US" altLang="zh-TW" sz="18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altLang="zh-TW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zh-CN" altLang="en-US" sz="1800" b="1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全球化趋势：</a:t>
            </a:r>
            <a:br>
              <a:rPr lang="en-US" alt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lang="zh-TW" sz="18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随着全球化的发展，跨国企业、国际组织和非政府组织的工作需求</a:t>
            </a:r>
            <a:r>
              <a:rPr lang="zh-CN" altLang="en-US" sz="18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zh-TW" sz="18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使得更多家庭需要频繁迁移，孩子在多个国家和文化中生活，</a:t>
            </a:r>
            <a:r>
              <a:rPr lang="zh-CN" altLang="en-US" sz="18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因此</a:t>
            </a:r>
            <a:r>
              <a:rPr lang="zh-TW" sz="18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成为</a:t>
            </a:r>
            <a:r>
              <a:rPr lang="en-US" altLang="zh-TW" sz="18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TCK</a:t>
            </a:r>
            <a:r>
              <a:rPr lang="zh-TW" sz="18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。</a:t>
            </a:r>
            <a:endParaRPr lang="en-US" altLang="zh-TW" sz="18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altLang="zh-TW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zh-CN" sz="1800" b="1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国际学校就学或出国留学</a:t>
            </a:r>
            <a:r>
              <a:rPr lang="zh-CN" altLang="en-US" sz="1800" b="1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：</a:t>
            </a:r>
            <a:endParaRPr lang="en-US" altLang="zh-CN" sz="1800" b="1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zh-TW" sz="18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许多</a:t>
            </a:r>
            <a:r>
              <a:rPr lang="en-US" altLang="zh-TW" sz="18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TCK </a:t>
            </a:r>
            <a:r>
              <a:rPr lang="zh-TW" sz="18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的父母选择让孩子在国际学校就读，这些学校通常包含来自不同文化背景的学生，无形中形成第三文化的多元文化环境；而送到国外留学的更是如此。</a:t>
            </a:r>
            <a:endParaRPr lang="en-US" altLang="zh-TW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altLang="zh-TW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defRPr/>
            </a:pPr>
            <a:r>
              <a:rPr lang="zh-TW" altLang="en-US" sz="18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移民或难民</a:t>
            </a:r>
            <a:r>
              <a:rPr lang="zh-CN" altLang="en-US" sz="18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：</a:t>
            </a:r>
            <a:endParaRPr lang="en-US" altLang="zh-CN" sz="1800" b="1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defRPr/>
            </a:pPr>
            <a:r>
              <a:rPr lang="zh-TW" sz="18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有些</a:t>
            </a:r>
            <a:r>
              <a:rPr lang="en-US" altLang="zh-TW" sz="18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TCK </a:t>
            </a:r>
            <a:r>
              <a:rPr lang="zh-TW" sz="18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是因家庭移民或作为难民而进入不同文化的国家，这使</a:t>
            </a:r>
            <a:r>
              <a:rPr lang="zh-CN" altLang="en-US" sz="18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得</a:t>
            </a:r>
            <a:r>
              <a:rPr lang="zh-TW" sz="18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他们从小就生活在与自己原生文化不同的环境中。</a:t>
            </a:r>
            <a:endParaRPr lang="zh-TW" altLang="en-US" sz="18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0A47A-5C7E-436F-BE97-00A4918567CB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7500" lnSpcReduction="20000"/>
          </a:bodyPr>
          <a:lstStyle/>
          <a:p>
            <a:pPr marL="0" marR="0" lv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TCK</a:t>
            </a:r>
            <a:r>
              <a:rPr lang="zh-TW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在多种文化背景中成长，他们语言能力强</a:t>
            </a:r>
            <a:r>
              <a:rPr lang="zh-CN" alt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、</a:t>
            </a:r>
            <a:r>
              <a:rPr lang="zh-TW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能够掌握多种语言</a:t>
            </a:r>
            <a:r>
              <a:rPr lang="zh-CN" alt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。</a:t>
            </a:r>
            <a:endParaRPr lang="en-US" altLang="zh-CN" sz="1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zh-TW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由于长期接触不同文化</a:t>
            </a:r>
            <a:r>
              <a:rPr lang="zh-CN" alt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、</a:t>
            </a:r>
            <a:r>
              <a:rPr lang="zh-TW" sz="1800" dirty="0">
                <a:solidFill>
                  <a:srgbClr val="FF0000"/>
                </a:solidFill>
                <a:effectLst/>
                <a:latin typeface="Aptos" panose="020B000402020202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观察力敏锐</a:t>
            </a:r>
            <a:r>
              <a:rPr lang="zh-CN" altLang="en-US" sz="1800" dirty="0">
                <a:solidFill>
                  <a:srgbClr val="FF0000"/>
                </a:solidFill>
                <a:effectLst/>
                <a:latin typeface="Aptos" panose="020B000402020202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、可</a:t>
            </a:r>
            <a:r>
              <a:rPr lang="zh-TW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灵活地在多个不同文化和语言间切换，因此对文化差异有更深的理解和包容性，容易适应新环境和不同文化，能够从多元的角度看待问题</a:t>
            </a:r>
            <a:r>
              <a:rPr lang="zh-CN" alt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。</a:t>
            </a:r>
            <a:endParaRPr lang="en-US" altLang="zh-CN" sz="1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zh-TW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由于拥有来自不同文化背景的朋友，他们的社交网络很多元。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TCK</a:t>
            </a:r>
            <a:r>
              <a:rPr lang="zh-TW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通常拥有广阔的视野和世界观。</a:t>
            </a:r>
            <a:endParaRPr lang="en-US" altLang="zh-CN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endParaRPr lang="en-US" altLang="zh-CN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zh-CN" altLang="en-US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（以下供进一步帮助参考，可视情况决定是否使用）</a:t>
            </a:r>
            <a:endParaRPr lang="en-US" altLang="zh-CN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语言和跨文化沟通能力</a:t>
            </a:r>
            <a:r>
              <a:rPr lang="zh-CN" altLang="en-US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：</a:t>
            </a:r>
            <a:endParaRPr lang="en-US" altLang="zh-CN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TCK </a:t>
            </a:r>
            <a:r>
              <a:rPr lang="zh-TW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从小在多种文化环境中成长，通常会学习多种语言，并具备很强的跨文化沟通能力，能够灵活地在多个不同文化之间切换。</a:t>
            </a:r>
            <a:endParaRPr lang="en-US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68580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zh-TW" sz="1800" b="1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世界观</a:t>
            </a:r>
            <a:r>
              <a:rPr lang="zh-CN" sz="1800" b="1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广阔</a:t>
            </a:r>
            <a:r>
              <a:rPr lang="zh-CN" altLang="en-US" sz="1800" b="1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：</a:t>
            </a:r>
            <a:endParaRPr lang="en-US" altLang="zh-CN" sz="1800" b="1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zh-TW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由于经历了多样的文化和生活方式，</a:t>
            </a:r>
            <a:r>
              <a:rPr lang="en-US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TCK </a:t>
            </a:r>
            <a:r>
              <a:rPr lang="zh-TW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的世界观通常</a:t>
            </a:r>
            <a:r>
              <a:rPr lang="zh-CN" altLang="en-US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会</a:t>
            </a:r>
            <a:r>
              <a:rPr lang="zh-TW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比单一文化背景</a:t>
            </a:r>
            <a:r>
              <a:rPr lang="zh-CN" altLang="en-US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长大</a:t>
            </a:r>
            <a:r>
              <a:rPr lang="zh-TW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的孩子广阔。他们对世界有更宽广的观察和理解，能够更好地接受</a:t>
            </a:r>
            <a:r>
              <a:rPr lang="zh-CN" altLang="en-US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、</a:t>
            </a:r>
            <a:r>
              <a:rPr lang="zh-TW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理解不同文化</a:t>
            </a:r>
            <a:r>
              <a:rPr 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之间</a:t>
            </a:r>
            <a:r>
              <a:rPr lang="zh-TW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的差异。</a:t>
            </a:r>
            <a:endParaRPr lang="en-US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68580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1800" b="1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 </a:t>
            </a:r>
            <a:endParaRPr lang="en-US" sz="1800" b="1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zh-TW" sz="1800" b="1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适应能力</a:t>
            </a:r>
            <a:r>
              <a:rPr lang="zh-CN" altLang="en-US" sz="1800" b="1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：</a:t>
            </a:r>
            <a:endParaRPr lang="en-US" altLang="zh-CN" sz="1800" b="1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zh-TW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由于迁徙和生活环境的变化，能够令</a:t>
            </a:r>
            <a:r>
              <a:rPr lang="en-US" altLang="zh-TW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TCK </a:t>
            </a:r>
            <a:r>
              <a:rPr lang="zh-TW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发展出强大的适应能力。他们能迅速适应新环境和文化，这种能力在面对生活变化时会显出特别的作用。</a:t>
            </a:r>
            <a:endParaRPr lang="en-US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68580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zh-TW" sz="1800" b="1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观察力</a:t>
            </a:r>
            <a:r>
              <a:rPr lang="zh-CN" sz="1800" b="1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敏锐</a:t>
            </a:r>
            <a:r>
              <a:rPr lang="zh-CN" altLang="en-US" sz="1800" b="1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：</a:t>
            </a:r>
            <a:endParaRPr lang="en-US" altLang="zh-CN" sz="1800" b="1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TCK </a:t>
            </a:r>
            <a:r>
              <a:rPr lang="zh-TW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经常需要学习如何融入</a:t>
            </a:r>
            <a:r>
              <a:rPr lang="zh-TW" sz="1800" kern="100" dirty="0">
                <a:effectLst/>
                <a:latin typeface="Cambria" panose="02040503050406030204" pitchFamily="18" charset="0"/>
                <a:ea typeface="DengXian" panose="02010600030101010101" pitchFamily="2" charset="-122"/>
                <a:cs typeface="Cambria" panose="02040503050406030204" pitchFamily="18" charset="0"/>
              </a:rPr>
              <a:t>新环境与新群体</a:t>
            </a:r>
            <a:r>
              <a:rPr lang="zh-TW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，这种学习能够培养出他们敏锐的观察力。他们</a:t>
            </a:r>
            <a:r>
              <a:rPr lang="zh-CN" altLang="en-US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经常</a:t>
            </a:r>
            <a:r>
              <a:rPr lang="zh-TW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能够快速</a:t>
            </a:r>
            <a:r>
              <a:rPr lang="zh-CN" altLang="en-US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看见</a:t>
            </a:r>
            <a:r>
              <a:rPr lang="zh-TW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周围环境中的细微差异，并据此调整自己的行为和沟通方式。</a:t>
            </a:r>
            <a:endParaRPr lang="en-US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68580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1800" b="1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 </a:t>
            </a:r>
            <a:endParaRPr lang="en-US" sz="1800" b="1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zh-TW" sz="1800" b="1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社交网络</a:t>
            </a:r>
            <a:r>
              <a:rPr lang="zh-CN" sz="1800" b="1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多元</a:t>
            </a:r>
            <a:r>
              <a:rPr lang="zh-CN" altLang="en-US" sz="1800" b="1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：</a:t>
            </a:r>
            <a:endParaRPr lang="en-US" sz="1800" b="1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8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TCK </a:t>
            </a:r>
            <a:r>
              <a:rPr lang="zh-TW" sz="18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拥有来自不同文化背景的朋友，使得他们的社交网络更为多元。这</a:t>
            </a:r>
            <a:r>
              <a:rPr lang="zh-CN" altLang="en-US" sz="18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对于</a:t>
            </a:r>
            <a:r>
              <a:rPr lang="zh-TW" sz="18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他们未来的职业生涯</a:t>
            </a:r>
            <a:r>
              <a:rPr lang="zh-CN" altLang="en-US" sz="18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很有帮助</a:t>
            </a:r>
            <a:r>
              <a:rPr lang="zh-TW" sz="18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，也能帮助他们建立更广阔的全球视野。</a:t>
            </a:r>
            <a:endParaRPr lang="zh-TW" altLang="en-US" sz="18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0A47A-5C7E-436F-BE97-00A4918567CB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zh-TW" sz="1800" dirty="0">
                <a:solidFill>
                  <a:srgbClr val="FF0000"/>
                </a:solidFill>
                <a:effectLst/>
                <a:latin typeface="Aptos" panose="020B000402020202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由于在多个文化之间成长，经常迁移在不同文化和国家之间</a:t>
            </a:r>
            <a:r>
              <a:rPr lang="zh-CN" alt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，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TCK </a:t>
            </a:r>
            <a:r>
              <a:rPr lang="zh-TW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除了难以维持长期稳定的友谊，也会感到自己不完全属于任何一个文化，</a:t>
            </a:r>
            <a:r>
              <a:rPr lang="zh-CN" alt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因此</a:t>
            </a:r>
            <a:r>
              <a:rPr lang="zh-TW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会有身份认同的困惑，就是缺乏归属感</a:t>
            </a:r>
            <a:r>
              <a:rPr lang="zh-CN" alt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、</a:t>
            </a:r>
            <a:r>
              <a:rPr lang="zh-TW" sz="1800" dirty="0">
                <a:solidFill>
                  <a:srgbClr val="FF0000"/>
                </a:solidFill>
                <a:effectLst/>
                <a:latin typeface="Aptos" panose="020B000402020202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孤独和</a:t>
            </a:r>
            <a:r>
              <a:rPr lang="zh-TW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难以找到真正的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“</a:t>
            </a:r>
            <a:r>
              <a:rPr lang="zh-TW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家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”</a:t>
            </a:r>
            <a:r>
              <a:rPr lang="zh-TW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。</a:t>
            </a:r>
            <a:endParaRPr lang="en-US" altLang="zh-TW" sz="1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zh-TW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有些</a:t>
            </a:r>
            <a:r>
              <a:rPr lang="en-US" altLang="zh-TW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TCK </a:t>
            </a:r>
            <a:r>
              <a:rPr lang="zh-TW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回到父母的原生文化或进入新的文化时，可能较难适应当地社会规范和价值观。</a:t>
            </a:r>
            <a:endParaRPr lang="en-US" altLang="zh-TW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endParaRPr lang="en-US" altLang="zh-TW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defRPr/>
            </a:pPr>
            <a:r>
              <a:rPr lang="zh-CN" altLang="en-US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（以下供进一步帮助参考，可视情况决定是否使用）</a:t>
            </a:r>
            <a:endParaRPr lang="en-US" altLang="zh-TW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zh-TW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身份认同</a:t>
            </a:r>
            <a:r>
              <a:rPr 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困惑</a:t>
            </a:r>
            <a:r>
              <a:rPr lang="zh-CN" altLang="en-US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：</a:t>
            </a:r>
            <a:endParaRPr lang="en-US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zh-TW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由于</a:t>
            </a:r>
            <a:r>
              <a:rPr lang="en-US" altLang="zh-TW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TCK </a:t>
            </a:r>
            <a:r>
              <a:rPr lang="zh-TW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在多个文化中成长，他们常常感到自己不属于任何一个文化。这种文化交织的背景</a:t>
            </a:r>
            <a:r>
              <a:rPr lang="zh-CN" altLang="en-US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zh-TW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可能导致他们在寻找自我身分定位时感到困惑和迷茫。</a:t>
            </a:r>
            <a:endParaRPr lang="en-US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68580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zh-TW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情感孤独</a:t>
            </a:r>
            <a:r>
              <a:rPr lang="zh-CN" altLang="en-US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：</a:t>
            </a:r>
            <a:endParaRPr lang="en-US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TCK </a:t>
            </a:r>
            <a:r>
              <a:rPr lang="zh-TW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经常需要适应新的环境和离开熟悉的朋友，这可能导致他们感到孤独和疏离。在社交圈经常变动的情况下，</a:t>
            </a:r>
            <a:r>
              <a:rPr lang="zh-CN" altLang="en-US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他们</a:t>
            </a:r>
            <a:r>
              <a:rPr lang="zh-TW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难以拥有长期</a:t>
            </a:r>
            <a:r>
              <a:rPr lang="zh-CN" altLang="en-US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、</a:t>
            </a:r>
            <a:r>
              <a:rPr lang="zh-TW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稳定的</a:t>
            </a:r>
            <a:r>
              <a:rPr lang="zh-CN" altLang="en-US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朋友</a:t>
            </a:r>
            <a:r>
              <a:rPr lang="zh-TW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zh-CN" altLang="en-US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进而</a:t>
            </a:r>
            <a:r>
              <a:rPr lang="zh-TW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缺乏深厚的交情联系。</a:t>
            </a:r>
            <a:endParaRPr lang="en-US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68580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zh-TW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文化适应挑战</a:t>
            </a:r>
            <a:r>
              <a:rPr lang="zh-CN" altLang="en-US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：</a:t>
            </a:r>
            <a:endParaRPr lang="en-US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zh-TW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在频繁变化的文化环境中成长的</a:t>
            </a:r>
            <a:r>
              <a:rPr lang="en-US" altLang="zh-TW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TCK</a:t>
            </a:r>
            <a:r>
              <a:rPr lang="zh-TW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，往往需要不断适应新的文化和生活方式。这种反覆适应</a:t>
            </a:r>
            <a:r>
              <a:rPr lang="zh-CN" altLang="en-US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的</a:t>
            </a:r>
            <a:r>
              <a:rPr lang="zh-TW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过程可能会带来巨大心理压力；即使回到原籍国，也会再面临「反文化冲击」的</a:t>
            </a:r>
            <a:r>
              <a:rPr lang="zh-CN" altLang="en-US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困扰</a:t>
            </a:r>
            <a:r>
              <a:rPr lang="zh-TW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。</a:t>
            </a:r>
            <a:endParaRPr lang="en-US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68580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zh-TW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家庭关系张力</a:t>
            </a:r>
            <a:r>
              <a:rPr lang="zh-CN" altLang="en-US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：</a:t>
            </a:r>
            <a:endParaRPr lang="en-US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zh-TW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由于工作或事奉的原因，</a:t>
            </a:r>
            <a:r>
              <a:rPr lang="en-US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TCK </a:t>
            </a:r>
            <a:r>
              <a:rPr lang="zh-TW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的父母可能会频繁搬迁，导致因工作压力而</a:t>
            </a:r>
            <a:r>
              <a:rPr lang="zh-CN" altLang="en-US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带来</a:t>
            </a:r>
            <a:r>
              <a:rPr lang="zh-TW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的情绪紧张，以致影响家庭成员之间的关系。</a:t>
            </a:r>
            <a:r>
              <a:rPr lang="en-US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TCK </a:t>
            </a:r>
            <a:r>
              <a:rPr lang="zh-TW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可能会感受到与父母或兄弟姐妹之间的关系，不如定居家庭那样和谐稳定。</a:t>
            </a:r>
            <a:endParaRPr lang="en-US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68580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zh-TW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心理健康风险</a:t>
            </a:r>
            <a:r>
              <a:rPr lang="zh-CN" altLang="en-US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：</a:t>
            </a:r>
            <a:endParaRPr lang="en-US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TCK </a:t>
            </a:r>
            <a:r>
              <a:rPr lang="zh-TW" sz="18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可能会因为过于频繁的搬迁</a:t>
            </a:r>
            <a:r>
              <a:rPr lang="zh-CN" altLang="en-US" sz="18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、不断需要重新适应环境而感到压力</a:t>
            </a:r>
            <a:r>
              <a:rPr lang="zh-TW" sz="18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，这可能</a:t>
            </a:r>
            <a:r>
              <a:rPr lang="zh-CN" altLang="en-US" sz="18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会</a:t>
            </a:r>
            <a:r>
              <a:rPr lang="zh-TW" sz="18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令他们更容易产生焦虑、抑郁等心理健康方面的问题。</a:t>
            </a:r>
            <a:endParaRPr lang="zh-TW" altLang="en-US" sz="18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0A47A-5C7E-436F-BE97-00A4918567CB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zh-TW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这些优势和挑战使得第三文化孩子成为独特的一群，需要额外的支援和理解来应对他们独特的成长经历。</a:t>
            </a:r>
            <a:br>
              <a:rPr lang="en-MY" altLang="zh-TW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</a:br>
            <a:r>
              <a:rPr lang="zh-TW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让我们为他们祷告</a:t>
            </a:r>
            <a:endParaRPr lang="en-US" altLang="zh-CN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0A47A-5C7E-436F-BE97-00A4918567CB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897B2D-4188-4850-972E-7B7492EA236C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897B2D-4188-4850-972E-7B7492EA236C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9F1901-2DA5-4AAE-ACDD-79CB8096E104}" type="slidenum">
              <a:rPr lang="en-MY" smtClean="0"/>
            </a:fld>
            <a:endParaRPr lang="en-MY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0C1F2-7329-4693-9AC9-D19B0BF9194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11D98-736E-42E7-9BCD-D9E8184C011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0C1F2-7329-4693-9AC9-D19B0BF9194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11D98-736E-42E7-9BCD-D9E8184C011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0C1F2-7329-4693-9AC9-D19B0BF9194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11D98-736E-42E7-9BCD-D9E8184C011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0C1F2-7329-4693-9AC9-D19B0BF9194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11D98-736E-42E7-9BCD-D9E8184C011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0C1F2-7329-4693-9AC9-D19B0BF9194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11D98-736E-42E7-9BCD-D9E8184C011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0C1F2-7329-4693-9AC9-D19B0BF9194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11D98-736E-42E7-9BCD-D9E8184C011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0C1F2-7329-4693-9AC9-D19B0BF9194D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11D98-736E-42E7-9BCD-D9E8184C011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0C1F2-7329-4693-9AC9-D19B0BF9194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11D98-736E-42E7-9BCD-D9E8184C011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0C1F2-7329-4693-9AC9-D19B0BF9194D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11D98-736E-42E7-9BCD-D9E8184C011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0C1F2-7329-4693-9AC9-D19B0BF9194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11D98-736E-42E7-9BCD-D9E8184C011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0C1F2-7329-4693-9AC9-D19B0BF9194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11D98-736E-42E7-9BCD-D9E8184C011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E0C1F2-7329-4693-9AC9-D19B0BF9194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D11D98-736E-42E7-9BCD-D9E8184C011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8.xml"/><Relationship Id="rId3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8.xml"/><Relationship Id="rId3" Type="http://schemas.openxmlformats.org/officeDocument/2006/relationships/image" Target="../media/image10.jpeg"/><Relationship Id="rId2" Type="http://schemas.openxmlformats.org/officeDocument/2006/relationships/image" Target="../media/image4.png"/><Relationship Id="rId1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8.xml"/><Relationship Id="rId4" Type="http://schemas.openxmlformats.org/officeDocument/2006/relationships/image" Target="../media/image13.jpeg"/><Relationship Id="rId3" Type="http://schemas.openxmlformats.org/officeDocument/2006/relationships/image" Target="../media/image12.jpeg"/><Relationship Id="rId2" Type="http://schemas.openxmlformats.org/officeDocument/2006/relationships/image" Target="../media/image4.png"/><Relationship Id="rId1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4.png"/><Relationship Id="rId1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9.svg"/><Relationship Id="rId4" Type="http://schemas.openxmlformats.org/officeDocument/2006/relationships/image" Target="../media/image18.jpeg"/><Relationship Id="rId3" Type="http://schemas.openxmlformats.org/officeDocument/2006/relationships/image" Target="../media/image17.svg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oung child playing with bubbles&#10;&#10;Description automatically generated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9"/>
          <a:stretch>
            <a:fillRect/>
          </a:stretch>
        </p:blipFill>
        <p:spPr>
          <a:xfrm>
            <a:off x="29737" y="0"/>
            <a:ext cx="12192000" cy="946397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21949" y="1219200"/>
            <a:ext cx="2517409" cy="27523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40043" y="526096"/>
            <a:ext cx="831271" cy="133146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05000" y="4667070"/>
            <a:ext cx="8305800" cy="1076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4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202</a:t>
            </a:r>
            <a:r>
              <a:rPr lang="en-US" altLang="zh-CN" sz="24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4</a:t>
            </a:r>
            <a:r>
              <a:rPr lang="en-US" altLang="zh-TW" sz="24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年9</a:t>
            </a:r>
            <a:r>
              <a:rPr lang="en-US" altLang="zh-TW" sz="24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月</a:t>
            </a:r>
            <a:endParaRPr lang="en-US" altLang="zh-TW" sz="24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algn="ctr"/>
            <a:r>
              <a:rPr lang="zh-CN" altLang="en-US" sz="40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第三文化孩子</a:t>
            </a:r>
            <a:endParaRPr lang="en-MY" sz="240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7037E-6 L -3.95833E-6 -0.2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" t="16279" r="511"/>
          <a:stretch>
            <a:fillRect/>
          </a:stretch>
        </p:blipFill>
        <p:spPr>
          <a:xfrm>
            <a:off x="9525000" y="2590800"/>
            <a:ext cx="1771650" cy="20574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8571471" cy="6858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04063" y="2273770"/>
            <a:ext cx="1914259" cy="260634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51050" y="2316839"/>
            <a:ext cx="2278571" cy="24912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3000">
        <p14:pan dir="u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896600" y="371920"/>
            <a:ext cx="924478" cy="9234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5319" y="1340004"/>
            <a:ext cx="10942108" cy="2861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320"/>
              </a:lnSpc>
            </a:pPr>
            <a:r>
              <a:rPr lang="zh-TW" altLang="en-US" sz="3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第一文化：父母祖国的原生文化</a:t>
            </a:r>
            <a:endParaRPr lang="zh-TW" altLang="en-US" sz="34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>
              <a:lnSpc>
                <a:spcPts val="4320"/>
              </a:lnSpc>
            </a:pPr>
            <a:r>
              <a:rPr lang="zh-TW" altLang="en-US" sz="3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第二文化：居住地的东道主文化</a:t>
            </a:r>
            <a:endParaRPr lang="zh-TW" altLang="en-US" sz="34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>
              <a:lnSpc>
                <a:spcPts val="4320"/>
              </a:lnSpc>
            </a:pPr>
            <a:r>
              <a:rPr lang="zh-TW" altLang="en-US" sz="3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第三文化：</a:t>
            </a:r>
            <a:r>
              <a:rPr lang="zh-TW" altLang="en-US" sz="3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生活在第一、第二文化间的孩子，</a:t>
            </a:r>
            <a:br>
              <a:rPr lang="en-MY" altLang="zh-TW" sz="3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TW" altLang="en-US" sz="3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形成一种既不完全属于第一文化，</a:t>
            </a:r>
            <a:br>
              <a:rPr lang="en-MY" altLang="zh-TW" sz="3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TW" altLang="en-US" sz="3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也不完全融入第二文化的混合多元文化。</a:t>
            </a:r>
            <a:endParaRPr lang="zh-TW" altLang="en-US" sz="34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4573" y="525959"/>
            <a:ext cx="6097978" cy="768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什么</a:t>
            </a:r>
            <a:r>
              <a:rPr lang="zh-CN" altLang="en-US" sz="3600" b="1" dirty="0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是</a:t>
            </a:r>
            <a:r>
              <a:rPr lang="zh-TW" altLang="en-US" sz="44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第三文化</a:t>
            </a:r>
            <a:endParaRPr lang="zh-TW" altLang="en-US" sz="440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3" name="Picture 2" descr="A person and two boys sitting on a step outside a house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34" b="33333"/>
          <a:stretch>
            <a:fillRect/>
          </a:stretch>
        </p:blipFill>
        <p:spPr>
          <a:xfrm>
            <a:off x="6088485" y="4430486"/>
            <a:ext cx="6103515" cy="24275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51" b="13818"/>
          <a:stretch>
            <a:fillRect/>
          </a:stretch>
        </p:blipFill>
        <p:spPr>
          <a:xfrm>
            <a:off x="-7515" y="4430486"/>
            <a:ext cx="6096000" cy="242751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92693" y="371920"/>
            <a:ext cx="10603858" cy="4246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4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第三文化孩子</a:t>
            </a:r>
            <a:r>
              <a:rPr lang="zh-CN" altLang="en-US" sz="3600" b="1" dirty="0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成因</a:t>
            </a:r>
            <a:endParaRPr lang="en-US" altLang="zh-CN" sz="3600" b="1" dirty="0">
              <a:solidFill>
                <a:schemeClr val="accent6">
                  <a:lumMod val="40000"/>
                  <a:lumOff val="60000"/>
                </a:schemeClr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3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父母跨国工作或</a:t>
            </a:r>
            <a:r>
              <a:rPr lang="zh-CN" altLang="en-US" sz="3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在</a:t>
            </a:r>
            <a:r>
              <a:rPr lang="zh-TW" altLang="en-US" sz="3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海外宣教</a:t>
            </a:r>
            <a:endParaRPr lang="zh-TW" altLang="en-US" sz="34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3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全球化趋势</a:t>
            </a:r>
            <a:endParaRPr lang="en-US" altLang="zh-TW" sz="34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国际学校就学或出国留学</a:t>
            </a:r>
            <a:endParaRPr lang="en-US" altLang="zh-TW" sz="34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3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移民或难民</a:t>
            </a:r>
            <a:endParaRPr lang="zh-TW" altLang="en-US" sz="34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7" name="Picture 6" descr="A group of kids in a classroom&#10;&#10;Description automatically generated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3" t="3462"/>
          <a:stretch>
            <a:fillRect/>
          </a:stretch>
        </p:blipFill>
        <p:spPr>
          <a:xfrm>
            <a:off x="7209297" y="3133493"/>
            <a:ext cx="4982703" cy="37245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896600" y="371920"/>
            <a:ext cx="924478" cy="923480"/>
          </a:xfrm>
          <a:prstGeom prst="rect">
            <a:avLst/>
          </a:prstGeom>
        </p:spPr>
      </p:pic>
      <p:pic>
        <p:nvPicPr>
          <p:cNvPr id="10" name="Picture 9" descr="A child sitting in a chair&#10;&#10;Description automatically generated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24" b="13924"/>
          <a:stretch>
            <a:fillRect/>
          </a:stretch>
        </p:blipFill>
        <p:spPr>
          <a:xfrm>
            <a:off x="7209296" y="0"/>
            <a:ext cx="3139035" cy="3136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holding up a colorful flag&#10;&#10;Description automatically generated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7" r="16727"/>
          <a:stretch>
            <a:fillRect/>
          </a:stretch>
        </p:blipFill>
        <p:spPr>
          <a:xfrm>
            <a:off x="6759602" y="783771"/>
            <a:ext cx="4748433" cy="4757058"/>
          </a:xfrm>
          <a:prstGeom prst="ellipse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896600" y="371920"/>
            <a:ext cx="924478" cy="9234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2693" y="371920"/>
            <a:ext cx="10603858" cy="5031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4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第三文化孩子</a:t>
            </a:r>
            <a:r>
              <a:rPr lang="zh-CN" altLang="en-US" sz="3600" b="1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独特优势</a:t>
            </a:r>
            <a:endParaRPr lang="en-US" altLang="zh-CN" sz="3600" b="1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3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语言和跨文化沟通能力</a:t>
            </a:r>
            <a:endParaRPr lang="en-US" altLang="zh-TW" sz="34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3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世界观广阔</a:t>
            </a:r>
            <a:endParaRPr lang="en-US" altLang="zh-TW" sz="34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3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适应能力</a:t>
            </a:r>
            <a:endParaRPr lang="en-US" altLang="zh-TW" sz="34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观察力敏锐</a:t>
            </a:r>
            <a:endParaRPr lang="en-US" altLang="zh-CN" sz="34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3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社交网络多元</a:t>
            </a:r>
            <a:endParaRPr lang="zh-TW" altLang="en-US" sz="34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6" name="Picture 5" descr="A child writing on a piece of paper&#10;&#10;Description automatically generated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9" r="26317"/>
          <a:stretch>
            <a:fillRect/>
          </a:stretch>
        </p:blipFill>
        <p:spPr>
          <a:xfrm>
            <a:off x="4948908" y="3733799"/>
            <a:ext cx="2901840" cy="2895019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6" t="7415" b="2069"/>
          <a:stretch>
            <a:fillRect/>
          </a:stretch>
        </p:blipFill>
        <p:spPr>
          <a:xfrm flipH="1">
            <a:off x="7387801" y="0"/>
            <a:ext cx="480419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896600" y="371920"/>
            <a:ext cx="924478" cy="9234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2693" y="371920"/>
            <a:ext cx="10603858" cy="5031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4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第三文化孩子</a:t>
            </a:r>
            <a:r>
              <a:rPr lang="zh-CN" altLang="en-US" sz="3600" b="1" dirty="0"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困难和挑战</a:t>
            </a:r>
            <a:endParaRPr lang="en-US" altLang="zh-CN" sz="3600" b="1" dirty="0">
              <a:solidFill>
                <a:schemeClr val="accent5">
                  <a:lumMod val="20000"/>
                  <a:lumOff val="80000"/>
                </a:schemeClr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3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身份认同困惑</a:t>
            </a:r>
            <a:endParaRPr lang="en-US" altLang="zh-TW" sz="34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情感孤独</a:t>
            </a:r>
            <a:endParaRPr lang="en-US" altLang="zh-TW" sz="34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3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文化适应挑战</a:t>
            </a:r>
            <a:endParaRPr lang="en-US" altLang="zh-TW" sz="34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3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家庭关系张力</a:t>
            </a:r>
            <a:endParaRPr lang="en-US" altLang="zh-TW" sz="34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3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心理健康风险</a:t>
            </a:r>
            <a:endParaRPr lang="zh-TW" altLang="en-US" sz="34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4" name="Picture 3" descr="A teacher teaching a group of children&#10;&#10;Description automatically generated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61" t="827" r="645" b="872"/>
          <a:stretch>
            <a:fillRect/>
          </a:stretch>
        </p:blipFill>
        <p:spPr>
          <a:xfrm>
            <a:off x="4728567" y="2564113"/>
            <a:ext cx="3427351" cy="3423030"/>
          </a:xfrm>
          <a:prstGeom prst="ellipse">
            <a:avLst/>
          </a:prstGeom>
        </p:spPr>
      </p:pic>
      <p:pic>
        <p:nvPicPr>
          <p:cNvPr id="6" name="Picture 5" descr="A close-up of a child&#10;&#10;Description automatically generated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70" b="15126"/>
          <a:stretch>
            <a:fillRect/>
          </a:stretch>
        </p:blipFill>
        <p:spPr>
          <a:xfrm>
            <a:off x="6629400" y="604377"/>
            <a:ext cx="1926772" cy="1917138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hild sitting on a bench writing on a paper&#10;&#10;Description automatically generated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99"/>
          <a:stretch>
            <a:fillRect/>
          </a:stretch>
        </p:blipFill>
        <p:spPr>
          <a:xfrm>
            <a:off x="0" y="0"/>
            <a:ext cx="12192001" cy="1469353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48543" y="3105834"/>
            <a:ext cx="8948057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36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让我们</a:t>
            </a:r>
            <a:r>
              <a:rPr lang="zh-CN" altLang="en-US" sz="36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同心</a:t>
            </a:r>
            <a:r>
              <a:rPr lang="zh-TW" altLang="en-US" sz="36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为</a:t>
            </a:r>
            <a:r>
              <a:rPr lang="zh-CN" altLang="en-US" sz="36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第三文化孩子</a:t>
            </a:r>
            <a:r>
              <a:rPr lang="zh-TW" altLang="en-US" sz="36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祷告</a:t>
            </a:r>
            <a:endParaRPr lang="en-US" sz="36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896600" y="371920"/>
            <a:ext cx="924478" cy="923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9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6 L 0 -0.2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86723"/>
            <a:ext cx="12192000" cy="5999357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zh-TW" altLang="en-US" sz="34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亲爱的天父，</a:t>
            </a:r>
            <a:br>
              <a:rPr lang="en-MY" altLang="zh-TW" sz="34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en-US" sz="34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我们为第三文化孩子（</a:t>
            </a:r>
            <a:r>
              <a:rPr lang="en-US" altLang="zh-TW" sz="34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TCK</a:t>
            </a:r>
            <a:r>
              <a:rPr lang="zh-TW" altLang="en-US" sz="34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）向祢祈求</a:t>
            </a:r>
            <a:br>
              <a:rPr lang="en-US" altLang="zh-TW" sz="3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en-US" sz="34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求祢在他们面对多文化适应和身份认同的挑战中</a:t>
            </a:r>
            <a:br>
              <a:rPr lang="en-US" altLang="zh-TW" sz="3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en-US" sz="34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赐下智慧、力量和适应能力。</a:t>
            </a:r>
            <a:br>
              <a:rPr lang="en-US" altLang="zh-TW" sz="3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en-US" sz="34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愿祢在他们不断搬迁的人生旅途中，成为他们永恒的归属</a:t>
            </a:r>
            <a:br>
              <a:rPr lang="en-US" altLang="zh-TW" sz="3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en-US" sz="34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带领他们在多变的世界中，找到不变的平安。</a:t>
            </a:r>
            <a:br>
              <a:rPr lang="en-US" altLang="zh-TW" sz="3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en-US" sz="34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求祢保护他们的身心健康，赐给他们及时的帮助，</a:t>
            </a:r>
            <a:br>
              <a:rPr lang="en-US" altLang="zh-TW" sz="34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en-US" sz="34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帮助他们在多元文化中茁壮成长，</a:t>
            </a:r>
            <a:br>
              <a:rPr lang="en-MY" altLang="zh-TW" sz="34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en-US" sz="34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成为祢所爱和爱祢的见证</a:t>
            </a:r>
            <a:r>
              <a:rPr lang="zh-CN" altLang="en-US" sz="34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人</a:t>
            </a:r>
            <a:r>
              <a:rPr lang="zh-TW" altLang="en-US" sz="34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，使他们成为跨文化的桥梁，</a:t>
            </a:r>
            <a:br>
              <a:rPr lang="en-MY" altLang="zh-TW" sz="34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en-US" sz="34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像使徒保罗那样</a:t>
            </a:r>
            <a:r>
              <a:rPr lang="zh-TW" altLang="en-US" sz="34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，</a:t>
            </a:r>
            <a:r>
              <a:rPr lang="zh-TW" altLang="en-US" sz="34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将福音带给更多族群。</a:t>
            </a:r>
            <a:endParaRPr lang="en-US" altLang="zh-TW" sz="3400" b="1" dirty="0">
              <a:solidFill>
                <a:schemeClr val="bg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896600" y="371920"/>
            <a:ext cx="924478" cy="92348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68712"/>
            <a:ext cx="12192000" cy="6289289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Bef>
                <a:spcPts val="1200"/>
              </a:spcBef>
              <a:spcAft>
                <a:spcPts val="1800"/>
              </a:spcAft>
            </a:pPr>
            <a:r>
              <a:rPr lang="zh-TW" altLang="en-US" sz="3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天父，为宣教士父母感谢祢</a:t>
            </a:r>
            <a:br>
              <a:rPr lang="en-US" altLang="zh-TW" sz="3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TW" altLang="en-US" sz="3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是祢赐给他们勇气领受呼召，在异乡跨文化处境中扶养孩子。</a:t>
            </a:r>
            <a:br>
              <a:rPr lang="en-MY" altLang="zh-TW" sz="3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TW" altLang="en-US" sz="3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愿圣灵保守宣教士父母的心思意念</a:t>
            </a:r>
            <a:br>
              <a:rPr lang="en-US" altLang="zh-TW" sz="3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TW" altLang="en-US" sz="3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不因看重服事成效而忽略子女的需要</a:t>
            </a:r>
            <a:br>
              <a:rPr lang="en-US" altLang="zh-CN" sz="3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CN" altLang="en-US" sz="3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且能够</a:t>
            </a:r>
            <a:r>
              <a:rPr lang="zh-TW" altLang="en-US" sz="3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敏感觉察</a:t>
            </a:r>
            <a:r>
              <a:rPr lang="zh-CN" altLang="en-US" sz="3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孩子的需要，及时</a:t>
            </a:r>
            <a:r>
              <a:rPr lang="zh-TW" altLang="en-US" sz="3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给予支持</a:t>
            </a:r>
            <a:br>
              <a:rPr lang="en-US" altLang="zh-TW" sz="3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TW" altLang="en-US" sz="3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使孩子能分享生命的喜怒哀乐。</a:t>
            </a:r>
            <a:br>
              <a:rPr lang="en-MY" altLang="zh-TW" sz="3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TW" altLang="en-US" sz="34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愿神使用宣教士关顾小组祝福在世界各地的宣教士子女，</a:t>
            </a:r>
            <a:br>
              <a:rPr lang="en-MY" altLang="zh-TW" sz="34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CN" altLang="en-US" sz="34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让他们</a:t>
            </a:r>
            <a:r>
              <a:rPr lang="zh-TW" altLang="en-US" sz="34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在神的爱里认定自己尊贵的身分，</a:t>
            </a:r>
            <a:br>
              <a:rPr lang="en-MY" altLang="zh-TW" sz="34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TW" altLang="en-US" sz="34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将成长中面临的挑战和机遇化作人生的优势，靠主刚强得力。</a:t>
            </a:r>
            <a:br>
              <a:rPr lang="en-US" altLang="zh-TW" sz="34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TW" altLang="en-US" sz="34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奉主耶稣基督的名求，阿们！</a:t>
            </a:r>
            <a:endParaRPr lang="en-US" altLang="zh-TW" sz="3400" b="1" dirty="0">
              <a:solidFill>
                <a:schemeClr val="bg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896600" y="371920"/>
            <a:ext cx="924478" cy="92348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602517" y="2988430"/>
            <a:ext cx="6911401" cy="911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ts val="3200"/>
              </a:lnSpc>
            </a:pPr>
            <a:r>
              <a:rPr lang="zh-TW" altLang="en-US" sz="24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不再是个人的祷告，我们开始一起祈祷。</a:t>
            </a:r>
            <a:br>
              <a:rPr lang="zh-TW" altLang="en-US" sz="24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</a:br>
            <a:r>
              <a:rPr lang="en-US" altLang="zh-TW" sz="24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30</a:t>
            </a:r>
            <a:r>
              <a:rPr lang="zh-TW" altLang="en-US" sz="24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分钟，生活再忙碌的人都能找到时间参与。</a:t>
            </a:r>
            <a:endParaRPr lang="zh-TW" altLang="en-US" sz="2400" dirty="0">
              <a:solidFill>
                <a:schemeClr val="bg1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pic>
        <p:nvPicPr>
          <p:cNvPr id="2" name="Graphic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04122" y="1"/>
            <a:ext cx="4713254" cy="6858000"/>
          </a:xfrm>
          <a:prstGeom prst="rect">
            <a:avLst/>
          </a:prstGeom>
        </p:spPr>
      </p:pic>
      <p:pic>
        <p:nvPicPr>
          <p:cNvPr id="13" name="Graphic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733145" y="4273637"/>
            <a:ext cx="4866748" cy="1939381"/>
          </a:xfrm>
          <a:prstGeom prst="rect">
            <a:avLst/>
          </a:prstGeom>
        </p:spPr>
      </p:pic>
      <p:pic>
        <p:nvPicPr>
          <p:cNvPr id="4" name="Graphic 3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15408" y="944442"/>
            <a:ext cx="5726021" cy="18228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3000">
        <p14:pan dir="u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9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664</Words>
  <Application>WPS Presentation</Application>
  <PresentationFormat>Widescreen</PresentationFormat>
  <Paragraphs>37</Paragraphs>
  <Slides>11</Slides>
  <Notes>11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28" baseType="lpstr">
      <vt:lpstr>Arial</vt:lpstr>
      <vt:lpstr>SimSun</vt:lpstr>
      <vt:lpstr>Wingdings</vt:lpstr>
      <vt:lpstr>Microsoft JhengHei</vt:lpstr>
      <vt:lpstr>Times New Roman</vt:lpstr>
      <vt:lpstr>Aptos</vt:lpstr>
      <vt:lpstr>Segoe Print</vt:lpstr>
      <vt:lpstr>PMingLiU</vt:lpstr>
      <vt:lpstr>DengXian</vt:lpstr>
      <vt:lpstr>Source Han Serif TC Medium</vt:lpstr>
      <vt:lpstr>Cambria</vt:lpstr>
      <vt:lpstr>Microsoft YaHei Light</vt:lpstr>
      <vt:lpstr>Microsoft YaHei</vt:lpstr>
      <vt:lpstr>Arial Unicode MS</vt:lpstr>
      <vt:lpstr>Calibri Light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親愛的天父， 我們為第三文化孩子（TCK）向祢祈求 求祢在他們面對多文化適應和身份認同的挑戰中 賜下智慧、力量和適應能力。 願祢在他們不斷搬遷的人生旅途中，成為他們永恆的歸屬 帶領他們在多變的世界中，找到不變的平安。 求祢保護他們的身心健康，賜給他們及時的幫助， 幫助他們在多元文化中茁壯成長， 成為祢所愛和愛祢的見證人，使他們成為跨文化的橋樑， 像使徒保羅那樣，將福音帶給更多族群。</vt:lpstr>
      <vt:lpstr>天父，為宣教士父母感謝祢 是祢賜給他們勇氣領受呼召，在異鄉跨文化處境中扶養孩子。 願聖靈保守宣教士父母的心思意念 不因看重服事成效而忽略子女的需要 且能夠敏感覺察孩子的需要，及時給予支持 使孩子能分享生命的喜怒哀樂。 願神使用宣教士關顧小組祝福在世界各地的宣教士子女， 讓他們在神的愛裡認定自己尊貴的身分， 將成長中面臨的挑戰和機遇化作人生的優勢，靠主剛強得力。 奉主耶穌基督的名求，阿們！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Enoch Lee</dc:creator>
  <cp:lastModifiedBy>user</cp:lastModifiedBy>
  <cp:revision>65</cp:revision>
  <dcterms:created xsi:type="dcterms:W3CDTF">2024-08-17T22:17:00Z</dcterms:created>
  <dcterms:modified xsi:type="dcterms:W3CDTF">2024-08-30T00:51:44Z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44803CCECD7E4CB58DE55A6CB2E16B94_12</vt:lpwstr>
  </property>
  <property fmtid="{D5CDD505-2E9C-101B-9397-08002B2CF9AE}" pid="3" name="KSOProductBuildVer">
    <vt:lpwstr>1033-12.2.0.17545</vt:lpwstr>
  </property>
</Properties>
</file>