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376" r:id="rId2"/>
    <p:sldId id="349" r:id="rId3"/>
    <p:sldId id="402" r:id="rId4"/>
    <p:sldId id="256" r:id="rId5"/>
    <p:sldId id="403" r:id="rId6"/>
    <p:sldId id="404" r:id="rId7"/>
    <p:sldId id="381" r:id="rId8"/>
    <p:sldId id="343" r:id="rId9"/>
    <p:sldId id="38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cmAuthor id="2" name="Yeng Shiow Lim" initials="Y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5A2"/>
    <a:srgbClr val="6D2544"/>
    <a:srgbClr val="1B8EA1"/>
    <a:srgbClr val="167484"/>
    <a:srgbClr val="543A53"/>
    <a:srgbClr val="0A6274"/>
    <a:srgbClr val="0F4D6F"/>
    <a:srgbClr val="125F6C"/>
    <a:srgbClr val="B0E2D5"/>
    <a:srgbClr val="391F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2" autoAdjust="0"/>
    <p:restoredTop sz="62000" autoAdjust="0"/>
  </p:normalViewPr>
  <p:slideViewPr>
    <p:cSldViewPr showGuides="1">
      <p:cViewPr varScale="1">
        <p:scale>
          <a:sx n="70" d="100"/>
          <a:sy n="70" d="100"/>
        </p:scale>
        <p:origin x="2022" y="66"/>
      </p:cViewPr>
      <p:guideLst>
        <p:guide orient="horz" pos="2160"/>
        <p:guide pos="38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t>5/4/2024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r>
              <a:rPr lang="en-US" dirty="0"/>
              <a:t>For many, Vietnam means the Vietnam War, people fled across the raging sea in boats, Vietnamese pho, spring rolls, Vietnamese coffee, and French baguettes. Today, let's take a look at other aspects of Vietnam.</a:t>
            </a:r>
          </a:p>
          <a:p>
            <a:pPr algn="l"/>
            <a:endParaRPr lang="en-US" dirty="0"/>
          </a:p>
          <a:p>
            <a:pPr algn="l"/>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algn="l"/>
            <a:r>
              <a:rPr lang="en-US" dirty="0"/>
              <a:t>Vietnam, formerly known as the land of the </a:t>
            </a:r>
            <a:r>
              <a:rPr lang="en-US" dirty="0" err="1"/>
              <a:t>Baiyue</a:t>
            </a:r>
            <a:r>
              <a:rPr lang="en-US" dirty="0"/>
              <a:t>, is located at the strategic gateway connecting the South China Sea and the Indian Ocean. It has always been a battleground since ancient times, ruled directly by various ancient Chinese regimes for nearly a millennium. The title of "King of Vietnam" bestowed by the Qing Emperor </a:t>
            </a:r>
            <a:r>
              <a:rPr lang="en-US" dirty="0" err="1"/>
              <a:t>Jiaqing</a:t>
            </a:r>
            <a:r>
              <a:rPr lang="en-US" dirty="0"/>
              <a:t> has been retained to this day. In the 19th century, It became a French colony during the Qing-French conflicts.</a:t>
            </a:r>
          </a:p>
          <a:p>
            <a:pPr algn="l"/>
            <a:endParaRPr lang="en-US" dirty="0"/>
          </a:p>
          <a:p>
            <a:pPr algn="l"/>
            <a:r>
              <a:rPr lang="en-US" dirty="0"/>
              <a:t>In 1945, Ho Chi Minh led the establishment of the socialist Democratic Republic of Vietnam (commonly known as North Vietnam) in the north, supported by China and the Soviet Union. Nine years later, to prevent communism from growing in Southeast Asia, the US military intervened in South Vietnam in 1954. After ten years of bitter fighting, they began withdrawing troops in 1973. In 1975, North Vietnam unified the country.</a:t>
            </a:r>
          </a:p>
          <a:p>
            <a:pPr algn="l"/>
            <a:endParaRPr lang="en-US" dirty="0"/>
          </a:p>
          <a:p>
            <a:pPr algn="l"/>
            <a:r>
              <a:rPr lang="en-US" dirty="0"/>
              <a:t>With a population of 100 million, Vietnam is home to 54 ethnic groups speaking 103 dialects. Its geography is shaped like an elongated "S", with the narrowest point being only 50 kilometers wide east to west, but stretching 1,600 kilometers north to south, resulting in diverse regions and cultures. Naturally, it is divided into north and south, leading to differences in food preferences ("saltier in the north, sweeter in the south") and physical appearance ("men in the north, women in the south"). Due to historical reasons, there are distinct ideological and lifestyle differences between the north and south, even within the government, with factions known as the "southern faction" and "northern faction."</a:t>
            </a:r>
          </a:p>
          <a:p>
            <a:pPr algn="l"/>
            <a:endParaRPr lang="en-US" dirty="0"/>
          </a:p>
          <a:p>
            <a:pPr algn="l"/>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algn="l"/>
            <a:r>
              <a:rPr lang="en-US" altLang="zh-TW" sz="1200" b="0" i="0" u="none" strike="noStrike" baseline="0" dirty="0">
                <a:solidFill>
                  <a:srgbClr val="000000"/>
                </a:solidFill>
                <a:latin typeface="DFHei-W3-WINP-BF"/>
              </a:rPr>
              <a:t>During the COVID-19 epidemic, in order to get rid of dependence and risks on manufacturing in China, foreign businessmen in Europe and the United States moved some technology industries to Vietnam, which has an average age of 33 and is a gathering place for global video game masters and has a better manpower base. Products from Nike, Adidas put on the label of "Made in Vietnam”. Biden and Xi Jinping visited Vietnam successively in 2023. Vietnam has attracted the attention of major powers. It has the ambition to transform into a new generation of global factory by 2045.</a:t>
            </a:r>
          </a:p>
          <a:p>
            <a:pPr algn="l"/>
            <a:endParaRPr lang="en-US" altLang="zh-TW" sz="1200" b="0" i="0" u="none" strike="noStrike" baseline="0" dirty="0">
              <a:solidFill>
                <a:srgbClr val="000000"/>
              </a:solidFill>
              <a:latin typeface="DFHei-W3-WINP-BF"/>
            </a:endParaRPr>
          </a:p>
          <a:p>
            <a:pPr algn="l"/>
            <a:r>
              <a:rPr lang="en-US" altLang="zh-TW" sz="1200" b="0" i="0" u="none" strike="noStrike" baseline="0" dirty="0">
                <a:solidFill>
                  <a:srgbClr val="000000"/>
                </a:solidFill>
                <a:latin typeface="DFHei-W3-WINP-BF"/>
              </a:rPr>
              <a:t>Christianity set foot in Vietnam as early as the 16th century. In 1967, the total number of believers reached 150,000, accounting for about 1% of the total population. After 1975, the number of Christians dropped sharply, and church properties were confiscated. Seminaries and church-run orphanages and hospitals were closed. All missionaries left the country, and Christians were regarded as enemies of the country.</a:t>
            </a:r>
          </a:p>
          <a:p>
            <a:pPr algn="l"/>
            <a:endParaRPr lang="en-US" altLang="zh-TW" sz="1200" b="0" i="0" u="none" strike="noStrike" baseline="0" dirty="0">
              <a:solidFill>
                <a:srgbClr val="000000"/>
              </a:solidFill>
              <a:latin typeface="DFHei-W3-WINP-BF"/>
            </a:endParaRPr>
          </a:p>
          <a:p>
            <a:pPr algn="l"/>
            <a:r>
              <a:rPr lang="en-US" altLang="zh-TW" sz="1200" b="0" i="0" u="none" strike="noStrike" baseline="0" dirty="0">
                <a:solidFill>
                  <a:srgbClr val="000000"/>
                </a:solidFill>
                <a:latin typeface="DFHei-W3-WINP-BF"/>
              </a:rPr>
              <a:t>However, although Vietnam is ruled by an atheist political party, only about 20% of its people are atheists. The rest of the people have their own beliefs. Even with an atheistic government and polytheistic people, it is actually a country with many beliefs.</a:t>
            </a:r>
          </a:p>
          <a:p>
            <a:pPr algn="l"/>
            <a:endParaRPr lang="en-US" altLang="zh-TW" sz="1200" b="0" i="0" u="none" strike="noStrike" baseline="0" dirty="0">
              <a:solidFill>
                <a:srgbClr val="000000"/>
              </a:solidFill>
              <a:latin typeface="DFHei-W3-WINP-BF"/>
            </a:endParaRPr>
          </a:p>
          <a:p>
            <a:pPr algn="l"/>
            <a:r>
              <a:rPr lang="en-US" altLang="zh-TW" sz="1200" b="0" i="0" u="none" strike="noStrike" baseline="0" dirty="0">
                <a:solidFill>
                  <a:srgbClr val="000000"/>
                </a:solidFill>
                <a:latin typeface="DFHei-W3-WINP-BF"/>
              </a:rPr>
              <a:t>Thank God that Christians have been able to spread the gospel during the reform process of the government's integration into the world's supply chain. The training of workers to a certain extent has also gained ground. Today there are 9.6 million believers, most of whom belong to ethnic minority groups such as the Miao and live in mountainous areas. They suffer from social exclusion, discrimination, and attacks. Church gatherings face constant surveillance and frequent raids.</a:t>
            </a:r>
          </a:p>
          <a:p>
            <a:pPr algn="l"/>
            <a:endParaRPr lang="en-US" altLang="zh-TW" sz="1200" b="0" i="0" u="none" strike="noStrike" baseline="0" dirty="0">
              <a:solidFill>
                <a:srgbClr val="000000"/>
              </a:solidFill>
              <a:latin typeface="DFHei-W3-WINP-BF"/>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t>3</a:t>
            </a:fld>
            <a:endParaRPr lang="en-US"/>
          </a:p>
        </p:txBody>
      </p:sp>
    </p:spTree>
    <p:extLst>
      <p:ext uri="{BB962C8B-B14F-4D97-AF65-F5344CB8AC3E}">
        <p14:creationId xmlns:p14="http://schemas.microsoft.com/office/powerpoint/2010/main" val="2771262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讓我們</a:t>
            </a:r>
            <a:r>
              <a:rPr lang="en-MY" dirty="0" err="1"/>
              <a:t>同心開口禱告</a:t>
            </a:r>
            <a:r>
              <a:rPr lang="en-MY" dirty="0"/>
              <a:t>。</a:t>
            </a:r>
          </a:p>
        </p:txBody>
      </p:sp>
      <p:sp>
        <p:nvSpPr>
          <p:cNvPr id="4" name="Slide Number Placeholder 3"/>
          <p:cNvSpPr>
            <a:spLocks noGrp="1"/>
          </p:cNvSpPr>
          <p:nvPr>
            <p:ph type="sldNum" sz="quarter" idx="5"/>
          </p:nvPr>
        </p:nvSpPr>
        <p:spPr/>
        <p:txBody>
          <a:bodyPr/>
          <a:lstStyle/>
          <a:p>
            <a:fld id="{4770A47A-5C7E-436F-BE97-00A4918567CB}" type="slidenum">
              <a:rPr lang="en-US" smtClean="0"/>
              <a:t>5</a:t>
            </a:fld>
            <a:endParaRPr lang="en-US"/>
          </a:p>
        </p:txBody>
      </p:sp>
    </p:spTree>
    <p:extLst>
      <p:ext uri="{BB962C8B-B14F-4D97-AF65-F5344CB8AC3E}">
        <p14:creationId xmlns:p14="http://schemas.microsoft.com/office/powerpoint/2010/main" val="17412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Let us </a:t>
            </a:r>
            <a:r>
              <a:rPr lang="en-US" altLang="zh-CN"/>
              <a:t>pray aloud in unity.</a:t>
            </a:r>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6</a:t>
            </a:fld>
            <a:endParaRPr lang="en-US"/>
          </a:p>
        </p:txBody>
      </p:sp>
    </p:spTree>
    <p:extLst>
      <p:ext uri="{BB962C8B-B14F-4D97-AF65-F5344CB8AC3E}">
        <p14:creationId xmlns:p14="http://schemas.microsoft.com/office/powerpoint/2010/main" val="10236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7</a:t>
            </a:fld>
            <a:endParaRPr lang="en-MY"/>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9</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E05AB-13C4-4FEF-8460-F7BC1550F1E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907E05AB-13C4-4FEF-8460-F7BC1550F1E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907E05AB-13C4-4FEF-8460-F7BC1550F1E5}" type="datetimeFigureOut">
              <a:rPr lang="en-US" smtClean="0"/>
              <a:t>5/4/2024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907E05AB-13C4-4FEF-8460-F7BC1550F1E5}" type="datetimeFigureOut">
              <a:rPr lang="en-US" smtClean="0"/>
              <a:t>5/4/2024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E05AB-13C4-4FEF-8460-F7BC1550F1E5}" type="datetimeFigureOut">
              <a:rPr lang="en-US" smtClean="0"/>
              <a:t>5/4/2024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739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t>5/4/2024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t="4588" b="4588"/>
          <a:stretch/>
        </p:blipFill>
        <p:spPr>
          <a:xfrm>
            <a:off x="0" y="0"/>
            <a:ext cx="12508230" cy="85204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740043" y="526096"/>
            <a:ext cx="831271" cy="1331460"/>
          </a:xfrm>
          <a:prstGeom prst="rect">
            <a:avLst/>
          </a:prstGeom>
        </p:spPr>
      </p:pic>
      <p:sp>
        <p:nvSpPr>
          <p:cNvPr id="9" name="TextBox 8"/>
          <p:cNvSpPr txBox="1"/>
          <p:nvPr/>
        </p:nvSpPr>
        <p:spPr>
          <a:xfrm>
            <a:off x="1905000" y="4667070"/>
            <a:ext cx="8305800" cy="1077218"/>
          </a:xfrm>
          <a:prstGeom prst="rect">
            <a:avLst/>
          </a:prstGeom>
          <a:noFill/>
        </p:spPr>
        <p:txBody>
          <a:bodyPr wrap="square">
            <a:spAutoFit/>
          </a:bodyPr>
          <a:lstStyle/>
          <a:p>
            <a:pPr algn="ct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May 2024</a:t>
            </a:r>
            <a:endParaRPr lang="en-US" altLang="zh-TW" sz="24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r>
              <a:rPr lang="en-US" sz="4000" b="1" dirty="0">
                <a:solidFill>
                  <a:schemeClr val="bg1"/>
                </a:solidFill>
                <a:latin typeface="Microsoft JhengHei" panose="020B0604030504040204" pitchFamily="34" charset="-120"/>
                <a:ea typeface="Microsoft JhengHei" panose="020B0604030504040204" pitchFamily="34" charset="-120"/>
              </a:rPr>
              <a:t>Vietnam</a:t>
            </a:r>
            <a:endParaRPr lang="en-MY" sz="2400" b="1"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1.25E-6 -4.44444E-6 L -1.25E-6 -0.25 " pathEditMode="relative" rAng="0" ptsTypes="AA">
                                      <p:cBhvr>
                                        <p:cTn id="11" dur="2000" fill="hold"/>
                                        <p:tgtEl>
                                          <p:spTgt spid="5"/>
                                        </p:tgtEl>
                                        <p:attrNameLst>
                                          <p:attrName>ppt_x</p:attrName>
                                          <p:attrName>ppt_y</p:attrName>
                                        </p:attrNameLst>
                                      </p:cBhvr>
                                      <p:rCtr x="0" y="-12500"/>
                                    </p:animMotion>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75A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8" name="TextBox 7"/>
          <p:cNvSpPr txBox="1"/>
          <p:nvPr/>
        </p:nvSpPr>
        <p:spPr>
          <a:xfrm>
            <a:off x="382352" y="336844"/>
            <a:ext cx="11276248" cy="1477328"/>
          </a:xfrm>
          <a:prstGeom prst="rect">
            <a:avLst/>
          </a:prstGeom>
          <a:noFill/>
        </p:spPr>
        <p:txBody>
          <a:bodyPr wrap="square">
            <a:spAutoFit/>
          </a:bodyPr>
          <a:lstStyle/>
          <a:p>
            <a:r>
              <a:rPr lang="en-MY" altLang="zh-CN" sz="3200" b="1" dirty="0">
                <a:solidFill>
                  <a:schemeClr val="bg1"/>
                </a:solidFill>
                <a:effectLst/>
                <a:ea typeface="Microsoft JhengHei" panose="020B0604030504040204" pitchFamily="34" charset="-120"/>
                <a:cs typeface="Times New Roman" panose="02020603050405020304" pitchFamily="18" charset="0"/>
              </a:rPr>
              <a:t>Vietnam</a:t>
            </a:r>
          </a:p>
          <a:p>
            <a:r>
              <a:rPr lang="en-US" altLang="zh-TW" sz="2300" b="1" dirty="0">
                <a:solidFill>
                  <a:schemeClr val="accent4">
                    <a:lumMod val="40000"/>
                    <a:lumOff val="60000"/>
                  </a:schemeClr>
                </a:solidFill>
                <a:effectLst/>
                <a:ea typeface="Microsoft JhengHei" panose="020B0604030504040204" pitchFamily="34" charset="-120"/>
                <a:cs typeface="Times New Roman" panose="02020603050405020304" pitchFamily="18" charset="0"/>
              </a:rPr>
              <a:t>Densely populated, land in elongated shape, big difference between North and South</a:t>
            </a:r>
            <a:endParaRPr lang="en-MY" altLang="zh-TW" sz="2300" b="1" dirty="0">
              <a:solidFill>
                <a:schemeClr val="accent4">
                  <a:lumMod val="40000"/>
                  <a:lumOff val="60000"/>
                </a:schemeClr>
              </a:solidFill>
              <a:effectLst/>
              <a:ea typeface="Microsoft JhengHei" panose="020B0604030504040204" pitchFamily="34" charset="-120"/>
              <a:cs typeface="Times New Roman" panose="02020603050405020304" pitchFamily="18" charset="0"/>
            </a:endParaRPr>
          </a:p>
          <a:p>
            <a:pPr>
              <a:spcBef>
                <a:spcPts val="1200"/>
              </a:spcBef>
            </a:pPr>
            <a:endParaRPr lang="zh-TW" altLang="en-US" sz="2400" b="1" dirty="0">
              <a:solidFill>
                <a:schemeClr val="accent2">
                  <a:lumMod val="40000"/>
                  <a:lumOff val="60000"/>
                </a:schemeClr>
              </a:solidFill>
              <a:effectLst/>
              <a:ea typeface="Microsoft JhengHei" panose="020B0604030504040204" pitchFamily="34" charset="-120"/>
              <a:cs typeface="Times New Roman" panose="02020603050405020304" pitchFamily="18" charset="0"/>
            </a:endParaRPr>
          </a:p>
        </p:txBody>
      </p:sp>
      <p:pic>
        <p:nvPicPr>
          <p:cNvPr id="2" name="Picture 1">
            <a:extLst>
              <a:ext uri="{FF2B5EF4-FFF2-40B4-BE49-F238E27FC236}">
                <a16:creationId xmlns:a16="http://schemas.microsoft.com/office/drawing/2014/main" id="{3D4BD73A-26AB-BD3D-11B4-06454335D5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15200" y="3962400"/>
            <a:ext cx="3023086" cy="2371232"/>
          </a:xfrm>
          <a:prstGeom prst="rect">
            <a:avLst/>
          </a:prstGeom>
        </p:spPr>
      </p:pic>
      <p:pic>
        <p:nvPicPr>
          <p:cNvPr id="1026" name="Picture 2">
            <a:extLst>
              <a:ext uri="{FF2B5EF4-FFF2-40B4-BE49-F238E27FC236}">
                <a16:creationId xmlns:a16="http://schemas.microsoft.com/office/drawing/2014/main" id="{FB25D9FA-30FF-2B16-F46C-49F181FEE9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4930" y="14478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8B4F54-3C85-DF7F-E84D-468306F90B80}"/>
              </a:ext>
            </a:extLst>
          </p:cNvPr>
          <p:cNvSpPr txBox="1"/>
          <p:nvPr/>
        </p:nvSpPr>
        <p:spPr>
          <a:xfrm>
            <a:off x="424324" y="1295400"/>
            <a:ext cx="8380648" cy="2416046"/>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altLang="zh-TW" sz="2200" dirty="0">
                <a:solidFill>
                  <a:schemeClr val="bg1"/>
                </a:solidFill>
                <a:effectLst/>
                <a:ea typeface="Microsoft JhengHei" panose="020B0604030504040204" pitchFamily="34" charset="-120"/>
                <a:cs typeface="Times New Roman" panose="02020603050405020304" pitchFamily="18" charset="0"/>
              </a:rPr>
              <a:t>Population: 99.54 million, 90 million Jing people, 53 ethnic groups, 103 dialects</a:t>
            </a:r>
          </a:p>
          <a:p>
            <a:pPr marL="365760" indent="-365760">
              <a:spcBef>
                <a:spcPts val="600"/>
              </a:spcBef>
              <a:buFont typeface="Arial" panose="020B0604020202020204" pitchFamily="34" charset="0"/>
              <a:buChar char="•"/>
            </a:pPr>
            <a:r>
              <a:rPr lang="en-US" altLang="zh-TW" sz="2200" dirty="0">
                <a:solidFill>
                  <a:schemeClr val="bg1"/>
                </a:solidFill>
                <a:effectLst/>
                <a:ea typeface="Microsoft JhengHei" panose="020B0604030504040204" pitchFamily="34" charset="-120"/>
                <a:cs typeface="Times New Roman" panose="02020603050405020304" pitchFamily="18" charset="0"/>
              </a:rPr>
              <a:t>“Salty in the north, sweet in the south”; “peach in the north and plum in the south”; “male in the north and female in the south”.</a:t>
            </a:r>
          </a:p>
          <a:p>
            <a:pPr>
              <a:spcBef>
                <a:spcPts val="1200"/>
              </a:spcBef>
            </a:pPr>
            <a:r>
              <a:rPr lang="en-US" altLang="zh-TW" sz="2300" b="1" dirty="0">
                <a:solidFill>
                  <a:schemeClr val="accent4">
                    <a:lumMod val="40000"/>
                    <a:lumOff val="60000"/>
                  </a:schemeClr>
                </a:solidFill>
                <a:effectLst/>
                <a:ea typeface="Microsoft JhengHei" panose="020B0604030504040204" pitchFamily="34" charset="-120"/>
                <a:cs typeface="Times New Roman" panose="02020603050405020304" pitchFamily="18" charset="0"/>
              </a:rPr>
              <a:t>A vassal of China In old days; An ideological battlefield for Europe and the United States </a:t>
            </a:r>
            <a:r>
              <a:rPr lang="en-US" altLang="zh-TW" sz="2300" b="1" dirty="0">
                <a:solidFill>
                  <a:schemeClr val="accent4">
                    <a:lumMod val="40000"/>
                    <a:lumOff val="60000"/>
                  </a:schemeClr>
                </a:solidFill>
                <a:ea typeface="Microsoft JhengHei" panose="020B0604030504040204" pitchFamily="34" charset="-120"/>
                <a:cs typeface="Times New Roman" panose="02020603050405020304" pitchFamily="18" charset="0"/>
              </a:rPr>
              <a:t>today</a:t>
            </a:r>
            <a:r>
              <a:rPr lang="en-US" altLang="zh-TW" sz="2300" b="1" dirty="0">
                <a:solidFill>
                  <a:schemeClr val="accent4">
                    <a:lumMod val="40000"/>
                    <a:lumOff val="60000"/>
                  </a:schemeClr>
                </a:solidFill>
                <a:effectLst/>
                <a:ea typeface="Microsoft JhengHei" panose="020B0604030504040204" pitchFamily="34" charset="-120"/>
                <a:cs typeface="Times New Roman" panose="02020603050405020304" pitchFamily="18" charset="0"/>
              </a:rPr>
              <a:t> </a:t>
            </a:r>
          </a:p>
        </p:txBody>
      </p:sp>
      <p:sp>
        <p:nvSpPr>
          <p:cNvPr id="5" name="TextBox 4">
            <a:extLst>
              <a:ext uri="{FF2B5EF4-FFF2-40B4-BE49-F238E27FC236}">
                <a16:creationId xmlns:a16="http://schemas.microsoft.com/office/drawing/2014/main" id="{50639F7F-87B1-1F02-EBCD-09733188D27F}"/>
              </a:ext>
            </a:extLst>
          </p:cNvPr>
          <p:cNvSpPr txBox="1"/>
          <p:nvPr/>
        </p:nvSpPr>
        <p:spPr>
          <a:xfrm>
            <a:off x="458552" y="3657600"/>
            <a:ext cx="6856648" cy="3108543"/>
          </a:xfrm>
          <a:prstGeom prst="rect">
            <a:avLst/>
          </a:prstGeom>
          <a:noFill/>
        </p:spPr>
        <p:txBody>
          <a:bodyPr wrap="square">
            <a:spAutoFit/>
          </a:bodyPr>
          <a:lstStyle/>
          <a:p>
            <a:pPr marL="274320" indent="-274320">
              <a:spcBef>
                <a:spcPts val="600"/>
              </a:spcBef>
              <a:buFont typeface="Arial" panose="020B0604020202020204" pitchFamily="34" charset="0"/>
              <a:buChar char="•"/>
            </a:pPr>
            <a:r>
              <a:rPr lang="en-US" altLang="zh-TW" sz="2200" dirty="0">
                <a:solidFill>
                  <a:schemeClr val="bg1"/>
                </a:solidFill>
                <a:ea typeface="Microsoft JhengHei" panose="020B0604030504040204" pitchFamily="34" charset="-120"/>
                <a:cs typeface="Times New Roman" panose="02020603050405020304" pitchFamily="18" charset="0"/>
              </a:rPr>
              <a:t>Directly r</a:t>
            </a:r>
            <a:r>
              <a:rPr lang="en-US" altLang="zh-TW" sz="2200" dirty="0">
                <a:solidFill>
                  <a:schemeClr val="bg1"/>
                </a:solidFill>
                <a:effectLst/>
                <a:ea typeface="Microsoft JhengHei" panose="020B0604030504040204" pitchFamily="34" charset="-120"/>
                <a:cs typeface="Times New Roman" panose="02020603050405020304" pitchFamily="18" charset="0"/>
              </a:rPr>
              <a:t>uled by various Chinese regimes for nearly  1,000 years</a:t>
            </a:r>
            <a:endParaRPr lang="zh-TW" altLang="en-US" sz="2200" dirty="0">
              <a:solidFill>
                <a:schemeClr val="bg1"/>
              </a:solidFill>
              <a:effectLst/>
              <a:ea typeface="Microsoft JhengHei" panose="020B0604030504040204" pitchFamily="34" charset="-120"/>
              <a:cs typeface="Times New Roman" panose="02020603050405020304" pitchFamily="18" charset="0"/>
            </a:endParaRPr>
          </a:p>
          <a:p>
            <a:pPr marL="274320" indent="-274320">
              <a:spcBef>
                <a:spcPts val="600"/>
              </a:spcBef>
              <a:buFont typeface="Arial" panose="020B0604020202020204" pitchFamily="34" charset="0"/>
              <a:buChar char="•"/>
            </a:pPr>
            <a:r>
              <a:rPr lang="en-US" altLang="zh-TW" sz="2200" dirty="0">
                <a:solidFill>
                  <a:schemeClr val="bg1"/>
                </a:solidFill>
                <a:effectLst/>
                <a:ea typeface="Microsoft JhengHei" panose="020B0604030504040204" pitchFamily="34" charset="-120"/>
                <a:cs typeface="Times New Roman" panose="02020603050405020304" pitchFamily="18" charset="0"/>
              </a:rPr>
              <a:t>Became a French colony in the 19</a:t>
            </a:r>
            <a:r>
              <a:rPr lang="en-US" altLang="zh-TW" sz="2200" baseline="30000" dirty="0">
                <a:solidFill>
                  <a:schemeClr val="bg1"/>
                </a:solidFill>
                <a:effectLst/>
                <a:ea typeface="Microsoft JhengHei" panose="020B0604030504040204" pitchFamily="34" charset="-120"/>
                <a:cs typeface="Times New Roman" panose="02020603050405020304" pitchFamily="18" charset="0"/>
              </a:rPr>
              <a:t>th</a:t>
            </a:r>
            <a:r>
              <a:rPr lang="en-US" altLang="zh-TW" sz="2200" dirty="0">
                <a:solidFill>
                  <a:schemeClr val="bg1"/>
                </a:solidFill>
                <a:effectLst/>
                <a:ea typeface="Microsoft JhengHei" panose="020B0604030504040204" pitchFamily="34" charset="-120"/>
                <a:cs typeface="Times New Roman" panose="02020603050405020304" pitchFamily="18" charset="0"/>
              </a:rPr>
              <a:t> century</a:t>
            </a:r>
            <a:endParaRPr lang="zh-TW" altLang="en-US" sz="2200" dirty="0">
              <a:solidFill>
                <a:schemeClr val="bg1"/>
              </a:solidFill>
              <a:effectLst/>
              <a:ea typeface="Microsoft JhengHei" panose="020B0604030504040204" pitchFamily="34" charset="-120"/>
              <a:cs typeface="Times New Roman" panose="02020603050405020304" pitchFamily="18" charset="0"/>
            </a:endParaRPr>
          </a:p>
          <a:p>
            <a:pPr marL="274320" indent="-274320">
              <a:spcBef>
                <a:spcPts val="600"/>
              </a:spcBef>
              <a:buFont typeface="Arial" panose="020B0604020202020204" pitchFamily="34" charset="0"/>
              <a:buChar char="•"/>
            </a:pPr>
            <a:r>
              <a:rPr lang="en-US" altLang="zh-TW" sz="2200" dirty="0">
                <a:solidFill>
                  <a:schemeClr val="bg1"/>
                </a:solidFill>
                <a:effectLst/>
                <a:ea typeface="Microsoft JhengHei" panose="020B0604030504040204" pitchFamily="34" charset="-120"/>
                <a:cs typeface="Times New Roman" panose="02020603050405020304" pitchFamily="18" charset="0"/>
              </a:rPr>
              <a:t>In 1945, Hu Chi Minh established the Democratic Republic of Vietnam in the north (a.k.a. North Vietnam).</a:t>
            </a:r>
          </a:p>
          <a:p>
            <a:pPr marL="274320" indent="-274320">
              <a:spcBef>
                <a:spcPts val="600"/>
              </a:spcBef>
              <a:buFont typeface="Arial" panose="020B0604020202020204" pitchFamily="34" charset="0"/>
              <a:buChar char="•"/>
            </a:pPr>
            <a:r>
              <a:rPr lang="en-US" altLang="zh-TW" sz="2200" dirty="0">
                <a:solidFill>
                  <a:schemeClr val="bg1"/>
                </a:solidFill>
                <a:effectLst/>
                <a:ea typeface="Microsoft JhengHei" panose="020B0604030504040204" pitchFamily="34" charset="-120"/>
                <a:cs typeface="Times New Roman" panose="02020603050405020304" pitchFamily="18" charset="0"/>
              </a:rPr>
              <a:t>The U.S. military </a:t>
            </a:r>
            <a:r>
              <a:rPr lang="en-US" altLang="zh-TW" sz="2200" dirty="0">
                <a:solidFill>
                  <a:schemeClr val="bg1"/>
                </a:solidFill>
                <a:ea typeface="Microsoft JhengHei" panose="020B0604030504040204" pitchFamily="34" charset="-120"/>
                <a:cs typeface="Times New Roman" panose="02020603050405020304" pitchFamily="18" charset="0"/>
              </a:rPr>
              <a:t>intervened in</a:t>
            </a:r>
            <a:r>
              <a:rPr lang="en-US" altLang="zh-TW" sz="2200" dirty="0">
                <a:solidFill>
                  <a:schemeClr val="bg1"/>
                </a:solidFill>
                <a:effectLst/>
                <a:ea typeface="Microsoft JhengHei" panose="020B0604030504040204" pitchFamily="34" charset="-120"/>
                <a:cs typeface="Times New Roman" panose="02020603050405020304" pitchFamily="18" charset="0"/>
              </a:rPr>
              <a:t> South Vietnam in 1954 and withdrew in 1973.</a:t>
            </a:r>
          </a:p>
          <a:p>
            <a:pPr marL="274320" indent="-274320">
              <a:spcBef>
                <a:spcPts val="600"/>
              </a:spcBef>
              <a:buFont typeface="Arial" panose="020B0604020202020204" pitchFamily="34" charset="0"/>
              <a:buChar char="•"/>
            </a:pPr>
            <a:r>
              <a:rPr lang="en-US" altLang="zh-TW" sz="2200" dirty="0">
                <a:solidFill>
                  <a:schemeClr val="bg1"/>
                </a:solidFill>
                <a:effectLst/>
                <a:ea typeface="Microsoft JhengHei" panose="020B0604030504040204" pitchFamily="34" charset="-120"/>
                <a:cs typeface="Times New Roman" panose="02020603050405020304" pitchFamily="18" charset="0"/>
              </a:rPr>
              <a:t>North and South reunited in 1975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75A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8" name="TextBox 7"/>
          <p:cNvSpPr txBox="1"/>
          <p:nvPr/>
        </p:nvSpPr>
        <p:spPr>
          <a:xfrm>
            <a:off x="457200" y="656281"/>
            <a:ext cx="8382000" cy="6001643"/>
          </a:xfrm>
          <a:prstGeom prst="rect">
            <a:avLst/>
          </a:prstGeom>
          <a:noFill/>
        </p:spPr>
        <p:txBody>
          <a:bodyPr wrap="square">
            <a:spAutoFit/>
          </a:bodyPr>
          <a:lstStyle/>
          <a:p>
            <a:r>
              <a:rPr lang="en-MY" altLang="zh-CN" sz="3200" b="1" dirty="0">
                <a:solidFill>
                  <a:schemeClr val="bg1"/>
                </a:solidFill>
                <a:effectLst/>
                <a:ea typeface="Microsoft JhengHei" panose="020B0604030504040204" pitchFamily="34" charset="-120"/>
                <a:cs typeface="Times New Roman" panose="02020603050405020304" pitchFamily="18" charset="0"/>
              </a:rPr>
              <a:t>Vietnam</a:t>
            </a:r>
          </a:p>
          <a:p>
            <a:r>
              <a:rPr lang="en-US" altLang="zh-TW" sz="2400" b="1" dirty="0">
                <a:solidFill>
                  <a:schemeClr val="accent4">
                    <a:lumMod val="40000"/>
                    <a:lumOff val="60000"/>
                  </a:schemeClr>
                </a:solidFill>
                <a:ea typeface="Microsoft JhengHei" panose="020B0604030504040204" pitchFamily="34" charset="-120"/>
                <a:cs typeface="Times New Roman" panose="02020603050405020304" pitchFamily="18" charset="0"/>
              </a:rPr>
              <a:t>Global supply chain restructuring presented opportunities</a:t>
            </a:r>
            <a:endParaRPr lang="en-MY" altLang="zh-TW" sz="2400" b="1" dirty="0">
              <a:solidFill>
                <a:schemeClr val="accent4">
                  <a:lumMod val="40000"/>
                  <a:lumOff val="60000"/>
                </a:schemeClr>
              </a:solidFill>
              <a:effectLst/>
              <a:ea typeface="Microsoft JhengHei" panose="020B0604030504040204" pitchFamily="34" charset="-120"/>
              <a:cs typeface="Times New Roman" panose="02020603050405020304" pitchFamily="18" charset="0"/>
            </a:endParaRPr>
          </a:p>
          <a:p>
            <a:pPr marL="365760" indent="-365760">
              <a:spcBef>
                <a:spcPts val="600"/>
              </a:spcBef>
              <a:buFont typeface="Arial" panose="020B0604020202020204" pitchFamily="34" charset="0"/>
              <a:buChar char="•"/>
            </a:pPr>
            <a:r>
              <a:rPr lang="en-US" altLang="zh-TW" sz="2400" dirty="0">
                <a:solidFill>
                  <a:schemeClr val="bg1"/>
                </a:solidFill>
                <a:effectLst/>
                <a:ea typeface="Microsoft JhengHei" panose="020B0604030504040204" pitchFamily="34" charset="-120"/>
                <a:cs typeface="Times New Roman" panose="02020603050405020304" pitchFamily="18" charset="0"/>
              </a:rPr>
              <a:t>In 2014, a new constitution was implemented, relinquishing party-state privileges and promoting elite education.</a:t>
            </a:r>
          </a:p>
          <a:p>
            <a:pPr marL="365760" indent="-365760">
              <a:spcBef>
                <a:spcPts val="600"/>
              </a:spcBef>
              <a:buFont typeface="Arial" panose="020B0604020202020204" pitchFamily="34" charset="0"/>
              <a:buChar char="•"/>
            </a:pPr>
            <a:r>
              <a:rPr lang="en-US" altLang="zh-TW" sz="2400" dirty="0">
                <a:solidFill>
                  <a:schemeClr val="bg1"/>
                </a:solidFill>
                <a:effectLst/>
                <a:ea typeface="Microsoft JhengHei" panose="020B0604030504040204" pitchFamily="34" charset="-120"/>
                <a:cs typeface="Times New Roman" panose="02020603050405020304" pitchFamily="18" charset="0"/>
              </a:rPr>
              <a:t>An average age of 33, laying the foundation for manpower needed.</a:t>
            </a:r>
            <a:endParaRPr lang="zh-TW" altLang="en-US" sz="2400" dirty="0">
              <a:solidFill>
                <a:schemeClr val="bg1"/>
              </a:solidFill>
              <a:effectLst/>
              <a:ea typeface="Microsoft JhengHei" panose="020B0604030504040204" pitchFamily="34" charset="-120"/>
              <a:cs typeface="Times New Roman" panose="02020603050405020304" pitchFamily="18" charset="0"/>
            </a:endParaRPr>
          </a:p>
          <a:p>
            <a:pPr>
              <a:spcBef>
                <a:spcPts val="1200"/>
              </a:spcBef>
            </a:pPr>
            <a:r>
              <a:rPr lang="en-US" altLang="zh-TW" sz="2400" b="1" dirty="0">
                <a:solidFill>
                  <a:schemeClr val="accent4">
                    <a:lumMod val="40000"/>
                    <a:lumOff val="60000"/>
                  </a:schemeClr>
                </a:solidFill>
                <a:ea typeface="Microsoft JhengHei" panose="020B0604030504040204" pitchFamily="34" charset="-120"/>
                <a:cs typeface="Times New Roman" panose="02020603050405020304" pitchFamily="18" charset="0"/>
              </a:rPr>
              <a:t>Ambivalent yet showing hope in faith</a:t>
            </a:r>
            <a:endParaRPr lang="en-MY" altLang="zh-TW" sz="2400" b="1" dirty="0">
              <a:solidFill>
                <a:schemeClr val="accent4">
                  <a:lumMod val="40000"/>
                  <a:lumOff val="60000"/>
                </a:schemeClr>
              </a:solidFill>
              <a:effectLst/>
              <a:ea typeface="Microsoft JhengHei" panose="020B0604030504040204" pitchFamily="34" charset="-120"/>
              <a:cs typeface="Times New Roman" panose="02020603050405020304" pitchFamily="18" charset="0"/>
            </a:endParaRPr>
          </a:p>
          <a:p>
            <a:pPr marL="274320" indent="-274320">
              <a:spcBef>
                <a:spcPts val="600"/>
              </a:spcBef>
              <a:buFont typeface="Arial" panose="020B0604020202020204" pitchFamily="34" charset="0"/>
              <a:buChar char="•"/>
            </a:pPr>
            <a:r>
              <a:rPr lang="en-US" altLang="zh-TW" sz="2400" dirty="0">
                <a:solidFill>
                  <a:schemeClr val="bg1"/>
                </a:solidFill>
                <a:effectLst/>
                <a:ea typeface="Microsoft JhengHei" panose="020B0604030504040204" pitchFamily="34" charset="-120"/>
                <a:cs typeface="Times New Roman" panose="02020603050405020304" pitchFamily="18" charset="0"/>
              </a:rPr>
              <a:t>Atheistic government, polytheistic populace, approximately 9.6 million broadly-defined Christians.</a:t>
            </a:r>
          </a:p>
          <a:p>
            <a:pPr marL="274320" indent="-274320">
              <a:spcBef>
                <a:spcPts val="600"/>
              </a:spcBef>
              <a:buFont typeface="Arial" panose="020B0604020202020204" pitchFamily="34" charset="0"/>
              <a:buChar char="•"/>
            </a:pPr>
            <a:r>
              <a:rPr lang="en-US" altLang="zh-TW" sz="2400" dirty="0">
                <a:solidFill>
                  <a:schemeClr val="bg1"/>
                </a:solidFill>
                <a:effectLst/>
                <a:ea typeface="Microsoft JhengHei" panose="020B0604030504040204" pitchFamily="34" charset="-120"/>
                <a:cs typeface="Times New Roman" panose="02020603050405020304" pitchFamily="18" charset="0"/>
              </a:rPr>
              <a:t>Reforms opened up small entrances for evangelism and worker cultivation.</a:t>
            </a:r>
          </a:p>
          <a:p>
            <a:pPr marL="274320" indent="-274320">
              <a:spcBef>
                <a:spcPts val="600"/>
              </a:spcBef>
              <a:buFont typeface="Arial" panose="020B0604020202020204" pitchFamily="34" charset="0"/>
              <a:buChar char="•"/>
            </a:pPr>
            <a:r>
              <a:rPr lang="en-US" altLang="zh-TW" sz="2400" dirty="0">
                <a:solidFill>
                  <a:schemeClr val="bg1"/>
                </a:solidFill>
                <a:effectLst/>
                <a:ea typeface="Microsoft JhengHei" panose="020B0604030504040204" pitchFamily="34" charset="-120"/>
                <a:cs typeface="Times New Roman" panose="02020603050405020304" pitchFamily="18" charset="0"/>
              </a:rPr>
              <a:t>Believers still face rejection, discrimination, and attacks.</a:t>
            </a:r>
          </a:p>
          <a:p>
            <a:pPr marL="274320" indent="-274320">
              <a:spcBef>
                <a:spcPts val="600"/>
              </a:spcBef>
              <a:buFont typeface="Arial" panose="020B0604020202020204" pitchFamily="34" charset="0"/>
              <a:buChar char="•"/>
            </a:pPr>
            <a:r>
              <a:rPr lang="en-US" altLang="zh-TW" sz="2400" dirty="0">
                <a:solidFill>
                  <a:schemeClr val="bg1"/>
                </a:solidFill>
                <a:effectLst/>
                <a:ea typeface="Microsoft JhengHei" panose="020B0604030504040204" pitchFamily="34" charset="-120"/>
                <a:cs typeface="Times New Roman" panose="02020603050405020304" pitchFamily="18" charset="0"/>
              </a:rPr>
              <a:t>The majority are ethnic minorities such as the Miao and </a:t>
            </a:r>
            <a:r>
              <a:rPr lang="en-US" altLang="zh-TW" sz="2400" dirty="0" err="1">
                <a:solidFill>
                  <a:schemeClr val="bg1"/>
                </a:solidFill>
                <a:effectLst/>
                <a:ea typeface="Microsoft JhengHei" panose="020B0604030504040204" pitchFamily="34" charset="-120"/>
                <a:cs typeface="Times New Roman" panose="02020603050405020304" pitchFamily="18" charset="0"/>
              </a:rPr>
              <a:t>Heye</a:t>
            </a:r>
            <a:r>
              <a:rPr lang="en-US" altLang="zh-TW" sz="2400" dirty="0">
                <a:solidFill>
                  <a:schemeClr val="bg1"/>
                </a:solidFill>
                <a:effectLst/>
                <a:ea typeface="Microsoft JhengHei" panose="020B0604030504040204" pitchFamily="34" charset="-120"/>
                <a:cs typeface="Times New Roman" panose="02020603050405020304" pitchFamily="18" charset="0"/>
              </a:rPr>
              <a:t> in the mountainous areas.</a:t>
            </a:r>
          </a:p>
        </p:txBody>
      </p:sp>
      <p:pic>
        <p:nvPicPr>
          <p:cNvPr id="4" name="Picture 3">
            <a:extLst>
              <a:ext uri="{FF2B5EF4-FFF2-40B4-BE49-F238E27FC236}">
                <a16:creationId xmlns:a16="http://schemas.microsoft.com/office/drawing/2014/main" id="{313FE0AD-7874-A283-76B5-96941F2BC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1784985"/>
            <a:ext cx="3371850" cy="5057775"/>
          </a:xfrm>
          <a:prstGeom prst="rect">
            <a:avLst/>
          </a:prstGeom>
        </p:spPr>
      </p:pic>
      <p:pic>
        <p:nvPicPr>
          <p:cNvPr id="5" name="Picture 4">
            <a:extLst>
              <a:ext uri="{FF2B5EF4-FFF2-40B4-BE49-F238E27FC236}">
                <a16:creationId xmlns:a16="http://schemas.microsoft.com/office/drawing/2014/main" id="{92FF4423-41D7-5275-D9B7-5162FBF7DC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39200" y="-1683"/>
            <a:ext cx="3371850" cy="2358168"/>
          </a:xfrm>
          <a:prstGeom prst="rect">
            <a:avLst/>
          </a:prstGeom>
        </p:spPr>
      </p:pic>
    </p:spTree>
    <p:extLst>
      <p:ext uri="{BB962C8B-B14F-4D97-AF65-F5344CB8AC3E}">
        <p14:creationId xmlns:p14="http://schemas.microsoft.com/office/powerpoint/2010/main" val="3648599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75A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2669" r="2669"/>
          <a:stretch/>
        </p:blipFill>
        <p:spPr>
          <a:xfrm>
            <a:off x="19050" y="0"/>
            <a:ext cx="12279532" cy="8645583"/>
          </a:xfrm>
          <a:prstGeom prst="rect">
            <a:avLst/>
          </a:prstGeom>
        </p:spPr>
      </p:pic>
      <p:sp>
        <p:nvSpPr>
          <p:cNvPr id="2" name="TextBox 1"/>
          <p:cNvSpPr txBox="1"/>
          <p:nvPr/>
        </p:nvSpPr>
        <p:spPr>
          <a:xfrm>
            <a:off x="2400992" y="3105834"/>
            <a:ext cx="8343208" cy="646331"/>
          </a:xfrm>
          <a:prstGeom prst="rect">
            <a:avLst/>
          </a:prstGeom>
          <a:noFill/>
        </p:spPr>
        <p:txBody>
          <a:bodyPr wrap="square">
            <a:spAutoFit/>
          </a:bodyPr>
          <a:lstStyle/>
          <a:p>
            <a:pPr algn="ctr"/>
            <a:r>
              <a:rPr lang="en-US" altLang="zh-TW" sz="3600" b="1" dirty="0">
                <a:solidFill>
                  <a:schemeClr val="bg1"/>
                </a:solidFill>
                <a:latin typeface="Microsoft JhengHei" panose="020B0604030504040204" pitchFamily="34" charset="-120"/>
                <a:ea typeface="Microsoft JhengHei" panose="020B0604030504040204" pitchFamily="34" charset="-120"/>
              </a:rPr>
              <a:t>Let us pray in unity for Vietnam</a:t>
            </a:r>
            <a:endParaRPr lang="en-US" sz="3600" b="1" dirty="0">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9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1.875E-6 -4.07407E-6 L 1.875E-6 -0.25 " pathEditMode="relative" rAng="0" ptsTypes="AA">
                                      <p:cBhvr>
                                        <p:cTn id="11" dur="1000" fill="hold"/>
                                        <p:tgtEl>
                                          <p:spTgt spid="3"/>
                                        </p:tgtEl>
                                        <p:attrNameLst>
                                          <p:attrName>ppt_x</p:attrName>
                                          <p:attrName>ppt_y</p:attrName>
                                        </p:attrNameLst>
                                      </p:cBhvr>
                                      <p:rCtr x="0" y="-12500"/>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70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7858" b="7858"/>
          <a:stretch/>
        </p:blipFill>
        <p:spPr>
          <a:xfrm>
            <a:off x="0" y="0"/>
            <a:ext cx="12192000" cy="6858000"/>
          </a:xfrm>
          <a:prstGeom prst="rect">
            <a:avLst/>
          </a:prstGeom>
        </p:spPr>
      </p:pic>
      <p:sp>
        <p:nvSpPr>
          <p:cNvPr id="3" name="Rectangle 2"/>
          <p:cNvSpPr/>
          <p:nvPr/>
        </p:nvSpPr>
        <p:spPr>
          <a:xfrm>
            <a:off x="0" y="-11430"/>
            <a:ext cx="12192000" cy="6858000"/>
          </a:xfrm>
          <a:prstGeom prst="rect">
            <a:avLst/>
          </a:prstGeom>
          <a:solidFill>
            <a:schemeClr val="accent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p:cNvSpPr txBox="1"/>
          <p:nvPr/>
        </p:nvSpPr>
        <p:spPr>
          <a:xfrm>
            <a:off x="495300" y="1290130"/>
            <a:ext cx="11201400" cy="5139869"/>
          </a:xfrm>
          <a:prstGeom prst="rect">
            <a:avLst/>
          </a:prstGeom>
          <a:noFill/>
        </p:spPr>
        <p:txBody>
          <a:bodyPr wrap="square">
            <a:spAutoFit/>
          </a:bodyPr>
          <a:lstStyle/>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Heavenly Father, we pray together for the 90 million Jing people </a:t>
            </a:r>
          </a:p>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who believe in Buddhism and Taoism. </a:t>
            </a:r>
          </a:p>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Thank you for making them prosperous and influential in Vietnam. </a:t>
            </a:r>
          </a:p>
          <a:p>
            <a:pPr indent="292735" algn="ctr">
              <a:spcAft>
                <a:spcPts val="600"/>
              </a:spcAft>
            </a:pPr>
            <a:r>
              <a:rPr lang="en-US" altLang="zh-TW" sz="2800" dirty="0">
                <a:solidFill>
                  <a:schemeClr val="bg1"/>
                </a:solidFill>
                <a:effectLst/>
                <a:ea typeface="Microsoft JhengHei" panose="020B0604030504040204" pitchFamily="34" charset="-120"/>
                <a:cs typeface="Times New Roman" panose="02020603050405020304" pitchFamily="18" charset="0"/>
              </a:rPr>
              <a:t>We pray that they will govern wisely and graciously and support the 53 surrounding minority groups with the power You have bestowed upon them.</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May all the 54 ethnic groups, amidst fears and confusion regarding customs and superstitions and spiritual and existential dissatisfaction, discover the truth and the meaning of life in the creation in Christ. </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May they come to know that You are the nourisher of the land, </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the fish and shrimp, and the Creator who cares for their lives. </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May their hearts turn to You.</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038922" y="152400"/>
            <a:ext cx="924478" cy="923480"/>
          </a:xfrm>
          <a:prstGeom prst="rect">
            <a:avLst/>
          </a:prstGeom>
        </p:spPr>
      </p:pic>
    </p:spTree>
    <p:extLst>
      <p:ext uri="{BB962C8B-B14F-4D97-AF65-F5344CB8AC3E}">
        <p14:creationId xmlns:p14="http://schemas.microsoft.com/office/powerpoint/2010/main" val="31723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3" name="Rectangle 2"/>
          <p:cNvSpPr/>
          <p:nvPr/>
        </p:nvSpPr>
        <p:spPr>
          <a:xfrm>
            <a:off x="7620" y="1"/>
            <a:ext cx="12192000" cy="6858000"/>
          </a:xfrm>
          <a:prstGeom prst="rect">
            <a:avLst/>
          </a:prstGeom>
          <a:solidFill>
            <a:srgbClr val="0675A2">
              <a:alpha val="81000"/>
            </a:srgbClr>
          </a:solidFill>
          <a:ln>
            <a:solidFill>
              <a:srgbClr val="6D2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p:cNvSpPr txBox="1"/>
          <p:nvPr/>
        </p:nvSpPr>
        <p:spPr>
          <a:xfrm>
            <a:off x="238760" y="349270"/>
            <a:ext cx="10926998" cy="6509474"/>
          </a:xfrm>
          <a:prstGeom prst="rect">
            <a:avLst/>
          </a:prstGeom>
          <a:noFill/>
        </p:spPr>
        <p:txBody>
          <a:bodyPr wrap="square">
            <a:spAutoFit/>
          </a:bodyPr>
          <a:lstStyle/>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Heavenly Father, the churches in Vietnam have weathered many storms, </a:t>
            </a:r>
          </a:p>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especially the Hmong churches. </a:t>
            </a:r>
          </a:p>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As they face various challenges, please give them faith </a:t>
            </a:r>
          </a:p>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to firmly rely on You and not be discouraged. </a:t>
            </a:r>
          </a:p>
          <a:p>
            <a:pPr indent="292735" algn="ctr"/>
            <a:r>
              <a:rPr lang="en-US" altLang="zh-TW" sz="2800" dirty="0">
                <a:solidFill>
                  <a:schemeClr val="bg1"/>
                </a:solidFill>
                <a:effectLst/>
                <a:ea typeface="Microsoft JhengHei" panose="020B0604030504040204" pitchFamily="34" charset="-120"/>
                <a:cs typeface="Times New Roman" panose="02020603050405020304" pitchFamily="18" charset="0"/>
              </a:rPr>
              <a:t>Please heal their wounds and provide for their needs. </a:t>
            </a:r>
          </a:p>
          <a:p>
            <a:pPr indent="292735" algn="ctr">
              <a:spcAft>
                <a:spcPts val="600"/>
              </a:spcAft>
            </a:pPr>
            <a:r>
              <a:rPr lang="en-US" altLang="zh-TW" sz="2800" dirty="0">
                <a:solidFill>
                  <a:schemeClr val="bg1"/>
                </a:solidFill>
                <a:effectLst/>
                <a:ea typeface="Microsoft JhengHei" panose="020B0604030504040204" pitchFamily="34" charset="-120"/>
                <a:cs typeface="Times New Roman" panose="02020603050405020304" pitchFamily="18" charset="0"/>
              </a:rPr>
              <a:t>May pastors and evangelists in the mountainous regions prosper in body, soul, and spirit, becoming examples and encouragement to the flock.</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We pray for the evangelization of Vietnam, asking that leaders cherish the Christian faith and allow Christians to worship freely. </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Bless all 54 ethnic groups in Vietnam, </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each with Bible in their own dialect, and may the Holy Spirit fill them. </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May the Lord </a:t>
            </a:r>
            <a:r>
              <a:rPr lang="en-US" altLang="zh-TW" sz="2800" b="1" dirty="0">
                <a:solidFill>
                  <a:schemeClr val="bg1"/>
                </a:solidFill>
                <a:ea typeface="Microsoft JhengHei" panose="020B0604030504040204" pitchFamily="34" charset="-120"/>
                <a:cs typeface="Times New Roman" panose="02020603050405020304" pitchFamily="18" charset="0"/>
              </a:rPr>
              <a:t>get</a:t>
            </a:r>
            <a:r>
              <a:rPr lang="en-US" altLang="zh-TW" sz="2800" b="1" dirty="0">
                <a:solidFill>
                  <a:schemeClr val="bg1"/>
                </a:solidFill>
                <a:effectLst/>
                <a:ea typeface="Microsoft JhengHei" panose="020B0604030504040204" pitchFamily="34" charset="-120"/>
                <a:cs typeface="Times New Roman" panose="02020603050405020304" pitchFamily="18" charset="0"/>
              </a:rPr>
              <a:t> the young people of Vietnam, who will encounter suitable mentors in their lives to guide them in their walk with God. </a:t>
            </a:r>
          </a:p>
          <a:p>
            <a:pPr indent="292735" algn="ctr">
              <a:spcAft>
                <a:spcPts val="60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In the name of the Lord Jesus, Amen.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038922" y="152400"/>
            <a:ext cx="924478" cy="923480"/>
          </a:xfrm>
          <a:prstGeom prst="rect">
            <a:avLst/>
          </a:prstGeom>
        </p:spPr>
      </p:pic>
    </p:spTree>
    <p:extLst>
      <p:ext uri="{BB962C8B-B14F-4D97-AF65-F5344CB8AC3E}">
        <p14:creationId xmlns:p14="http://schemas.microsoft.com/office/powerpoint/2010/main" val="235798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4602517" y="2988430"/>
            <a:ext cx="6911401" cy="911860"/>
          </a:xfrm>
          <a:prstGeom prst="rect">
            <a:avLst/>
          </a:prstGeom>
        </p:spPr>
        <p:txBody>
          <a:bodyPr wrap="square">
            <a:spAutoFit/>
          </a:bodyPr>
          <a:lstStyle/>
          <a:p>
            <a:pPr fontAlgn="base">
              <a:lnSpc>
                <a:spcPts val="3200"/>
              </a:lnSpc>
            </a:pPr>
            <a:r>
              <a:rPr lang="zh-TW" altLang="en-US" sz="2400" dirty="0">
                <a:solidFill>
                  <a:schemeClr val="bg1"/>
                </a:solidFill>
                <a:latin typeface="Microsoft YaHei Light" panose="020B0502040204020203" pitchFamily="34" charset="-122"/>
                <a:ea typeface="Microsoft YaHei Light" panose="020B0502040204020203" pitchFamily="34" charset="-122"/>
              </a:rPr>
              <a:t>不再是個人的禱告，我們開始一起祈禱。</a:t>
            </a:r>
            <a:br>
              <a:rPr lang="zh-TW" altLang="en-US" sz="2400" dirty="0">
                <a:solidFill>
                  <a:schemeClr val="bg1"/>
                </a:solidFill>
                <a:latin typeface="Microsoft YaHei Light" panose="020B0502040204020203" pitchFamily="34" charset="-122"/>
                <a:ea typeface="Microsoft YaHei Light" panose="020B0502040204020203" pitchFamily="34" charset="-122"/>
              </a:rPr>
            </a:br>
            <a:r>
              <a:rPr lang="en-US" altLang="zh-TW" sz="2400" dirty="0">
                <a:solidFill>
                  <a:schemeClr val="bg1"/>
                </a:solidFill>
                <a:latin typeface="Microsoft YaHei Light" panose="020B0502040204020203" pitchFamily="34" charset="-122"/>
                <a:ea typeface="Microsoft YaHei Light" panose="020B0502040204020203" pitchFamily="34" charset="-122"/>
              </a:rPr>
              <a:t>30</a:t>
            </a:r>
            <a:r>
              <a:rPr lang="zh-TW" altLang="en-US" sz="2400" dirty="0">
                <a:solidFill>
                  <a:schemeClr val="bg1"/>
                </a:solidFill>
                <a:latin typeface="Microsoft YaHei Light" panose="020B0502040204020203" pitchFamily="34" charset="-122"/>
                <a:ea typeface="Microsoft YaHei Light" panose="020B0502040204020203" pitchFamily="34" charset="-122"/>
              </a:rPr>
              <a:t>分鐘，生活再忙碌的人都能找到時間參與。</a:t>
            </a:r>
          </a:p>
        </p:txBody>
      </p:sp>
      <p:pic>
        <p:nvPicPr>
          <p:cNvPr id="2" name="Graph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4122" y="1"/>
            <a:ext cx="4713254" cy="6858000"/>
          </a:xfrm>
          <a:prstGeom prst="rect">
            <a:avLst/>
          </a:prstGeom>
        </p:spPr>
      </p:pic>
      <p:pic>
        <p:nvPicPr>
          <p:cNvPr id="13" name="Graphic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3145" y="4273637"/>
            <a:ext cx="4866748" cy="1939381"/>
          </a:xfrm>
          <a:prstGeom prst="rect">
            <a:avLst/>
          </a:prstGeom>
        </p:spPr>
      </p:pic>
      <p:pic>
        <p:nvPicPr>
          <p:cNvPr id="4" name="Graphic 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5408" y="944442"/>
            <a:ext cx="5726021" cy="1822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0-#ppt_w/2"/>
                                          </p:val>
                                        </p:tav>
                                        <p:tav tm="100000">
                                          <p:val>
                                            <p:strVal val="#ppt_x"/>
                                          </p:val>
                                        </p:tav>
                                      </p:tavLst>
                                    </p:anim>
                                    <p:anim calcmode="lin" valueType="num">
                                      <p:cBhvr additive="base">
                                        <p:cTn id="8" dur="9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6" presetClass="emph" presetSubtype="0" fill="hold" nodeType="withEffect">
                                  <p:stCondLst>
                                    <p:cond delay="230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a:fillRect/>
          </a:stretch>
        </p:blipFill>
        <p:spPr>
          <a:xfrm>
            <a:off x="9525000" y="2590800"/>
            <a:ext cx="1771650" cy="2057400"/>
          </a:xfrm>
          <a:prstGeom prst="rect">
            <a:avLst/>
          </a:prstGeom>
          <a:ln>
            <a:noFill/>
          </a:ln>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904063" y="2273770"/>
            <a:ext cx="1914259" cy="2606347"/>
          </a:xfrm>
          <a:prstGeom prst="rect">
            <a:avLst/>
          </a:prstGeom>
          <a:ln>
            <a:no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451050" y="2316839"/>
            <a:ext cx="2278571" cy="2491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258</TotalTime>
  <Words>1243</Words>
  <Application>Microsoft Office PowerPoint</Application>
  <PresentationFormat>Widescreen</PresentationFormat>
  <Paragraphs>66</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DFHei-W3-WINP-BF</vt:lpstr>
      <vt:lpstr>Microsoft JhengHei</vt:lpstr>
      <vt:lpstr>Microsoft YaHei Light</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esther fan</cp:lastModifiedBy>
  <cp:revision>3106</cp:revision>
  <dcterms:created xsi:type="dcterms:W3CDTF">2020-11-06T17:04:00Z</dcterms:created>
  <dcterms:modified xsi:type="dcterms:W3CDTF">2024-05-04T21:24:11Z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D93C63C07FF3483C86FFE145F64BF076_12</vt:lpwstr>
  </property>
  <property fmtid="{D5CDD505-2E9C-101B-9397-08002B2CF9AE}" pid="3" name="KSOProductBuildVer">
    <vt:lpwstr>1033-12.2.0.16703</vt:lpwstr>
  </property>
</Properties>
</file>