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1"/>
  </p:notesMasterIdLst>
  <p:sldIdLst>
    <p:sldId id="376" r:id="rId2"/>
    <p:sldId id="377" r:id="rId3"/>
    <p:sldId id="349" r:id="rId4"/>
    <p:sldId id="256" r:id="rId5"/>
    <p:sldId id="367" r:id="rId6"/>
    <p:sldId id="379" r:id="rId7"/>
    <p:sldId id="381" r:id="rId8"/>
    <p:sldId id="343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  <p:cmAuthor id="2" name="Yeng Shiow Lim" initials="YSL" lastIdx="1" clrIdx="1">
    <p:extLst>
      <p:ext uri="{19B8F6BF-5375-455C-9EA6-DF929625EA0E}">
        <p15:presenceInfo xmlns:p15="http://schemas.microsoft.com/office/powerpoint/2012/main" userId="385ee0dce7a98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169"/>
    <a:srgbClr val="6D2544"/>
    <a:srgbClr val="5C364E"/>
    <a:srgbClr val="6F415D"/>
    <a:srgbClr val="793769"/>
    <a:srgbClr val="A04293"/>
    <a:srgbClr val="C12026"/>
    <a:srgbClr val="E6E6E6"/>
    <a:srgbClr val="ECF8F5"/>
    <a:srgbClr val="B7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72852" autoAdjust="0"/>
  </p:normalViewPr>
  <p:slideViewPr>
    <p:cSldViewPr>
      <p:cViewPr>
        <p:scale>
          <a:sx n="50" d="100"/>
          <a:sy n="50" d="100"/>
        </p:scale>
        <p:origin x="1262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月</a:t>
            </a: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到</a:t>
            </a: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月</a:t>
            </a: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號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是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穆斯林的齋戒月，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⌈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三十天為穆斯林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世界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禱告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⌋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就是在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這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段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期間進行。</a:t>
            </a:r>
            <a:endParaRPr lang="en-MY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當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我們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對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伊斯蘭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教的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認識越多，就會越發懂得如何為他們禱告。</a:t>
            </a:r>
            <a:endParaRPr lang="en-MY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今天，讓我們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一起来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了解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穆斯林人口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增長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和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婦女在穆斯林世界裏的地位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en-MY" altLang="zh-CN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6C9D-9F97-19D3-53DC-AF126867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C57D8-B6B0-D69D-D039-4338946D6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E656B-D73E-D118-1922-F3FC96ECA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伊斯蘭教是全球第二大宗教信仰，</a:t>
            </a:r>
            <a:r>
              <a:rPr lang="zh-TW" sz="1200" kern="0" dirty="0">
                <a:effectLst/>
                <a:ea typeface="PMingLiU"/>
                <a:cs typeface="PMingLiU"/>
              </a:rPr>
              <a:t>穆斯林人口超過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zh-TW" sz="1200" kern="0" dirty="0">
                <a:effectLst/>
                <a:ea typeface="PMingLiU"/>
                <a:cs typeface="PMingLiU"/>
              </a:rPr>
              <a:t>億</a:t>
            </a:r>
            <a:r>
              <a:rPr lang="zh-TW" altLang="en-US" sz="1200" kern="0" dirty="0">
                <a:effectLst/>
                <a:ea typeface="PMingLiU"/>
                <a:cs typeface="PMingLiU"/>
              </a:rPr>
              <a:t>，</a:t>
            </a:r>
            <a:r>
              <a:rPr lang="zh-TW" sz="1200" kern="0" dirty="0">
                <a:effectLst/>
                <a:ea typeface="PMingLiU"/>
                <a:cs typeface="PMingLiU"/>
              </a:rPr>
              <a:t>佔世界人口的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23% </a:t>
            </a:r>
            <a:r>
              <a:rPr lang="zh-TW" sz="1200" kern="0" dirty="0">
                <a:effectLst/>
                <a:ea typeface="PMingLiU"/>
                <a:cs typeface="PMingLiU"/>
              </a:rPr>
              <a:t>以上</a:t>
            </a:r>
            <a:r>
              <a:rPr lang="zh-TW" altLang="en-US" sz="1200" kern="0" dirty="0">
                <a:effectLst/>
                <a:ea typeface="PMingLiU"/>
                <a:cs typeface="PMingLiU"/>
              </a:rPr>
              <a:t>，</a:t>
            </a:r>
            <a:r>
              <a:rPr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僅次於基督宗教。</a:t>
            </a:r>
            <a:br>
              <a:rPr lang="en-MY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伊斯蘭教</a:t>
            </a:r>
            <a:r>
              <a:rPr 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是整個中東、北非、非洲之角、非洲</a:t>
            </a:r>
            <a:r>
              <a:rPr lang="zh-TW" altLang="en-US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撒哈拉</a:t>
            </a:r>
            <a:r>
              <a:rPr 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地區和中亞的主要宗教。 </a:t>
            </a:r>
            <a:endParaRPr lang="en-MY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此外，中國、俄羅斯、印度和巴爾幹地區都有大量穆斯林人口。</a:t>
            </a:r>
            <a:endParaRPr lang="en-MY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2011年阿拉伯之春後，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大批穆斯林難民到歐洲國家尋求庇護，歐洲穆斯林人口激增約</a:t>
            </a:r>
            <a:r>
              <a:rPr lang="en-US" altLang="zh-TW" sz="12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250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萬，</a:t>
            </a:r>
            <a:endParaRPr lang="en-MY" altLang="zh-TW" sz="12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預測到</a:t>
            </a:r>
            <a:r>
              <a:rPr lang="en-US" altLang="zh-CN" dirty="0"/>
              <a:t>2050</a:t>
            </a:r>
            <a:r>
              <a:rPr lang="zh-CN" altLang="en-US" dirty="0"/>
              <a:t>年，歐洲穆斯林人口將佔總人口的</a:t>
            </a:r>
            <a:r>
              <a:rPr lang="en-US" altLang="zh-CN" dirty="0"/>
              <a:t>7%</a:t>
            </a:r>
            <a:r>
              <a:rPr lang="zh-CN" altLang="en-US" dirty="0"/>
              <a:t>至</a:t>
            </a:r>
            <a:r>
              <a:rPr lang="en-US" altLang="zh-CN" dirty="0"/>
              <a:t>14%</a:t>
            </a:r>
            <a:r>
              <a:rPr lang="zh-CN" altLang="en-US" dirty="0"/>
              <a:t>。</a:t>
            </a:r>
            <a:endParaRPr lang="en-MY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除了威脅歐洲的社會結構，</a:t>
            </a:r>
            <a:r>
              <a:rPr lang="zh-CN" altLang="en-US" sz="1000" dirty="0"/>
              <a:t>激進</a:t>
            </a:r>
            <a:r>
              <a:rPr lang="zh-CN" altLang="en-US" dirty="0"/>
              <a:t>伊斯蘭狂熱分子發動的恐怖襲擊</a:t>
            </a:r>
            <a:r>
              <a:rPr lang="zh-CN" altLang="en-US" sz="1000" dirty="0"/>
              <a:t>，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引起</a:t>
            </a:r>
            <a:r>
              <a:rPr lang="zh-CN" altLang="en-US" sz="1000" dirty="0"/>
              <a:t>歐洲社會緊張局勢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。</a:t>
            </a:r>
            <a:endParaRPr lang="en-MY" altLang="zh-TW" sz="10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北美方面，</a:t>
            </a:r>
            <a:r>
              <a:rPr lang="zh-TW" altLang="en-US" dirty="0"/>
              <a:t>觀察家估計每年有多達</a:t>
            </a:r>
            <a:r>
              <a:rPr lang="en-US" altLang="zh-TW" dirty="0"/>
              <a:t>2</a:t>
            </a:r>
            <a:r>
              <a:rPr lang="zh-CN" altLang="en-US" dirty="0"/>
              <a:t>萬</a:t>
            </a:r>
            <a:r>
              <a:rPr lang="zh-TW" altLang="en-US" dirty="0"/>
              <a:t>美國人皈依伊斯蘭教。</a:t>
            </a:r>
            <a:endParaRPr lang="en-MY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在英國，每年約有</a:t>
            </a:r>
            <a:r>
              <a:rPr lang="en-US" altLang="zh-TW" dirty="0"/>
              <a:t>6,000</a:t>
            </a:r>
            <a:r>
              <a:rPr lang="zh-TW" altLang="en-US" dirty="0"/>
              <a:t>人皈依伊斯蘭教，大多數是女性。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讓我們來了解一下，穆斯林女性的處境</a:t>
            </a:r>
            <a:r>
              <a:rPr lang="zh-CN" altLang="en-US" dirty="0"/>
              <a:t>。</a:t>
            </a:r>
            <a:endParaRPr lang="en-US" altLang="zh-TW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9FBC1-2291-666F-7F06-0FCF6A581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一個曾在敘利亞短宣的弟兄說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：“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2011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年之前敘利亞的女性走在街上的時候一定要跟在丈夫後邊，表示服從和尊敬，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2011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年敘利亞發生內戰之後，他重返敘利亞探望時，發現情況改變了，走在前邊的不是男人，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而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是女人。</a:t>
            </a:r>
            <a:br>
              <a:rPr lang="en-MY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他很好奇，敘利亞的男性變得 </a:t>
            </a:r>
            <a:r>
              <a:rPr lang="en-US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L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adies First, 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尊重女性了。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“</a:t>
            </a:r>
            <a:b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同行的當地居民說，事情不是你所想的，現在滿地都是地雷，所以要女人先行。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在全球五十多個穆斯林國家中，只有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5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個國家，他們的婚姻法允許婦女離婚，並規定了一些保護措施，同時婦女也有財產繼承權。</a:t>
            </a:r>
            <a:br>
              <a:rPr lang="en-MY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其他國家婦女的權利長期以來一直屈從於男性的地位。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美軍離開阿富汗，塔利班重掌政權後，女性無法擔任公職，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甚至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孤兒院也一度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被下令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要趕走女孩。</a:t>
            </a:r>
            <a:br>
              <a:rPr lang="en-MY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en-US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《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宣教日引</a:t>
            </a:r>
            <a:r>
              <a:rPr lang="en-US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》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（萬民福音使團</a:t>
            </a:r>
            <a:r>
              <a:rPr lang="en-US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——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憐憫關懷基金）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所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支援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的一所孤兒院，就曾經面臨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過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這種情況。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在傳統的伊斯蘭律法中，女性被高度物化，被看作是男性的財產般控制。婚姻是“合同”，女性不能“自主”地進入婚姻， 須由監護人作主。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由於穆斯林婦女沒有離婚權和子女撫養權，配偶常有不忠表現，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婦女被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家暴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的情況更是家常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便飯；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更甚的是，根據傳統，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按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穆罕默德教導，絕大多數最終落入地獄的人將是女性。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你能感受穆斯林婦女的孤單、無人關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注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、無助和無望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嗎？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她們需要</a:t>
            </a:r>
            <a:r>
              <a:rPr lang="zh-CN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遇見</a:t>
            </a:r>
            <a:r>
              <a:rPr lang="zh-TW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耶穌</a:t>
            </a:r>
            <a:r>
              <a:rPr lang="zh-CN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，這</a:t>
            </a:r>
            <a:r>
              <a:rPr lang="zh-TW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位無條件地愛她們，為她們提供生命的目的、意義和永恆盼望的彌賽亞。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(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詳文請看宣教日引 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月份“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30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天為穆斯林世界禱告 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-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穆斯林女性在耶穌裡看到了什麼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https://www.cross-roads.org/prayer-2024-03.php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https://www.islamtaiwan.com/contents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1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7780-12AB-31E2-1BBE-B245D58E2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56B39-C575-A71E-215B-23BC2ECCB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A5D2A-6D1A-1AA3-5490-60FB21989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AE0A-9A14-9CE5-7C19-4CD1724CD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7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3E963-59AB-663A-9B68-1A7AA896D0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267" r="7935" b="-268"/>
          <a:stretch/>
        </p:blipFill>
        <p:spPr>
          <a:xfrm>
            <a:off x="-609600" y="392"/>
            <a:ext cx="12975009" cy="8838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49E423-AFA0-4D36-A81A-87E76218A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3EE9E-6726-F8D2-C6CC-186F930EFF01}"/>
              </a:ext>
            </a:extLst>
          </p:cNvPr>
          <p:cNvSpPr txBox="1"/>
          <p:nvPr/>
        </p:nvSpPr>
        <p:spPr>
          <a:xfrm>
            <a:off x="1905000" y="466707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</a:t>
            </a:r>
            <a:r>
              <a:rPr lang="en-US" altLang="zh-CN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3月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天為穆斯林世界禱告</a:t>
            </a:r>
            <a:endParaRPr lang="en-MY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959EE-0B76-D74D-0F98-31148E2A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A5FF2E8-DEC5-9AC2-EE33-742BAE0E54D8}"/>
              </a:ext>
            </a:extLst>
          </p:cNvPr>
          <p:cNvSpPr txBox="1"/>
          <p:nvPr/>
        </p:nvSpPr>
        <p:spPr>
          <a:xfrm>
            <a:off x="370922" y="914400"/>
            <a:ext cx="632460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穆斯林世界</a:t>
            </a:r>
            <a:endParaRPr lang="en-MY" altLang="zh-TW" sz="36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微软正黑体"/>
              <a:ea typeface="Adobe 繁黑體 Std B" panose="020B0700000000000000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伊斯蘭教 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全球第二大宗教信仰</a:t>
            </a: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億穆斯林，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佔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全球人口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23%</a:t>
            </a: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歐洲穆斯林人口因難民潮激增</a:t>
            </a: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北美每年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萬人皈依伊斯蘭教</a:t>
            </a: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英國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每年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千人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皈依伊斯蘭教</a:t>
            </a:r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多為女性。</a:t>
            </a:r>
            <a:endParaRPr lang="en-US" altLang="zh-TW" sz="32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B5C6C-831E-C0FB-8DF4-396C3D1CC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8C5FB-9476-791E-78BB-219029641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r="500"/>
          <a:stretch/>
        </p:blipFill>
        <p:spPr>
          <a:xfrm>
            <a:off x="7016496" y="-34637"/>
            <a:ext cx="5175504" cy="3920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E2F1B-4763-331A-98BA-E29AA3AFF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-1000" r="458" b="1000"/>
          <a:stretch/>
        </p:blipFill>
        <p:spPr>
          <a:xfrm>
            <a:off x="7016496" y="2963086"/>
            <a:ext cx="5175504" cy="39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609600" y="451262"/>
            <a:ext cx="105156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微软正黑体"/>
                <a:ea typeface="Adobe 繁黑體 Std B" panose="020B0700000000000000" pitchFamily="34" charset="-120"/>
                <a:cs typeface="Times New Roman" panose="02020603050405020304" pitchFamily="18" charset="0"/>
              </a:rPr>
              <a:t>穆斯林女性</a:t>
            </a:r>
            <a:endParaRPr lang="en-MY" altLang="zh-TW" sz="36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微软正黑体"/>
              <a:ea typeface="Adobe 繁黑體 Std B" panose="020B0700000000000000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傳統伊斯蘭律法高度物化女性，保護為名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控制為實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不能自由參與社會活動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無財產繼承權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從事工作需要丈夫或父親的簽字許可</a:t>
            </a: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穆斯林女性的孤單和無助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婚姻法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婦女不具婚姻自主權、離婚權和子女撫養權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配偶不忠或家暴受害時，哭訴無門</a:t>
            </a: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穆斯林女性在耶穌裡看到了什麼</a:t>
            </a:r>
            <a:r>
              <a:rPr lang="en-US" altLang="zh-TW" sz="3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上好福份</a:t>
            </a:r>
            <a:r>
              <a:rPr lang="zh-CN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永生盼望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生命的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目的和意義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7B2D3-16EC-CD9A-A938-3ECD401EE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9AB2F-C5F1-E3E2-0AA9-CC76FFB4C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5944"/>
          <a:stretch/>
        </p:blipFill>
        <p:spPr>
          <a:xfrm>
            <a:off x="0" y="-7472"/>
            <a:ext cx="12279532" cy="8645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5EEAE-64C1-DD7A-81A9-F990E989703F}"/>
              </a:ext>
            </a:extLst>
          </p:cNvPr>
          <p:cNvSpPr txBox="1"/>
          <p:nvPr/>
        </p:nvSpPr>
        <p:spPr>
          <a:xfrm>
            <a:off x="1981199" y="3048000"/>
            <a:ext cx="8343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</a:t>
            </a:r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CN" altLang="en-US" sz="3600" b="1" dirty="0">
                <a:solidFill>
                  <a:srgbClr val="FFFFFF"/>
                </a:solidFill>
              </a:rPr>
              <a:t>穆斯林世界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0025B-31C4-F588-702C-A77A3522E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81CD1A-B5E7-49E4-BB09-FD32DD476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CDB9EC-8F91-837B-486D-B34582CA953C}"/>
              </a:ext>
            </a:extLst>
          </p:cNvPr>
          <p:cNvSpPr/>
          <p:nvPr/>
        </p:nvSpPr>
        <p:spPr>
          <a:xfrm>
            <a:off x="1676400" y="1600199"/>
            <a:ext cx="8991600" cy="4535847"/>
          </a:xfrm>
          <a:prstGeom prst="rect">
            <a:avLst/>
          </a:prstGeom>
          <a:solidFill>
            <a:srgbClr val="8B316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BB8CB94-15BE-D40C-5B1C-E9C076AE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0" y="721953"/>
            <a:ext cx="3943350" cy="63974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為穆斯林</a:t>
            </a:r>
            <a:r>
              <a:rPr lang="zh-CN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婦女</a:t>
            </a:r>
            <a:r>
              <a:rPr lang="zh-TW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endParaRPr lang="en-US" b="1" dirty="0">
              <a:solidFill>
                <a:srgbClr val="ECF8F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20C81-B75C-497A-9163-C0FA884E3965}"/>
              </a:ext>
            </a:extLst>
          </p:cNvPr>
          <p:cNvSpPr txBox="1"/>
          <p:nvPr/>
        </p:nvSpPr>
        <p:spPr>
          <a:xfrm>
            <a:off x="1981200" y="1828800"/>
            <a:ext cx="8382000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608" algn="ctr"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天父，我們為失落主體性的穆斯林婦女向</a:t>
            </a:r>
            <a:r>
              <a:rPr 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panose="020B0604030504040204" pitchFamily="34" charset="-12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呼求，求</a:t>
            </a:r>
            <a:r>
              <a:rPr 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panose="020B0604030504040204" pitchFamily="34" charset="-12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爲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生活在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穆斯林世界中的女兒伸冤。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神按自己的形象造男造女，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她們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都是</a:t>
            </a:r>
            <a:r>
              <a:rPr 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panose="020B0604030504040204" pitchFamily="34" charset="-12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極其美好的創造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然而，穆斯林女性在法律、婚姻、教育、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工作各種層面中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，卻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仍被看為附屬品。</a:t>
            </a:r>
          </a:p>
          <a:p>
            <a:pPr indent="292608" algn="ctr"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主啊，唯有</a:t>
            </a:r>
            <a:r>
              <a:rPr 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panose="020B0604030504040204" pitchFamily="34" charset="-12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賜給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她們生命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的目的與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意義，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恢復她們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被造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榮美與尊貴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奉主耶穌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基督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的名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，阿們。</a:t>
            </a:r>
            <a:endParaRPr lang="en-US" sz="4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504ED-18E9-B05C-F8AE-388C73A10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07FF3-0F56-AFB3-732F-342CE94C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777E14-BD70-6C42-B929-35DAB9718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90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A5B15-3830-0D7C-4D37-29924C6B879C}"/>
              </a:ext>
            </a:extLst>
          </p:cNvPr>
          <p:cNvSpPr/>
          <p:nvPr/>
        </p:nvSpPr>
        <p:spPr>
          <a:xfrm>
            <a:off x="1371600" y="1361697"/>
            <a:ext cx="9525000" cy="5115304"/>
          </a:xfrm>
          <a:prstGeom prst="rect">
            <a:avLst/>
          </a:prstGeom>
          <a:solidFill>
            <a:srgbClr val="8B316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0778BD3-3736-61E5-6CD8-D9CEFD1F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0" y="609600"/>
            <a:ext cx="3943350" cy="63974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為穆斯林</a:t>
            </a:r>
            <a:r>
              <a:rPr lang="zh-CN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</a:t>
            </a:r>
            <a:r>
              <a:rPr lang="zh-TW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endParaRPr lang="en-US" b="1" dirty="0">
              <a:solidFill>
                <a:srgbClr val="ECF8F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57B1C-B91C-5C7E-5C44-2DF95F60FE4B}"/>
              </a:ext>
            </a:extLst>
          </p:cNvPr>
          <p:cNvSpPr txBox="1"/>
          <p:nvPr/>
        </p:nvSpPr>
        <p:spPr>
          <a:xfrm>
            <a:off x="1638300" y="1641802"/>
            <a:ext cx="899160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608" algn="ctr"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主啊，穆斯林人口在歐洲不斷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增長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許多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謀求生計而移民的基層穆斯林，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改變了歐洲的社會結構，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少數激進的穆斯林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更是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加深了</a:t>
            </a:r>
            <a:r>
              <a: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社會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反伊斯蘭的情緒。</a:t>
            </a:r>
          </a:p>
          <a:p>
            <a:pPr indent="292608" algn="ctr"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懇求主幫助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居留在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歐洲的兩千五百萬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穆斯林，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會成爲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歐洲社會衝突的危險因子，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成為好鄰舍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被主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耶穌的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真光照耀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，遇見基督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求主幫助歐洲的基督徒，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願意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向穆斯林伸出友誼之手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，將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每一次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接觸都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看成爲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見證主耶穌的機會。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奉主耶穌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基督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的名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，阿們。</a:t>
            </a:r>
            <a:endParaRPr lang="en-US" sz="4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B122D-DC32-CAB5-A6F7-0EBA0C2F0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不再是個人的禱告，我們開始一起祈禱。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/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4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11302</TotalTime>
  <Words>1624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JhengHei</vt:lpstr>
      <vt:lpstr>Microsoft JhengHei</vt:lpstr>
      <vt:lpstr>Microsoft JhengHei UI</vt:lpstr>
      <vt:lpstr>Microsoft YaHei Light</vt:lpstr>
      <vt:lpstr>PMingLiU</vt:lpstr>
      <vt:lpstr>微软正黑体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2816</cp:revision>
  <dcterms:created xsi:type="dcterms:W3CDTF">2020-11-06T17:04:32Z</dcterms:created>
  <dcterms:modified xsi:type="dcterms:W3CDTF">2024-02-29T07:43:42Z</dcterms:modified>
</cp:coreProperties>
</file>