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6" r:id="rId3"/>
    <p:sldId id="377" r:id="rId5"/>
    <p:sldId id="349" r:id="rId6"/>
    <p:sldId id="256" r:id="rId7"/>
    <p:sldId id="367" r:id="rId8"/>
    <p:sldId id="379" r:id="rId9"/>
    <p:sldId id="381" r:id="rId10"/>
    <p:sldId id="343" r:id="rId11"/>
    <p:sldId id="3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169"/>
    <a:srgbClr val="6D2544"/>
    <a:srgbClr val="5C364E"/>
    <a:srgbClr val="6F415D"/>
    <a:srgbClr val="793769"/>
    <a:srgbClr val="A04293"/>
    <a:srgbClr val="C12026"/>
    <a:srgbClr val="E6E6E6"/>
    <a:srgbClr val="ECF8F5"/>
    <a:srgbClr val="B7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72852" autoAdjust="0"/>
  </p:normalViewPr>
  <p:slideViewPr>
    <p:cSldViewPr showGuides="1">
      <p:cViewPr>
        <p:scale>
          <a:sx n="50" d="100"/>
          <a:sy n="50" d="100"/>
        </p:scale>
        <p:origin x="1262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到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</a:t>
            </a:r>
            <a:r>
              <a:rPr lang="en-US" sz="1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号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是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穆斯林的斋戒月，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⌈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三十天为穆斯林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世界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祷告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⌋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就是在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这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段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期间进行。</a:t>
            </a:r>
            <a:endParaRPr lang="en-MY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当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我们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对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伊斯兰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教的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认识越多，就会越发懂得如何为他们祷告。</a:t>
            </a:r>
            <a:endParaRPr lang="en-MY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今天，让我们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一起来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了解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穆斯林人口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增长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和</a:t>
            </a:r>
            <a:r>
              <a:rPr 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妇女在穆斯林世界里的地位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MY" altLang="zh-CN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伊斯兰教是全球第二大宗教信仰，</a:t>
            </a:r>
            <a:r>
              <a:rPr lang="zh-TW" sz="1200" kern="0" dirty="0">
                <a:effectLst/>
                <a:ea typeface="PMingLiU"/>
                <a:cs typeface="PMingLiU"/>
              </a:rPr>
              <a:t>穆斯林人口超过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zh-TW" sz="1200" kern="0" dirty="0">
                <a:effectLst/>
                <a:ea typeface="PMingLiU"/>
                <a:cs typeface="PMingLiU"/>
              </a:rPr>
              <a:t>亿</a:t>
            </a:r>
            <a:r>
              <a:rPr lang="zh-TW" altLang="en-US" sz="1200" kern="0" dirty="0">
                <a:effectLst/>
                <a:ea typeface="PMingLiU"/>
                <a:cs typeface="PMingLiU"/>
              </a:rPr>
              <a:t>，</a:t>
            </a:r>
            <a:r>
              <a:rPr lang="zh-TW" sz="1200" kern="0" dirty="0">
                <a:effectLst/>
                <a:ea typeface="PMingLiU"/>
                <a:cs typeface="PMingLiU"/>
              </a:rPr>
              <a:t>占世界人口的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23% </a:t>
            </a:r>
            <a:r>
              <a:rPr lang="zh-TW" sz="1200" kern="0" dirty="0">
                <a:effectLst/>
                <a:ea typeface="PMingLiU"/>
                <a:cs typeface="PMingLiU"/>
              </a:rPr>
              <a:t>以上</a:t>
            </a:r>
            <a:r>
              <a:rPr lang="zh-TW" altLang="en-US" sz="1200" kern="0" dirty="0">
                <a:effectLst/>
                <a:ea typeface="PMingLiU"/>
                <a:cs typeface="PMingLiU"/>
              </a:rPr>
              <a:t>，</a:t>
            </a:r>
            <a:r>
              <a:rPr lang="zh-TW" altLang="en-US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仅次于基督宗教。</a:t>
            </a:r>
            <a:br>
              <a:rPr lang="en-MY" alt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伊斯兰教</a:t>
            </a: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是整个中东、北非、非洲之角、非洲</a:t>
            </a:r>
            <a:r>
              <a:rPr lang="zh-TW" altLang="en-US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撒哈拉</a:t>
            </a: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地区和中亚的主要宗教。 </a:t>
            </a:r>
            <a:endParaRPr lang="en-MY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200" kern="0" dirty="0">
                <a:effectLst/>
                <a:latin typeface="Calibri" panose="020F0502020204030204" pitchFamily="34" charset="0"/>
                <a:ea typeface="PMingLiU"/>
                <a:cs typeface="PMingLiU"/>
              </a:rPr>
              <a:t>此外，中国、俄罗斯、印度和巴尔干地区都有大量穆斯林人口。</a:t>
            </a:r>
            <a:endParaRPr lang="en-MY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0" dirty="0">
              <a:effectLst/>
              <a:latin typeface="Calibri" panose="020F0502020204030204" pitchFamily="34" charset="0"/>
              <a:ea typeface="PMingLiU"/>
              <a:cs typeface="PMingLiU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2011年阿拉伯之春后，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大批穆斯林难民到欧洲国家寻求庇护，欧洲穆斯林人口激增约</a:t>
            </a:r>
            <a:r>
              <a:rPr lang="en-US" altLang="zh-TW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250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万，</a:t>
            </a:r>
            <a:endParaRPr lang="en-MY" altLang="zh-TW" sz="12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预测到</a:t>
            </a:r>
            <a:r>
              <a:rPr lang="en-US" altLang="zh-CN" dirty="0"/>
              <a:t>2050</a:t>
            </a:r>
            <a:r>
              <a:rPr lang="zh-CN" altLang="en-US" dirty="0"/>
              <a:t>年，欧洲穆斯林人口将占总人口的</a:t>
            </a:r>
            <a:r>
              <a:rPr lang="en-US" altLang="zh-CN" dirty="0"/>
              <a:t>7%</a:t>
            </a:r>
            <a:r>
              <a:rPr lang="zh-CN" altLang="en-US" dirty="0"/>
              <a:t>至</a:t>
            </a:r>
            <a:r>
              <a:rPr lang="en-US" altLang="zh-CN" dirty="0"/>
              <a:t>14%</a:t>
            </a:r>
            <a:r>
              <a:rPr lang="zh-CN" altLang="en-US" dirty="0"/>
              <a:t>。</a:t>
            </a:r>
            <a:endParaRPr lang="en-MY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MY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除了威胁欧洲的社会结构，</a:t>
            </a:r>
            <a:r>
              <a:rPr lang="zh-CN" altLang="en-US" sz="1000" dirty="0"/>
              <a:t>激进</a:t>
            </a:r>
            <a:r>
              <a:rPr lang="zh-CN" altLang="en-US" dirty="0"/>
              <a:t>伊斯兰狂热分子发动的恐怖袭击</a:t>
            </a:r>
            <a:r>
              <a:rPr lang="zh-CN" altLang="en-US" sz="1000" dirty="0"/>
              <a:t>，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引起</a:t>
            </a:r>
            <a:r>
              <a:rPr lang="zh-CN" altLang="en-US" sz="1000" dirty="0"/>
              <a:t>欧洲社会紧张局势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。</a:t>
            </a:r>
            <a:endParaRPr lang="en-MY" altLang="zh-TW" sz="1000" kern="100" dirty="0">
              <a:effectLst/>
              <a:latin typeface="Calibri" panose="020F0502020204030204" pitchFamily="34" charset="0"/>
              <a:ea typeface="PMingLiU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PMingLiU"/>
                <a:cs typeface="Times New Roman" panose="02020603050405020304" pitchFamily="18" charset="0"/>
              </a:rPr>
              <a:t>北美方面，</a:t>
            </a:r>
            <a:r>
              <a:rPr lang="zh-TW" altLang="en-US" dirty="0"/>
              <a:t>观察家估计每年有多达</a:t>
            </a:r>
            <a:r>
              <a:rPr lang="en-US" altLang="zh-TW" dirty="0"/>
              <a:t>2</a:t>
            </a:r>
            <a:r>
              <a:rPr lang="zh-CN" altLang="en-US" dirty="0"/>
              <a:t>万</a:t>
            </a:r>
            <a:r>
              <a:rPr lang="zh-TW" altLang="en-US" dirty="0"/>
              <a:t>美国人皈依伊斯兰教。</a:t>
            </a:r>
            <a:endParaRPr lang="en-MY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在英国，每年约有</a:t>
            </a:r>
            <a:r>
              <a:rPr lang="en-US" altLang="zh-TW" dirty="0"/>
              <a:t>6,000</a:t>
            </a:r>
            <a:r>
              <a:rPr lang="zh-TW" altLang="en-US" dirty="0"/>
              <a:t>人皈依伊斯兰教，大多数是女性。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让我们来了解一下，穆斯林女性的处境</a:t>
            </a:r>
            <a:r>
              <a:rPr lang="zh-CN" altLang="en-US" dirty="0"/>
              <a:t>。</a:t>
            </a:r>
            <a:endParaRPr lang="en-US" altLang="zh-TW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一个曾在叙利亚短宣的弟兄说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：“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2011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年之前叙利亚的女性走在街上的时候一定要跟在丈夫后边，表示服从和尊敬，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2011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年叙利亚发生内战之后，他重返叙利亚探望时，发现情况改变了，走在前边的不是男人，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而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是女人。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他很好奇，叙利亚的男性变得 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L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adies First, 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尊重女性了。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“</a:t>
            </a:r>
            <a:b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同行的当地居民说，事情不是你所想的，现在满地都是地雷，所以要女人先行。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在全球五十多个穆斯林国家中，只有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5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个国家，他们的婚姻法允许妇女离婚，并规定了一些保护措施，同时妇女也有财产继承权。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其他国家妇女的权利长期以来一直屈从于男性的地位。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美軍離開阿富汗，塔利班重掌政權後，女性無法擔任公職，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甚至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孤儿院也一度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被下令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要赶走女孩。</a:t>
            </a:r>
            <a:br>
              <a:rPr lang="en-MY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宣教日引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》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（万民福音使团</a:t>
            </a:r>
            <a:r>
              <a:rPr lang="en-US" altLang="zh-CN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——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怜悯关怀基金）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所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支援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的一所孤儿院，就曾经面临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过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这种情况。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在传统的伊斯兰律法中，女性被高度物化，被看作是男性的财产般控制。婚姻是“合同”，女性不能“自主”地进入婚姻， 须由监护人作主。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由于穆斯林妇女没有离婚权和子女抚养权，配偶常有不忠表现，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妇女被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家暴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的情况更是家常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便饭；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更甚的是，根据传统，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按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穆罕默德教导，绝大多数最终落入地狱的人将是女性。</a:t>
            </a: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你能感受穆斯林妇女的孤单、无人关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注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、无助和无望</a:t>
            </a:r>
            <a:r>
              <a:rPr lang="zh-CN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吗？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她们需要</a:t>
            </a:r>
            <a:r>
              <a:rPr lang="zh-CN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遇见</a:t>
            </a: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耶稣</a:t>
            </a:r>
            <a:r>
              <a:rPr lang="zh-CN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，这</a:t>
            </a:r>
            <a:r>
              <a:rPr lang="zh-TW" altLang="en-US" sz="1000" b="1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位无条件地爱她们，为她们提供生命的目的、意义和永恒盼望的弥赛亚。</a:t>
            </a:r>
            <a:endParaRPr lang="zh-TW" altLang="en-US" sz="1000" b="1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(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详文请看宣教日引 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月份“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30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天为穆斯林世界祷告 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-</a:t>
            </a:r>
            <a:r>
              <a:rPr lang="zh-TW" altLang="en-US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穆斯林女性在耶稣里看到了什么</a:t>
            </a: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? </a:t>
            </a: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https://www.cross-roads.org/prayer-2024-03.php</a:t>
            </a: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0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Microsoft JhengHei" panose="020B0604030504040204" pitchFamily="34" charset="-120"/>
              </a:rPr>
              <a:t>https://www.islamtaiwan.com/contents</a:t>
            </a: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0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67" r="7935" b="-268"/>
          <a:stretch>
            <a:fillRect/>
          </a:stretch>
        </p:blipFill>
        <p:spPr>
          <a:xfrm>
            <a:off x="-609600" y="392"/>
            <a:ext cx="12975009" cy="8838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3月</a:t>
            </a:r>
            <a:endParaRPr lang="en-US" altLang="zh-TW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天为穆斯林世界祷告</a:t>
            </a:r>
            <a:endParaRPr lang="en-MY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922" y="914400"/>
            <a:ext cx="6324600" cy="398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穆斯林世界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Fan Heiti Std B" panose="020B0700000000000000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伊斯兰教 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全球第二大宗教信仰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16 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亿穆斯林，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占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全球人口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23%</a:t>
            </a:r>
            <a:endParaRPr lang="en-US" altLang="zh-TW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欧洲穆斯林人口因难民潮激增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北美每年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万人皈依伊斯兰教</a:t>
            </a:r>
            <a:endParaRPr lang="zh-TW" altLang="en-US" sz="32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英国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每年</a:t>
            </a:r>
            <a:r>
              <a:rPr lang="en-US" altLang="zh-TW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CN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千人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皈依伊斯兰教</a:t>
            </a:r>
            <a:r>
              <a:rPr lang="zh-CN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多为女性。</a:t>
            </a:r>
            <a:endParaRPr lang="en-US" altLang="zh-TW" sz="32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r="500"/>
          <a:stretch>
            <a:fillRect/>
          </a:stretch>
        </p:blipFill>
        <p:spPr>
          <a:xfrm>
            <a:off x="7016496" y="-34637"/>
            <a:ext cx="5175504" cy="392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-1000" r="458" b="1000"/>
          <a:stretch>
            <a:fillRect/>
          </a:stretch>
        </p:blipFill>
        <p:spPr>
          <a:xfrm>
            <a:off x="7016496" y="2963086"/>
            <a:ext cx="5175504" cy="3920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451262"/>
            <a:ext cx="10515600" cy="581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微软正黑体"/>
                <a:ea typeface="Adobe Fan Heiti Std B" panose="020B0700000000000000" pitchFamily="34" charset="-120"/>
                <a:cs typeface="Times New Roman" panose="02020603050405020304" pitchFamily="18" charset="0"/>
              </a:rPr>
              <a:t>穆斯林女性</a:t>
            </a:r>
            <a:endParaRPr lang="en-MY" altLang="zh-TW" sz="3600" b="1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微软正黑体"/>
              <a:ea typeface="Adobe Fan Heiti Std B" panose="020B0700000000000000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传统伊斯兰律法高度物化女性，保护为名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控制为实</a:t>
            </a:r>
            <a:endParaRPr lang="zh-TW" altLang="en-US" sz="32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不能自由参与社会活动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无财产继承权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从事工作需要丈夫或父亲的签字许可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穆斯林女性的孤单和无助</a:t>
            </a:r>
            <a:endParaRPr lang="zh-TW" altLang="en-US" sz="32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婚姻法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妇女不具婚姻自主权、离婚权和子女抚养权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配偶不忠或家暴受害时，哭诉无门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zh-TW" altLang="en-US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穆斯林女性在耶稣里看到了什么</a:t>
            </a:r>
            <a:r>
              <a:rPr lang="en-US" altLang="zh-TW" sz="32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?</a:t>
            </a:r>
            <a:endParaRPr lang="en-US" altLang="zh-TW" sz="32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上好福份</a:t>
            </a:r>
            <a:r>
              <a:rPr lang="zh-CN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永生盼望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生命的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目的和意义</a:t>
            </a:r>
            <a:endParaRPr lang="zh-TW" altLang="en-US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3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5944"/>
          <a:stretch>
            <a:fillRect/>
          </a:stretch>
        </p:blipFill>
        <p:spPr>
          <a:xfrm>
            <a:off x="0" y="-7472"/>
            <a:ext cx="12279532" cy="8645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199" y="3048000"/>
            <a:ext cx="834320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</a:t>
            </a:r>
            <a:r>
              <a:rPr lang="zh-CN" altLang="en-US" sz="3600" b="1" dirty="0">
                <a:solidFill>
                  <a:srgbClr val="FFFFFF"/>
                </a:solidFill>
              </a:rPr>
              <a:t>穆斯林世界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1600199"/>
            <a:ext cx="8991600" cy="4535847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122050" y="721953"/>
            <a:ext cx="3943350" cy="6397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</a:t>
            </a:r>
            <a:r>
              <a:rPr lang="zh-CN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妇女</a:t>
            </a: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b="1" dirty="0">
              <a:solidFill>
                <a:srgbClr val="ECF8F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8382000" cy="40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天父，我们为失落主体性的穆斯林妇女向</a:t>
            </a:r>
            <a:r>
              <a:rPr 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呼求，求</a:t>
            </a:r>
            <a:r>
              <a:rPr 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爲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生活在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穆斯林世界中的女儿伸冤。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神按自己的形象造男造女，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她们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都是</a:t>
            </a:r>
            <a:r>
              <a:rPr lang="zh-TW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极其美好的创造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然而，穆斯林女性在法律、婚姻、教育、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工作各种层面中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，却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仍被看为附属品。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主啊，唯有</a:t>
            </a:r>
            <a:r>
              <a:rPr lang="zh-TW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祢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可以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赐给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她们生命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的目的与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意义，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恢复她们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被造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时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荣美与尊贵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，阿们。</a:t>
            </a:r>
            <a:endParaRPr lang="en-US" sz="40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90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361697"/>
            <a:ext cx="9525000" cy="5115304"/>
          </a:xfrm>
          <a:prstGeom prst="rect">
            <a:avLst/>
          </a:prstGeom>
          <a:solidFill>
            <a:srgbClr val="8B316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0070C0"/>
              </a:solidFill>
            </a:endParaRPr>
          </a:p>
        </p:txBody>
      </p:sp>
      <p:sp>
        <p:nvSpPr>
          <p:cNvPr id="2" name="Title 3"/>
          <p:cNvSpPr>
            <a:spLocks noGrp="1"/>
          </p:cNvSpPr>
          <p:nvPr>
            <p:ph idx="1"/>
          </p:nvPr>
        </p:nvSpPr>
        <p:spPr>
          <a:xfrm>
            <a:off x="4122050" y="609600"/>
            <a:ext cx="3943350" cy="63974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</a:t>
            </a:r>
            <a:r>
              <a:rPr lang="zh-CN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</a:t>
            </a:r>
            <a:r>
              <a:rPr lang="zh-TW" altLang="en-US" b="1" dirty="0">
                <a:solidFill>
                  <a:srgbClr val="ECF8F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祷告</a:t>
            </a:r>
            <a:endParaRPr lang="en-US" b="1" dirty="0">
              <a:solidFill>
                <a:srgbClr val="ECF8F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1641802"/>
            <a:ext cx="8991600" cy="447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2735" algn="ctr"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主啊，穆斯林人口在欧洲不断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增长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许多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为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谋求生计而移民的基层穆斯林，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改变了欧洲的社会结构，</a:t>
            </a:r>
            <a:br>
              <a:rPr lang="en-MY" altLang="zh-TW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少数激进的穆斯林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更是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加深了</a:t>
            </a:r>
            <a:r>
              <a:rPr lang="zh-CN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社会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反伊斯兰的情绪。</a:t>
            </a:r>
            <a:endParaRPr lang="zh-TW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indent="292735" algn="ctr"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恳求主帮助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居留在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欧洲的两千五百万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名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会成爲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欧洲社会冲突的危险因子，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成为好邻舍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，并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被主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耶稣的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真光照耀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，遇见基督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求主帮助欧洲的基督徒，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愿意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向穆斯林伸出友谊之手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，将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每一次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接触都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看成爲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见证主耶稣的机会。</a:t>
            </a:r>
            <a:br>
              <a:rPr lang="en-MY" altLang="zh-TW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奉主耶稣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，阿们。</a:t>
            </a:r>
            <a:endParaRPr lang="en-US" sz="4000" b="1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分钟，生活再忙碌的人都能找到时间参与。</a:t>
            </a:r>
            <a:endParaRPr lang="zh-TW" altLang="en-US" sz="2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660</Words>
  <Application>WPS Presentation</Application>
  <PresentationFormat>Widescreen</PresentationFormat>
  <Paragraphs>36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SimSun</vt:lpstr>
      <vt:lpstr>Wingdings</vt:lpstr>
      <vt:lpstr>Microsoft JhengHei</vt:lpstr>
      <vt:lpstr>Times New Roman</vt:lpstr>
      <vt:lpstr>Calibri</vt:lpstr>
      <vt:lpstr>Microsoft JhengHei UI</vt:lpstr>
      <vt:lpstr>微软正黑体</vt:lpstr>
      <vt:lpstr>SimHei</vt:lpstr>
      <vt:lpstr>Adobe Fan Heiti Std B</vt:lpstr>
      <vt:lpstr>PMingLiU</vt:lpstr>
      <vt:lpstr>Euphorigenic</vt:lpstr>
      <vt:lpstr>Microsoft YaHei Light</vt:lpstr>
      <vt:lpstr>Microsoft YaHei</vt:lpstr>
      <vt:lpstr>Arial Unicode MS</vt:lpstr>
      <vt:lpstr>Calibri Light</vt:lpstr>
      <vt:lpstr>PMingLiU</vt:lpstr>
      <vt:lpstr>DengXian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user</cp:lastModifiedBy>
  <cp:revision>2818</cp:revision>
  <dcterms:created xsi:type="dcterms:W3CDTF">2020-11-06T17:04:00Z</dcterms:created>
  <dcterms:modified xsi:type="dcterms:W3CDTF">2024-02-29T07:45:24Z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727CF39334FC40269797E5A13D6FF7E1_13</vt:lpwstr>
  </property>
  <property fmtid="{D5CDD505-2E9C-101B-9397-08002B2CF9AE}" pid="3" name="KSOProductBuildVer">
    <vt:lpwstr>1033-12.2.0.13489</vt:lpwstr>
  </property>
</Properties>
</file>