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1"/>
  </p:notesMasterIdLst>
  <p:sldIdLst>
    <p:sldId id="376" r:id="rId2"/>
    <p:sldId id="377" r:id="rId3"/>
    <p:sldId id="349" r:id="rId4"/>
    <p:sldId id="256" r:id="rId5"/>
    <p:sldId id="367" r:id="rId6"/>
    <p:sldId id="379" r:id="rId7"/>
    <p:sldId id="381" r:id="rId8"/>
    <p:sldId id="343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169"/>
    <a:srgbClr val="6D2544"/>
    <a:srgbClr val="5C364E"/>
    <a:srgbClr val="6F415D"/>
    <a:srgbClr val="793769"/>
    <a:srgbClr val="A04293"/>
    <a:srgbClr val="C12026"/>
    <a:srgbClr val="E6E6E6"/>
    <a:srgbClr val="ECF8F5"/>
    <a:srgbClr val="B7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76160" autoAdjust="0"/>
  </p:normalViewPr>
  <p:slideViewPr>
    <p:cSldViewPr>
      <p:cViewPr varScale="1">
        <p:scale>
          <a:sx n="86" d="100"/>
          <a:sy n="86" d="100"/>
        </p:scale>
        <p:origin x="148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March 11 to April 9 of 2024 is the month of Ramadan for Muslims. We are doing [30 Days of Prayer for the Muslims World] during this period. The more we understand Islam, the better we can pray for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CN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Today, let’s learn about the growth of the Muslim population and the status of women in the Muslim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CN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CN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6C9D-9F97-19D3-53DC-AF126867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C57D8-B6B0-D69D-D039-4338946D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E656B-D73E-D118-1922-F3FC96ECA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Islam is the world's second-largest religious faith, with a Muslim population exceeding 1.6 billion, accounting for 23% of the global population, second only to Christianity.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Islam is the predominant religion in the entire Middle East, North Africa, the Horn of Africa, sub-Saharan Africa, and Central Asia.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Additionally, significant Muslim populations exist in China, Russia, India, and the Balkan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After the Arab Spring in 2011, a large influx of Muslim refugees sought asylum in European countries, leading to a surge of approximately 2.5 million in the Muslim population.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It is predicted that by 2050, Muslims in Europe may constitute 7% to 14% of the total population.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In addition to challenges to the social structure of Europe, the rise of radical Islamic extremists has further heightened tensions in European societies through terrorist attacks.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In North America, observers estimate that up to 20,000 Americans convert to Islam annually.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In the UK, around 6,000 people convert to Islam each year, with the majority being women.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Now, let's delve into the situation of Muslim women.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9FBC1-2291-666F-7F06-0FCF6A581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 brother who once served as a short-term missionary in Syria said, “Before 2011, Syrian women must follow their husbands when walking on the street to show obedience and respect.”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After the 2011 civil war in Syria, he returned to Syria for a visit. He found that The situation had changed. It was not men who were leading the way, but women. “I'm curious - Have Syrian men become lady-first and respected women?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The local residents traveling with him said, “Things are not what you think. The land is now full of landmines, so women must walk in the front.”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Among more than 50 Muslim countries in the world, only 5 of them have marriage laws that allow women to divorce, provide some protection measures, and allow their right to inherit property.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Women's rights in other countries have long been subjugated to men's status.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After the US military left Afghanistan and the Taliban returned to power, women have been unable to hold public office. Even orphanages were ordered to expel girls.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An orphanage supported by </a:t>
            </a:r>
            <a:r>
              <a:rPr lang="en-US" altLang="zh-TW" sz="1000" b="0" i="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Mission Pathway’s Compassion and Care Fund 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once faced this situation.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In traditional Islamic law, women are highly objectified and viewed as possessions being controlled by men. Marriage is a "contract”, and women cannot enter it "independently" but must be decided by their guardians.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Since Muslim women do not have the right to divorce or get child custody, their spouses are often unfaithful and domestic violence is common.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Even more, according to tradition, Muhammad taught that the vast majority of people who end up in hell will be women.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Can you feel the loneliness, lack of attention, helplessness, and hopelessness of Muslim women?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They need to encounter Jesus, the Messiah who loves them unconditionally and provides them with purpose, meaning, and eternal hope in their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For details, please refer to Mission Pathway’s March publication of “30 Days of Prayer for the Muslim World – What do Muslim women see in Jesus?”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https://www.cross-roads.org/prayer-2024-03.php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https://www.islamtaiwan.com/contents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7780-12AB-31E2-1BBE-B245D58E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56B39-C575-A71E-215B-23BC2ECCB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A5D2A-6D1A-1AA3-5490-60FB21989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AE0A-9A14-9CE5-7C19-4CD1724CD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3E963-59AB-663A-9B68-1A7AA896D0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267" r="7935" b="-268"/>
          <a:stretch/>
        </p:blipFill>
        <p:spPr>
          <a:xfrm>
            <a:off x="-609600" y="392"/>
            <a:ext cx="12975009" cy="8838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138B0-C6BB-FDD1-1BF3-41F88F05882B}"/>
              </a:ext>
            </a:extLst>
          </p:cNvPr>
          <p:cNvSpPr txBox="1"/>
          <p:nvPr/>
        </p:nvSpPr>
        <p:spPr>
          <a:xfrm>
            <a:off x="1752600" y="5723205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ea typeface="Microsoft JhengHei" panose="020B0604030504040204" pitchFamily="34" charset="-120"/>
                <a:cs typeface="Times New Roman" panose="02020603050405020304" pitchFamily="18" charset="0"/>
              </a:rPr>
              <a:t>March 2024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ea typeface="Microsoft JhengHei" panose="020B0604030504040204" pitchFamily="34" charset="-120"/>
              </a:rPr>
              <a:t>30 Days of Prayer for the Muslim World</a:t>
            </a:r>
            <a:endParaRPr lang="en-MY" sz="2800" b="1" dirty="0">
              <a:solidFill>
                <a:schemeClr val="bg1"/>
              </a:solidFill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959EE-0B76-D74D-0F98-31148E2A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5FF2E8-DEC5-9AC2-EE33-742BAE0E54D8}"/>
              </a:ext>
            </a:extLst>
          </p:cNvPr>
          <p:cNvSpPr txBox="1"/>
          <p:nvPr/>
        </p:nvSpPr>
        <p:spPr>
          <a:xfrm>
            <a:off x="370922" y="914400"/>
            <a:ext cx="6324600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Microsoft JhengHei UI" panose="020B0604030504040204" pitchFamily="34" charset="-120"/>
              </a:rPr>
              <a:t>The Muslim World</a:t>
            </a:r>
            <a:endParaRPr lang="en-MY" altLang="zh-TW" sz="32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ea typeface="Adobe 繁黑體 Std B" panose="020B0700000000000000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Islam - the world's second-largest religious faith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1.6 billion Muslims, 23% of the global population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Europe’s Muslim population surged due to refugee influx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In North America, 20,000 people convert to Islam every year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In the UK , 6,000 converts each year, predominantly women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B5C6C-831E-C0FB-8DF4-396C3D1CC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8C5FB-9476-791E-78BB-219029641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/>
        </p:blipFill>
        <p:spPr>
          <a:xfrm>
            <a:off x="7016496" y="-34637"/>
            <a:ext cx="5175504" cy="392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E2F1B-4763-331A-98BA-E29AA3AFF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-1000" r="458" b="1000"/>
          <a:stretch/>
        </p:blipFill>
        <p:spPr>
          <a:xfrm>
            <a:off x="7016496" y="2963086"/>
            <a:ext cx="5175504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609600" y="628233"/>
            <a:ext cx="10515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微软正黑体"/>
                <a:ea typeface="Adobe 繁黑體 Std B" panose="020B0700000000000000" pitchFamily="34" charset="-120"/>
                <a:cs typeface="Times New Roman" panose="02020603050405020304" pitchFamily="18" charset="0"/>
              </a:rPr>
              <a:t>Muslim Women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软正黑体"/>
              <a:ea typeface="Adobe 繁黑體 Std B" panose="020B0700000000000000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Traditional Islamic law highly objectifies women, with protection in name yet control in reality.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Unable to freely participate in social activities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No right to inherit property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Required signed permission from husband or father to engage in work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Muslim women’s loneliness and helplessness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Under marriage law, women lack autonomy in marriage, divorce, and child custody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No help available facing spouse’s infidelity or domestic violence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What do Muslim women see in Jesus?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Best Blessings - Hope of Eternal Life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ea typeface="Microsoft JhengHei" panose="020B0604030504040204" pitchFamily="34" charset="-120"/>
              </a:rPr>
              <a:t>Purpose and meaning of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7B2D3-16EC-CD9A-A938-3ECD401EE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9AB2F-C5F1-E3E2-0AA9-CC76FFB4C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5944"/>
          <a:stretch/>
        </p:blipFill>
        <p:spPr>
          <a:xfrm>
            <a:off x="0" y="-7472"/>
            <a:ext cx="12279532" cy="8645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5EEAE-64C1-DD7A-81A9-F990E989703F}"/>
              </a:ext>
            </a:extLst>
          </p:cNvPr>
          <p:cNvSpPr txBox="1"/>
          <p:nvPr/>
        </p:nvSpPr>
        <p:spPr>
          <a:xfrm>
            <a:off x="304800" y="5791200"/>
            <a:ext cx="9677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Let us pray together for the Muslim World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0025B-31C4-F588-702C-A77A3522E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81CD1A-B5E7-49E4-BB09-FD32DD476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CDB9EC-8F91-837B-486D-B34582CA953C}"/>
              </a:ext>
            </a:extLst>
          </p:cNvPr>
          <p:cNvSpPr/>
          <p:nvPr/>
        </p:nvSpPr>
        <p:spPr>
          <a:xfrm>
            <a:off x="1447800" y="1600199"/>
            <a:ext cx="9296400" cy="4535847"/>
          </a:xfrm>
          <a:prstGeom prst="rect">
            <a:avLst/>
          </a:prstGeom>
          <a:solidFill>
            <a:srgbClr val="8B316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BB8CB94-15BE-D40C-5B1C-E9C076AE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721954"/>
            <a:ext cx="5029200" cy="63974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altLang="zh-TW" sz="3600" b="1" dirty="0">
                <a:solidFill>
                  <a:srgbClr val="ECF8F5"/>
                </a:solidFill>
                <a:ea typeface="Microsoft JhengHei" panose="020B0604030504040204" pitchFamily="34" charset="-120"/>
              </a:rPr>
              <a:t>Pray for Muslim Women</a:t>
            </a:r>
            <a:endParaRPr lang="en-US" sz="3600" b="1" dirty="0">
              <a:solidFill>
                <a:srgbClr val="ECF8F5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20C81-B75C-497A-9163-C0FA884E3965}"/>
              </a:ext>
            </a:extLst>
          </p:cNvPr>
          <p:cNvSpPr txBox="1"/>
          <p:nvPr/>
        </p:nvSpPr>
        <p:spPr>
          <a:xfrm>
            <a:off x="1371600" y="1828800"/>
            <a:ext cx="929640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608" algn="ctr">
              <a:spcAft>
                <a:spcPts val="600"/>
              </a:spcAft>
            </a:pPr>
            <a:r>
              <a:rPr lang="en-US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Heavenly Father, we cry out to You for the marginalized Muslim women who have lost their individuality. </a:t>
            </a:r>
          </a:p>
          <a:p>
            <a:pPr indent="292608" algn="ctr"/>
            <a:r>
              <a:rPr lang="en-US" altLang="zh-TW" sz="2400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Please seek justice for Your daughters who live in the Muslim world.</a:t>
            </a:r>
            <a:b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God</a:t>
            </a:r>
            <a:r>
              <a:rPr lang="en-US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 created male and female in His own image.</a:t>
            </a:r>
            <a:b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They are all Your wonderful creation</a:t>
            </a:r>
            <a:r>
              <a:rPr lang="en-US" altLang="zh-TW" sz="2400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b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Yet, Muslim women continue to be treated as subordinate </a:t>
            </a:r>
          </a:p>
          <a:p>
            <a:pPr indent="292608" algn="ctr">
              <a:spcAft>
                <a:spcPts val="600"/>
              </a:spcAft>
            </a:pPr>
            <a:r>
              <a:rPr lang="en-US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in various aspects of law, marriage, education, and work.</a:t>
            </a:r>
          </a:p>
          <a:p>
            <a:pPr indent="292608"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</a:rPr>
              <a:t>Lord, only You can give them purpose and meaning in life and </a:t>
            </a:r>
          </a:p>
          <a:p>
            <a:pPr indent="292608"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</a:rPr>
              <a:t>restore them to the beauty and dignity in which they were created. </a:t>
            </a:r>
          </a:p>
          <a:p>
            <a:pPr indent="292608"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</a:rPr>
              <a:t>In the name of Jesus Christ, we pray. Amen.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504ED-18E9-B05C-F8AE-388C73A10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07FF3-0F56-AFB3-732F-342CE94C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777E14-BD70-6C42-B929-35DAB9718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0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A5B15-3830-0D7C-4D37-29924C6B879C}"/>
              </a:ext>
            </a:extLst>
          </p:cNvPr>
          <p:cNvSpPr/>
          <p:nvPr/>
        </p:nvSpPr>
        <p:spPr>
          <a:xfrm>
            <a:off x="990600" y="1361697"/>
            <a:ext cx="10210800" cy="5115304"/>
          </a:xfrm>
          <a:prstGeom prst="rect">
            <a:avLst/>
          </a:prstGeom>
          <a:solidFill>
            <a:srgbClr val="8B316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57B1C-B91C-5C7E-5C44-2DF95F60FE4B}"/>
              </a:ext>
            </a:extLst>
          </p:cNvPr>
          <p:cNvSpPr txBox="1"/>
          <p:nvPr/>
        </p:nvSpPr>
        <p:spPr>
          <a:xfrm>
            <a:off x="1066800" y="1567964"/>
            <a:ext cx="1005840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608" algn="ctr"/>
            <a:r>
              <a:rPr lang="en-US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Lord, the Muslim population is growing in Europe.</a:t>
            </a:r>
            <a:b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Many grassroot Muslims who immigrate </a:t>
            </a:r>
            <a:r>
              <a:rPr lang="en-MY" altLang="zh-TW" sz="2400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for a living </a:t>
            </a:r>
          </a:p>
          <a:p>
            <a:pPr indent="292608" algn="ctr">
              <a:spcAft>
                <a:spcPts val="600"/>
              </a:spcAft>
            </a:pPr>
            <a:r>
              <a:rPr lang="en-MY" altLang="zh-TW" sz="2400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has altered the social structure of Europe. </a:t>
            </a:r>
            <a:br>
              <a:rPr lang="en-MY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2400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 minority of radical Muslims has deepened anti-Islamic sentiments.</a:t>
            </a:r>
            <a:endParaRPr lang="zh-TW" altLang="en-US" sz="2400" dirty="0">
              <a:solidFill>
                <a:schemeClr val="bg1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292608" algn="ctr"/>
            <a:r>
              <a:rPr lang="en-US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We ask earnestly the Lord to help </a:t>
            </a:r>
            <a:r>
              <a:rPr lang="en-US" altLang="zh-TW" sz="2400" b="1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the 2.5million </a:t>
            </a:r>
            <a:r>
              <a:rPr lang="en-US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Muslims </a:t>
            </a:r>
            <a:r>
              <a:rPr lang="en-US" altLang="zh-TW" sz="2400" b="1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living in Europe</a:t>
            </a:r>
          </a:p>
          <a:p>
            <a:pPr indent="292608" algn="ctr"/>
            <a:r>
              <a:rPr lang="en-MY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That they will not become a dangerous factor to cause social conflicts  </a:t>
            </a:r>
          </a:p>
          <a:p>
            <a:pPr indent="292608" algn="ctr"/>
            <a:r>
              <a:rPr lang="en-MY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but rather to become good neighbors,</a:t>
            </a:r>
          </a:p>
          <a:p>
            <a:pPr indent="292608" algn="ctr">
              <a:spcAft>
                <a:spcPts val="600"/>
              </a:spcAft>
            </a:pPr>
            <a:r>
              <a:rPr lang="en-MY" altLang="zh-TW" sz="2400" b="1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To be illuminated by the true light of Lord Jesus, and to encounter Him.</a:t>
            </a:r>
          </a:p>
          <a:p>
            <a:pPr indent="292608" algn="ctr"/>
            <a:r>
              <a:rPr lang="en-MY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May the Lord </a:t>
            </a:r>
            <a:r>
              <a:rPr lang="en-MY" altLang="zh-TW" sz="2400" b="1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help the Christians in Europe</a:t>
            </a:r>
          </a:p>
          <a:p>
            <a:pPr indent="292608" algn="ctr"/>
            <a:r>
              <a:rPr lang="en-MY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That they will be willing to extend a hand of friendship to the Muslims,</a:t>
            </a:r>
          </a:p>
          <a:p>
            <a:pPr indent="292608" algn="ctr">
              <a:spcAft>
                <a:spcPts val="600"/>
              </a:spcAft>
            </a:pPr>
            <a:r>
              <a:rPr lang="en-MY" altLang="zh-TW" sz="2400" b="1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Turning each interaction into an opportunity to witness for Jesus.</a:t>
            </a:r>
          </a:p>
          <a:p>
            <a:pPr indent="292608" algn="ctr">
              <a:spcAft>
                <a:spcPts val="600"/>
              </a:spcAft>
            </a:pPr>
            <a:r>
              <a:rPr lang="en-US" altLang="zh-TW" sz="24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In the name of Jesus Christ, we pray. Amen. </a:t>
            </a:r>
            <a:endParaRPr lang="en-US" sz="3600" b="1" dirty="0">
              <a:solidFill>
                <a:schemeClr val="bg1"/>
              </a:solidFill>
              <a:effectLst/>
              <a:ea typeface="微軟正黑體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B122D-DC32-CAB5-A6F7-0EBA0C2F0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4FF0EC0-4861-65C5-1EE3-2291D45D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513788"/>
            <a:ext cx="5334000" cy="63974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altLang="zh-TW" sz="3600" b="1" dirty="0">
                <a:solidFill>
                  <a:srgbClr val="ECF8F5"/>
                </a:solidFill>
                <a:ea typeface="Microsoft JhengHei" panose="020B0604030504040204" pitchFamily="34" charset="-120"/>
              </a:rPr>
              <a:t>Pray for the Muslim World</a:t>
            </a:r>
            <a:endParaRPr lang="en-US" sz="3600" b="1" dirty="0">
              <a:solidFill>
                <a:srgbClr val="ECF8F5"/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9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不再是個人的禱告，我們開始一起祈禱。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11485</TotalTime>
  <Words>1120</Words>
  <Application>Microsoft Office PowerPoint</Application>
  <PresentationFormat>Widescreen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Adobe 繁黑體 Std B</vt:lpstr>
      <vt:lpstr>微軟正黑體</vt:lpstr>
      <vt:lpstr>微軟正黑體</vt:lpstr>
      <vt:lpstr>Microsoft JhengHei UI</vt:lpstr>
      <vt:lpstr>Microsoft YaHei Light</vt:lpstr>
      <vt:lpstr>微软正黑体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esther fan</cp:lastModifiedBy>
  <cp:revision>2822</cp:revision>
  <dcterms:created xsi:type="dcterms:W3CDTF">2020-11-06T17:04:32Z</dcterms:created>
  <dcterms:modified xsi:type="dcterms:W3CDTF">2024-03-01T03:07:52Z</dcterms:modified>
</cp:coreProperties>
</file>