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9" r:id="rId2"/>
    <p:sldId id="256" r:id="rId3"/>
    <p:sldId id="260" r:id="rId4"/>
    <p:sldId id="257" r:id="rId5"/>
    <p:sldId id="261" r:id="rId6"/>
    <p:sldId id="258" r:id="rId7"/>
    <p:sldId id="262" r:id="rId8"/>
    <p:sldId id="381" r:id="rId9"/>
    <p:sldId id="38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02F"/>
    <a:srgbClr val="275689"/>
    <a:srgbClr val="3370B3"/>
    <a:srgbClr val="03278D"/>
    <a:srgbClr val="1D2B69"/>
    <a:srgbClr val="3776AF"/>
    <a:srgbClr val="2794BF"/>
    <a:srgbClr val="115740"/>
    <a:srgbClr val="DC143C"/>
    <a:srgbClr val="003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3766" autoAdjust="0"/>
  </p:normalViewPr>
  <p:slideViewPr>
    <p:cSldViewPr snapToGrid="0">
      <p:cViewPr varScale="1">
        <p:scale>
          <a:sx n="62" d="100"/>
          <a:sy n="62" d="100"/>
        </p:scale>
        <p:origin x="850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40F23-001F-4838-A8A7-9162C51D7774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05FEA4-B206-4F9E-B9F7-85B5A6652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0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lww.com/ijsgh/toc/2023/09010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6%9A%B9%E7%BE%85%E7%81%A3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2024</a:t>
            </a:r>
            <a:r>
              <a:rPr lang="zh-CN" altLang="en-US" dirty="0"/>
              <a:t>年，我們要直擊氣候變遷最前線</a:t>
            </a:r>
            <a:r>
              <a:rPr lang="en-US" altLang="zh-CN" dirty="0"/>
              <a:t>——</a:t>
            </a:r>
            <a:r>
              <a:rPr lang="zh-CN" altLang="en-US" dirty="0"/>
              <a:t>為七個氣候脆弱的國家禱告。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氣候脆弱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是種概念，描述人類或</a:t>
            </a:r>
            <a:r>
              <a:rPr lang="zh-CN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生態系統</a:t>
            </a:r>
            <a:r>
              <a:rPr lang="zh-TW" altLang="en-US" sz="1200" b="0" i="0" kern="12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受到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氣候變化影響的程度。</a:t>
            </a:r>
            <a:endParaRPr lang="en-US" altLang="zh-CN" dirty="0"/>
          </a:p>
          <a:p>
            <a:endParaRPr lang="en-US" dirty="0"/>
          </a:p>
          <a:p>
            <a:r>
              <a:rPr lang="zh-TW" altLang="en-US" b="0" i="0" dirty="0">
                <a:solidFill>
                  <a:srgbClr val="000000"/>
                </a:solidFill>
                <a:effectLst/>
                <a:latin typeface="Noto Sans TC"/>
              </a:rPr>
              <a:t>目前，全球有約 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Noto Sans TC"/>
              </a:rPr>
              <a:t>33 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Noto Sans TC"/>
              </a:rPr>
              <a:t>至 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Noto Sans TC"/>
              </a:rPr>
              <a:t>36 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Noto Sans TC"/>
              </a:rPr>
              <a:t>億人生活在極易受到氣候變遷影響的環境中，其中西非、中非、東非、南亞、中南美洲、海島國家、北極圈更是高度脆弱的地區。</a:t>
            </a:r>
            <a:endParaRPr lang="en-US" altLang="zh-TW" b="0" i="0" dirty="0">
              <a:solidFill>
                <a:srgbClr val="000000"/>
              </a:solidFill>
              <a:effectLst/>
              <a:latin typeface="Noto Sans TC"/>
            </a:endParaRPr>
          </a:p>
          <a:p>
            <a:r>
              <a:rPr lang="zh-TW" altLang="en-US" b="0" i="0" dirty="0">
                <a:solidFill>
                  <a:srgbClr val="000000"/>
                </a:solidFill>
                <a:effectLst/>
                <a:latin typeface="Noto Sans TC"/>
              </a:rPr>
              <a:t>根據研究，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Noto Sans TC"/>
              </a:rPr>
              <a:t>過去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Noto Sans TC"/>
              </a:rPr>
              <a:t>10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Noto Sans TC"/>
              </a:rPr>
              <a:t>年，氣候脆弱地區因洪水、乾旱和風暴造成的死亡人數比其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Noto Sans TC"/>
              </a:rPr>
              <a:t>它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Noto Sans TC"/>
              </a:rPr>
              <a:t>地區高出 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Noto Sans TC"/>
              </a:rPr>
              <a:t>15 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Noto Sans TC"/>
              </a:rPr>
              <a:t>倍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Noto Sans TC"/>
              </a:rPr>
              <a:t>，令人震驚。</a:t>
            </a:r>
            <a:endParaRPr lang="en-US" altLang="zh-TW" b="0" i="0" dirty="0">
              <a:solidFill>
                <a:srgbClr val="000000"/>
              </a:solidFill>
              <a:effectLst/>
              <a:latin typeface="Noto Sans TC"/>
            </a:endParaRPr>
          </a:p>
          <a:p>
            <a:endParaRPr lang="en-US" dirty="0"/>
          </a:p>
          <a:p>
            <a:r>
              <a:rPr lang="zh-TW" altLang="en-US" b="0" i="0" dirty="0">
                <a:solidFill>
                  <a:srgbClr val="FFFFFF"/>
                </a:solidFill>
                <a:effectLst/>
                <a:latin typeface="Noto Sans TC"/>
              </a:rPr>
              <a:t>在全球持續暖化的情境下，氣候危機將變得更加頻繁、劇烈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Noto Sans TC"/>
              </a:rPr>
              <a:t>。</a:t>
            </a:r>
            <a:endParaRPr lang="en-MY" altLang="zh-CN" b="0" i="0" dirty="0">
              <a:solidFill>
                <a:srgbClr val="FFFFFF"/>
              </a:solidFill>
              <a:effectLst/>
              <a:latin typeface="Noto Sans TC"/>
            </a:endParaRPr>
          </a:p>
          <a:p>
            <a:r>
              <a:rPr lang="zh-CN" altLang="en-US" b="0" i="0" dirty="0">
                <a:solidFill>
                  <a:srgbClr val="FFFFFF"/>
                </a:solidFill>
                <a:effectLst/>
                <a:latin typeface="Noto Sans TC"/>
              </a:rPr>
              <a:t>全世界大部分國家並沒有足夠的策略與方式來因應氣候變遷，無法在氣候變遷帶來災難的時候做出適當的調整，像是設置氣候儲備金用來救災；</a:t>
            </a:r>
            <a:endParaRPr lang="en-MY" altLang="zh-CN" b="0" i="0" dirty="0">
              <a:solidFill>
                <a:srgbClr val="FFFFFF"/>
              </a:solidFill>
              <a:effectLst/>
              <a:latin typeface="Noto Sans TC"/>
            </a:endParaRPr>
          </a:p>
          <a:p>
            <a:r>
              <a:rPr lang="zh-CN" altLang="en-US" b="0" i="0" dirty="0">
                <a:solidFill>
                  <a:srgbClr val="FFFFFF"/>
                </a:solidFill>
                <a:effectLst/>
                <a:latin typeface="Noto Sans TC"/>
              </a:rPr>
              <a:t>或</a:t>
            </a:r>
            <a:r>
              <a:rPr lang="zh-TW" altLang="en-US" b="0" i="0" dirty="0">
                <a:solidFill>
                  <a:srgbClr val="FFFFFF"/>
                </a:solidFill>
                <a:effectLst/>
                <a:latin typeface="Noto Sans TC"/>
              </a:rPr>
              <a:t>復育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Noto Sans TC"/>
              </a:rPr>
              <a:t>自然森林、强化水土以改善糧食或居民安全。這些都是減輕破壞的方式。</a:t>
            </a:r>
            <a:endParaRPr lang="en-US" altLang="zh-CN" b="0" i="0" dirty="0">
              <a:solidFill>
                <a:srgbClr val="FFFFFF"/>
              </a:solidFill>
              <a:effectLst/>
              <a:latin typeface="Noto Sans TC"/>
            </a:endParaRPr>
          </a:p>
          <a:p>
            <a:endParaRPr lang="en-US" altLang="zh-CN" b="0" i="0" dirty="0">
              <a:solidFill>
                <a:srgbClr val="FFFFFF"/>
              </a:solidFill>
              <a:effectLst/>
              <a:latin typeface="Noto Sans TC"/>
            </a:endParaRPr>
          </a:p>
          <a:p>
            <a:r>
              <a:rPr lang="zh-CN" altLang="en-US" b="0" i="0" dirty="0">
                <a:solidFill>
                  <a:srgbClr val="FFFFFF"/>
                </a:solidFill>
                <a:effectLst/>
                <a:latin typeface="Noto Sans TC"/>
              </a:rPr>
              <a:t>面對氣候災害的復原能力，就是一個國家的氣候韌性。氣候韌性取決於</a:t>
            </a:r>
            <a:r>
              <a:rPr lang="zh-TW" altLang="en-US" b="0" i="0" dirty="0">
                <a:solidFill>
                  <a:srgbClr val="FFFFFF"/>
                </a:solidFill>
                <a:effectLst/>
                <a:latin typeface="Noto Sans TC"/>
              </a:rPr>
              <a:t>社會經濟條件、政府的治理能力、個人家庭互動情形等。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Noto Sans TC"/>
              </a:rPr>
              <a:t>韌性越不足的國家，面對氣候災害時就越顯脆弱。</a:t>
            </a:r>
            <a:endParaRPr lang="en-US" altLang="zh-CN" b="0" i="0" dirty="0">
              <a:solidFill>
                <a:srgbClr val="FFFFFF"/>
              </a:solidFill>
              <a:effectLst/>
              <a:latin typeface="Noto Sans TC"/>
            </a:endParaRPr>
          </a:p>
          <a:p>
            <a:endParaRPr lang="en-US" altLang="zh-CN" b="0" i="0" dirty="0">
              <a:solidFill>
                <a:srgbClr val="FFFFFF"/>
              </a:solidFill>
              <a:effectLst/>
              <a:latin typeface="Noto Sans TC"/>
            </a:endParaRPr>
          </a:p>
          <a:p>
            <a:r>
              <a:rPr lang="zh-CN" altLang="en-US" b="0" i="0" dirty="0">
                <a:solidFill>
                  <a:srgbClr val="FFFFFF"/>
                </a:solidFill>
                <a:effectLst/>
                <a:latin typeface="Noto Sans TC"/>
              </a:rPr>
              <a:t>參考資料：</a:t>
            </a:r>
            <a:r>
              <a:rPr lang="en-US" altLang="zh-CN" b="0" i="0" dirty="0">
                <a:solidFill>
                  <a:srgbClr val="FFFFFF"/>
                </a:solidFill>
                <a:effectLst/>
                <a:latin typeface="Noto Sans TC"/>
              </a:rPr>
              <a:t>Greenpeace 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Noto Sans TC"/>
              </a:rPr>
              <a:t>綠色和平（</a:t>
            </a:r>
            <a:r>
              <a:rPr lang="en-US" altLang="zh-CN" b="0" i="0" dirty="0">
                <a:solidFill>
                  <a:srgbClr val="FFFFFF"/>
                </a:solidFill>
                <a:effectLst/>
                <a:latin typeface="Noto Sans TC"/>
              </a:rPr>
              <a:t>https://shorturl.at/koFO6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Noto Sans TC"/>
              </a:rPr>
              <a:t>）</a:t>
            </a:r>
            <a:endParaRPr lang="en-US" altLang="zh-CN" b="0" i="0" dirty="0">
              <a:solidFill>
                <a:srgbClr val="FFFFFF"/>
              </a:solidFill>
              <a:effectLst/>
              <a:latin typeface="Noto Sans T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5FEA4-B206-4F9E-B9F7-85B5A6652F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21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800" dirty="0"/>
              <a:t>尼泊爾飲用及灌溉的水源的河溪，</a:t>
            </a:r>
            <a:r>
              <a:rPr lang="en-US" altLang="zh-CN" sz="1800" dirty="0"/>
              <a:t>80% </a:t>
            </a:r>
            <a:r>
              <a:rPr lang="zh-CN" altLang="en-US" sz="1800" dirty="0"/>
              <a:t>來自冰川，但全球暖化使喜馬拉雅冰川以驚人的速度融化，導致冰湖的數量在過去四十年增加了一倍。</a:t>
            </a:r>
            <a:br>
              <a:rPr lang="en-MY" altLang="zh-CN" sz="1800" dirty="0"/>
            </a:br>
            <a:r>
              <a:rPr lang="zh-CN" altLang="en-US" sz="1800" dirty="0"/>
              <a:t>冰湖越多，冰湖潰決帶來的洪水及山崩的機率就越高，加上</a:t>
            </a:r>
            <a:r>
              <a:rPr lang="zh-CN" altLang="en-US" sz="12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氣候變化令雨量增加和雨季時間變長，</a:t>
            </a:r>
            <a:r>
              <a:rPr lang="zh-TW" altLang="en-US" sz="1200" b="0" i="0" u="none" strike="noStrike" baseline="0" dirty="0">
                <a:latin typeface="DFHei-W3-WIN-BF"/>
              </a:rPr>
              <a:t>導致洪水事件頻發</a:t>
            </a:r>
            <a:r>
              <a:rPr lang="zh-CN" altLang="en-US" sz="12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CN" sz="1200" b="0" dirty="0">
              <a:solidFill>
                <a:schemeClr val="bg1"/>
              </a:solidFill>
              <a:effectLst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algn="l"/>
            <a:endParaRPr lang="en-US" altLang="zh-CN" sz="1200" b="0" dirty="0">
              <a:solidFill>
                <a:schemeClr val="bg1"/>
              </a:solidFill>
              <a:effectLst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algn="l"/>
            <a:r>
              <a:rPr lang="en-US" altLang="zh-CN" sz="12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2022 </a:t>
            </a:r>
            <a:r>
              <a:rPr lang="zh-CN" altLang="en-US" sz="12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年，季風雨提前開始，尼泊爾發生了大規模的洪水和山體滑坡。</a:t>
            </a:r>
            <a:endParaRPr lang="en-US" altLang="zh-CN" sz="1200" b="0" dirty="0">
              <a:solidFill>
                <a:schemeClr val="bg1"/>
              </a:solidFill>
              <a:effectLst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algn="l"/>
            <a:r>
              <a:rPr lang="zh-CN" altLang="en-US" sz="12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積水促使蚊蟲大量繁殖，尼泊爾也爆發了史上最大規模的登革熱，全國沒有一個地區得以幸免，全國共有超過五萬人染病。</a:t>
            </a:r>
            <a:endParaRPr lang="en-US" altLang="zh-CN" sz="1200" b="0" dirty="0">
              <a:solidFill>
                <a:schemeClr val="bg1"/>
              </a:solidFill>
              <a:effectLst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algn="l"/>
            <a:endParaRPr lang="en-US" altLang="zh-CN" sz="1200" b="0" dirty="0">
              <a:solidFill>
                <a:schemeClr val="bg1"/>
              </a:solidFill>
              <a:effectLst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algn="l"/>
            <a:r>
              <a:rPr lang="zh-CN" altLang="en-US" sz="12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水資源受污染使居民的生存條件大受威脅，健康也嚴重受影響；洪水也導致農作物減產，影響農民生計以及糧食安全。</a:t>
            </a:r>
            <a:endParaRPr lang="en-US" altLang="zh-CN" sz="1200" b="0" dirty="0">
              <a:solidFill>
                <a:schemeClr val="bg1"/>
              </a:solidFill>
              <a:effectLst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algn="l"/>
            <a:endParaRPr lang="en-US" altLang="zh-CN" sz="1200" b="0" dirty="0">
              <a:solidFill>
                <a:schemeClr val="bg1"/>
              </a:solidFill>
              <a:effectLst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讓我們一同開聲為</a:t>
            </a:r>
            <a:r>
              <a:rPr lang="zh-CN" altLang="en-US" sz="1200" b="0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尼泊爾</a:t>
            </a:r>
            <a:r>
              <a:rPr lang="zh-CN" altLang="en-US" sz="12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禱告</a:t>
            </a:r>
            <a:endParaRPr lang="en-MY" altLang="zh-CN" sz="1200" b="0" dirty="0">
              <a:solidFill>
                <a:schemeClr val="bg1"/>
              </a:solidFill>
              <a:effectLst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MY" altLang="zh-CN" sz="1200" b="0" dirty="0">
              <a:solidFill>
                <a:schemeClr val="bg1"/>
              </a:solidFill>
              <a:effectLst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altLang="zh-CN" sz="12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-------------------------------------------------------------------------------------------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MY" altLang="zh-CN" sz="1200" b="0" dirty="0">
              <a:solidFill>
                <a:schemeClr val="bg1"/>
              </a:solidFill>
              <a:effectLst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algn="l"/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廓爾喀人英勇善戰的形象，主要來自英軍於近代組建的的</a:t>
            </a:r>
            <a:r>
              <a:rPr lang="zh-TW" alt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廓爾喀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部隊。</a:t>
            </a:r>
            <a:endParaRPr lang="en-MY" altLang="zh-TW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管廓爾喀族人大多身材矮小，但由於世代生活環境的惡劣以及傳統尚武風氣，使得廓爾喀軍人勇名頗顯。</a:t>
            </a:r>
            <a:endParaRPr lang="en-MY" altLang="zh-TW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這支部隊在十九世紀初，是受聘於東印度公司的傭兵，而後成為被英國徵召加入駐印、緬的英軍，之後逐漸演變為英軍的一支常備部隊。</a:t>
            </a:r>
            <a:endParaRPr lang="en-MY" altLang="zh-TW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他們在二次大戰及福克蘭群島戰爭等二十世紀的戰役中都有表現。</a:t>
            </a:r>
            <a:endParaRPr lang="en-MY" altLang="zh-TW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en-MY" altLang="zh-TW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至今，英軍仍留有一個總數約</a:t>
            </a:r>
            <a:r>
              <a:rPr lang="en-US" altLang="zh-TW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3,700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人的廓爾喀傭兵旅，獲選加入此部隊的廓爾喀戰士將分別至英國、新加坡和汶萊，</a:t>
            </a:r>
            <a:endParaRPr lang="en-MY" altLang="zh-TW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zh-TW" alt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新加坡人稱之為「辜加兵」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，以及</a:t>
            </a:r>
            <a:r>
              <a:rPr lang="en-US" altLang="zh-TW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1997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年前的駐港英軍，</a:t>
            </a:r>
            <a:r>
              <a:rPr lang="zh-TW" alt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香港人稱之為「啹喀兵」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。</a:t>
            </a:r>
            <a:endParaRPr lang="en-MY" altLang="zh-TW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英國薩塞克斯公爵哈利王子參軍期間也曾接受廓爾喀部隊的訓練。</a:t>
            </a:r>
            <a:endParaRPr lang="en-MY" altLang="zh-TW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印度和新加坡也有廓爾喀軍；他們曾參與中印戰爭、印巴戰爭。</a:t>
            </a:r>
          </a:p>
          <a:p>
            <a:pPr algn="l"/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廓爾喀戰士引以為傲的特有武器為廓爾喀彎刀。他們因為有山嶽民族悍不畏死的特性，因此十分擅長山地戰與遊擊隊形式的戰鬥。</a:t>
            </a:r>
            <a:endParaRPr lang="en-MY" altLang="zh-TW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在</a:t>
            </a:r>
            <a:r>
              <a:rPr lang="en-US" altLang="zh-TW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911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事件後的阿富汗戰爭中，英國曾派出廓爾喀部隊加入地面作戰。</a:t>
            </a:r>
            <a:endParaRPr lang="en-MY" altLang="zh-TW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en-MY" altLang="zh-TW" b="0" i="0" dirty="0">
              <a:solidFill>
                <a:srgbClr val="585858"/>
              </a:solidFill>
              <a:effectLst/>
              <a:latin typeface="Open Sans" panose="020B0606030504020204" pitchFamily="34" charset="0"/>
            </a:endParaRPr>
          </a:p>
          <a:p>
            <a:pPr algn="just" fontAlgn="base"/>
            <a:r>
              <a:rPr lang="en-MY" altLang="zh-TW" b="0" i="0" dirty="0">
                <a:solidFill>
                  <a:srgbClr val="585858"/>
                </a:solidFill>
                <a:effectLst/>
                <a:latin typeface="Open Sans" panose="020B0606030504020204" pitchFamily="34" charset="0"/>
              </a:rPr>
              <a:t>https://zh.wikipedia.org/wiki/%E5%BB%93%E7%88%BE%E5%96%80%E4%BA%BA</a:t>
            </a:r>
            <a:endParaRPr lang="zh-TW" altLang="en-US" b="0" i="0" dirty="0">
              <a:solidFill>
                <a:srgbClr val="585858"/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dirty="0">
              <a:solidFill>
                <a:schemeClr val="bg1"/>
              </a:solidFill>
              <a:effectLst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r>
              <a:rPr lang="zh-CN" altLang="en-US" b="0" i="0" dirty="0">
                <a:solidFill>
                  <a:srgbClr val="FFFFFF"/>
                </a:solidFill>
                <a:effectLst/>
                <a:latin typeface="Noto Sans TC"/>
              </a:rPr>
              <a:t>參考資料：</a:t>
            </a:r>
            <a:endParaRPr lang="en-US" altLang="zh-CN" b="0" i="0" dirty="0">
              <a:solidFill>
                <a:srgbClr val="FFFFFF"/>
              </a:solidFill>
              <a:effectLst/>
              <a:latin typeface="Noto Sans TC"/>
            </a:endParaRPr>
          </a:p>
          <a:p>
            <a:r>
              <a:rPr lang="en-US" altLang="zh-CN" b="0" i="0" dirty="0">
                <a:solidFill>
                  <a:srgbClr val="FFFFFF"/>
                </a:solidFill>
                <a:effectLst/>
                <a:latin typeface="Noto Sans TC"/>
              </a:rPr>
              <a:t>Mongabay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Noto Sans TC"/>
              </a:rPr>
              <a:t>（</a:t>
            </a:r>
            <a:r>
              <a:rPr lang="en-US" altLang="zh-CN" b="0" i="0" dirty="0">
                <a:solidFill>
                  <a:srgbClr val="FFFFFF"/>
                </a:solidFill>
                <a:effectLst/>
                <a:latin typeface="Noto Sans TC"/>
              </a:rPr>
              <a:t>https://shorturl.at/foH36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Noto Sans TC"/>
              </a:rPr>
              <a:t>）</a:t>
            </a:r>
            <a:endParaRPr lang="en-US" altLang="zh-CN" b="0" i="0" dirty="0">
              <a:solidFill>
                <a:srgbClr val="FFFFFF"/>
              </a:solidFill>
              <a:effectLst/>
              <a:latin typeface="Noto Sans TC"/>
            </a:endParaRPr>
          </a:p>
          <a:p>
            <a:r>
              <a:rPr lang="en-US" b="0" i="1" dirty="0">
                <a:solidFill>
                  <a:srgbClr val="3B3030"/>
                </a:solidFill>
                <a:effectLst/>
                <a:latin typeface="Fira Sans" panose="020B0503050000020004" pitchFamily="34" charset="0"/>
              </a:rPr>
              <a:t>International Journal of Surgery: Global Health </a:t>
            </a:r>
            <a:r>
              <a:rPr lang="en-US" b="0" i="0" u="none" strike="noStrike" dirty="0">
                <a:solidFill>
                  <a:srgbClr val="005B92"/>
                </a:solidFill>
                <a:effectLst/>
                <a:latin typeface="Fira Sans" panose="020B0503050000020004" pitchFamily="34" charset="0"/>
                <a:hlinkClick r:id="rId3"/>
              </a:rPr>
              <a:t>6(5):e0351, September 2023.</a:t>
            </a:r>
            <a:r>
              <a:rPr lang="en-US" b="0" i="0" dirty="0">
                <a:solidFill>
                  <a:srgbClr val="3B3030"/>
                </a:solidFill>
                <a:effectLst/>
                <a:latin typeface="Fira Sans" panose="020B0503050000020004" pitchFamily="34" charset="0"/>
              </a:rPr>
              <a:t> </a:t>
            </a:r>
            <a:r>
              <a:rPr lang="zh-CN" altLang="en-US" b="0" i="0" dirty="0">
                <a:solidFill>
                  <a:srgbClr val="3B3030"/>
                </a:solidFill>
                <a:effectLst/>
                <a:latin typeface="Fira Sans" panose="020B0503050000020004" pitchFamily="34" charset="0"/>
              </a:rPr>
              <a:t>（</a:t>
            </a:r>
            <a:r>
              <a:rPr lang="en-US" b="0" i="1" dirty="0">
                <a:solidFill>
                  <a:srgbClr val="3B3030"/>
                </a:solidFill>
                <a:effectLst/>
                <a:latin typeface="Fira Sans" panose="020B0503050000020004" pitchFamily="34" charset="0"/>
              </a:rPr>
              <a:t>DOI: </a:t>
            </a:r>
            <a:r>
              <a:rPr lang="en-US" b="0" i="0" dirty="0">
                <a:solidFill>
                  <a:srgbClr val="3B3030"/>
                </a:solidFill>
                <a:effectLst/>
                <a:latin typeface="Fira Sans" panose="020B0503050000020004" pitchFamily="34" charset="0"/>
              </a:rPr>
              <a:t>10.1097/GH9.0000000000000351</a:t>
            </a:r>
            <a:r>
              <a:rPr lang="zh-CN" altLang="en-US" b="0" i="0" dirty="0">
                <a:solidFill>
                  <a:srgbClr val="3B3030"/>
                </a:solidFill>
                <a:effectLst/>
                <a:latin typeface="Fira Sans" panose="020B0503050000020004" pitchFamily="34" charset="0"/>
              </a:rPr>
              <a:t>）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5FEA4-B206-4F9E-B9F7-85B5A6652F9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9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800" b="0" i="0" u="none" strike="noStrike" baseline="0" dirty="0">
                <a:solidFill>
                  <a:schemeClr val="bg1"/>
                </a:solidFill>
                <a:effectLst/>
                <a:latin typeface="DFHei-W3-WIN-BF"/>
                <a:ea typeface="Microsoft JhengHei" panose="020B0604030504040204" pitchFamily="34" charset="-120"/>
                <a:cs typeface="Times New Roman" panose="02020603050405020304" pitchFamily="18" charset="0"/>
              </a:rPr>
              <a:t>有延綿海岸線土泰國、是個高度依賴農業旅遊業的國家，過去大多數</a:t>
            </a:r>
            <a:r>
              <a:rPr lang="zh-CN" altLang="en-US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在</a:t>
            </a:r>
            <a:r>
              <a:rPr lang="zh-CN" altLang="en-US" sz="18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暹罗湾"/>
              </a:rPr>
              <a:t>暹羅灣</a:t>
            </a:r>
            <a:r>
              <a:rPr lang="zh-CN" altLang="en-US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形成的熱帶氣旋，一直為數甚少且弱。</a:t>
            </a:r>
            <a:br>
              <a:rPr lang="en-MY" altLang="zh-CN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zh-CN" altLang="en-US" sz="1800" b="0" i="0" u="none" strike="noStrike" baseline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但</a:t>
            </a:r>
            <a:r>
              <a:rPr lang="zh-CN" altLang="en-US" sz="180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氣候變遷帶來頻密強大台風，</a:t>
            </a:r>
            <a:r>
              <a:rPr lang="zh-CN" altLang="en-US" sz="2800" b="0" i="0" dirty="0">
                <a:solidFill>
                  <a:srgbClr val="374151"/>
                </a:solidFill>
                <a:effectLst/>
                <a:latin typeface="Söhne"/>
              </a:rPr>
              <a:t>暴雨和洪水。近年來不斷地威脅</a:t>
            </a:r>
            <a:r>
              <a:rPr lang="zh-TW" altLang="en-US" sz="1800" b="0" i="0" u="none" strike="noStrike" baseline="0" dirty="0">
                <a:latin typeface="DFHei-W3-WIN-BF"/>
              </a:rPr>
              <a:t>泰國經濟的三大關鍵：農業、旅遊和貿易。</a:t>
            </a:r>
            <a:endParaRPr lang="en-US" altLang="zh-TW" sz="1800" b="0" i="0" u="none" strike="noStrike" baseline="0" dirty="0">
              <a:latin typeface="DFHei-W3-WIN-BF"/>
            </a:endParaRPr>
          </a:p>
          <a:p>
            <a:pPr algn="l"/>
            <a:r>
              <a:rPr lang="zh-CN" altLang="en-US" sz="1800" b="0" i="0" u="none" strike="noStrike" baseline="0" dirty="0">
                <a:latin typeface="DFHei-W3-WIN-BF"/>
              </a:rPr>
              <a:t>農業為</a:t>
            </a:r>
            <a:r>
              <a:rPr lang="zh-TW" altLang="en-US" sz="1800" b="0" i="0" u="none" strike="noStrike" baseline="0" dirty="0">
                <a:latin typeface="DFHei-W3-WIN-BF"/>
              </a:rPr>
              <a:t>泰國</a:t>
            </a:r>
            <a:r>
              <a:rPr lang="zh-CN" altLang="en-US" sz="1800" b="0" i="0" u="none" strike="noStrike" baseline="0" dirty="0">
                <a:latin typeface="DFHei-W3-WIN-BF"/>
              </a:rPr>
              <a:t>貢獻大約 </a:t>
            </a:r>
            <a:r>
              <a:rPr lang="en-US" altLang="zh-CN" sz="1800" b="0" i="0" u="none" strike="noStrike" baseline="0" dirty="0">
                <a:latin typeface="DFHei-W3-WIN-BF"/>
              </a:rPr>
              <a:t>8.1% </a:t>
            </a:r>
            <a:r>
              <a:rPr lang="zh-CN" altLang="en-US" sz="1800" b="0" i="0" u="none" strike="noStrike" baseline="0" dirty="0">
                <a:latin typeface="DFHei-W3-WIN-BF"/>
              </a:rPr>
              <a:t>的 </a:t>
            </a:r>
            <a:r>
              <a:rPr lang="en-US" altLang="zh-TW" sz="1800" b="0" i="0" u="none" strike="noStrike" baseline="0" dirty="0">
                <a:latin typeface="HelveticaNeue-Light"/>
              </a:rPr>
              <a:t>GDP</a:t>
            </a:r>
            <a:r>
              <a:rPr lang="zh-CN" altLang="en-US" sz="1800" b="0" i="0" u="none" strike="noStrike" baseline="0" dirty="0">
                <a:latin typeface="HelveticaNeue-Light"/>
              </a:rPr>
              <a:t>，且全國超過三成勞動力從事農業。</a:t>
            </a:r>
            <a:endParaRPr lang="en-US" altLang="zh-CN" sz="1800" b="0" i="0" u="none" strike="noStrike" baseline="0" dirty="0">
              <a:latin typeface="HelveticaNeue-Light"/>
            </a:endParaRPr>
          </a:p>
          <a:p>
            <a:pPr algn="l"/>
            <a:r>
              <a:rPr lang="zh-CN" altLang="en-US" b="0" i="0" dirty="0">
                <a:solidFill>
                  <a:srgbClr val="3F6991"/>
                </a:solidFill>
                <a:effectLst/>
                <a:latin typeface="Airal"/>
              </a:rPr>
              <a:t>氣候變化引起的氣候災害、傳染病傳播對遊客安全構成威脅，同時影響旅遊者做出旅遊決策。</a:t>
            </a:r>
            <a:endParaRPr lang="en-US" altLang="zh-CN" sz="1800" b="0" i="0" u="none" strike="noStrike" baseline="0" dirty="0">
              <a:solidFill>
                <a:srgbClr val="3F6991"/>
              </a:solidFill>
              <a:effectLst/>
              <a:latin typeface="HelveticaNeue-Light"/>
            </a:endParaRPr>
          </a:p>
          <a:p>
            <a:pPr algn="l"/>
            <a:r>
              <a:rPr lang="zh-TW" altLang="en-US" sz="1800" b="0" i="0" dirty="0">
                <a:solidFill>
                  <a:srgbClr val="232A31"/>
                </a:solidFill>
                <a:effectLst/>
                <a:latin typeface="YahooSans VF"/>
              </a:rPr>
              <a:t>曼谷工業區也遭洪水襲擊。年年洪災，讓不少外資企業擔心產業供應鏈中斷，甚至已經在考慮要遷廠到其他國家。</a:t>
            </a:r>
            <a:br>
              <a:rPr lang="en-MY" altLang="zh-TW" sz="1800" b="0" i="0" dirty="0">
                <a:solidFill>
                  <a:srgbClr val="232A31"/>
                </a:solidFill>
                <a:effectLst/>
                <a:latin typeface="YahooSans VF"/>
              </a:rPr>
            </a:br>
            <a:r>
              <a:rPr lang="zh-CN" altLang="en-US" sz="1800" b="0" i="0" u="none" strike="noStrike" baseline="0" dirty="0">
                <a:latin typeface="HelveticaNeue-Light"/>
              </a:rPr>
              <a:t>三大關鍵產業都是非常容易被氣候影響的產業。</a:t>
            </a:r>
            <a:endParaRPr lang="en-US" altLang="zh-TW" sz="1800" b="0" i="0" u="none" strike="noStrike" baseline="0" dirty="0">
              <a:latin typeface="DFHei-W3-WIN-BF"/>
            </a:endParaRPr>
          </a:p>
          <a:p>
            <a:pPr algn="l"/>
            <a:endParaRPr lang="en-US" altLang="zh-TW" sz="1800" b="0" i="0" u="none" strike="noStrike" baseline="0" dirty="0">
              <a:latin typeface="DFHei-W3-WIN-BF"/>
            </a:endParaRPr>
          </a:p>
          <a:p>
            <a:pPr algn="l"/>
            <a:r>
              <a:rPr lang="zh-TW" altLang="en-US" sz="1800" b="0" i="0" u="none" strike="noStrike" baseline="0" dirty="0">
                <a:latin typeface="DFHei-W3-WIN-BF"/>
              </a:rPr>
              <a:t>洪水、乾旱和高溫，會導致水汙染、令食品不安全疾和</a:t>
            </a:r>
            <a:r>
              <a:rPr lang="zh-CN" altLang="en-US" sz="1800" b="0" i="0" dirty="0">
                <a:solidFill>
                  <a:srgbClr val="374151"/>
                </a:solidFill>
                <a:effectLst/>
                <a:latin typeface="Söhne"/>
              </a:rPr>
              <a:t>傳染病例如登革熱和瘧疾的傳播，對公眾健康造成影響。特別是</a:t>
            </a:r>
            <a:r>
              <a:rPr lang="zh-TW" altLang="en-US" sz="1800" b="0" i="0" u="none" strike="noStrike" baseline="0" dirty="0">
                <a:latin typeface="DFHei-W3-WIN-BF"/>
              </a:rPr>
              <a:t>兒童，免疫系統和神經系統發育尚未完全的兒童，造成終身損害。換句話說，氣候變遷奪走了泰國兒童的未來。</a:t>
            </a:r>
            <a:endParaRPr lang="en-US" altLang="zh-TW" sz="1800" b="0" i="0" u="none" strike="noStrike" baseline="0" dirty="0">
              <a:latin typeface="DFHei-W3-WIN-BF"/>
            </a:endParaRPr>
          </a:p>
          <a:p>
            <a:pPr algn="l"/>
            <a:endParaRPr lang="en-US" altLang="zh-CN" sz="1800" b="0" i="0" u="none" strike="noStrike" baseline="0" dirty="0">
              <a:solidFill>
                <a:schemeClr val="bg1"/>
              </a:solidFill>
              <a:effectLst/>
              <a:latin typeface="DFHei-W3-WIN-BF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algn="l"/>
            <a:r>
              <a:rPr lang="zh-CN" altLang="en-US" sz="1800" b="0" i="0" u="none" strike="noStrike" baseline="0" dirty="0">
                <a:solidFill>
                  <a:schemeClr val="bg1"/>
                </a:solidFill>
                <a:effectLst/>
                <a:latin typeface="DFHei-W3-WIN-BF"/>
                <a:ea typeface="Microsoft JhengHei" panose="020B0604030504040204" pitchFamily="34" charset="-120"/>
                <a:cs typeface="Times New Roman" panose="02020603050405020304" pitchFamily="18" charset="0"/>
              </a:rPr>
              <a:t>最令人擔心的或許是海平面上升。海水侵蝕已經讓泰國每年失去 </a:t>
            </a:r>
            <a:r>
              <a:rPr lang="en-US" altLang="zh-CN" sz="1800" b="0" i="0" u="none" strike="noStrike" baseline="0" dirty="0">
                <a:solidFill>
                  <a:schemeClr val="bg1"/>
                </a:solidFill>
                <a:effectLst/>
                <a:latin typeface="DFHei-W3-WIN-BF"/>
                <a:ea typeface="Microsoft JhengHei" panose="020B0604030504040204" pitchFamily="34" charset="-120"/>
                <a:cs typeface="Times New Roman" panose="02020603050405020304" pitchFamily="18" charset="0"/>
              </a:rPr>
              <a:t>30 </a:t>
            </a:r>
            <a:r>
              <a:rPr lang="zh-CN" altLang="en-US" sz="1800" b="0" i="0" u="none" strike="noStrike" baseline="0" dirty="0">
                <a:solidFill>
                  <a:schemeClr val="bg1"/>
                </a:solidFill>
                <a:effectLst/>
                <a:latin typeface="DFHei-W3-WIN-BF"/>
                <a:ea typeface="Microsoft JhengHei" panose="020B0604030504040204" pitchFamily="34" charset="-120"/>
                <a:cs typeface="Times New Roman" panose="02020603050405020304" pitchFamily="18" charset="0"/>
              </a:rPr>
              <a:t>平方公里的沿海土地。</a:t>
            </a:r>
            <a:r>
              <a:rPr lang="zh-TW" altLang="en-US" sz="2800" b="0" i="0" dirty="0">
                <a:solidFill>
                  <a:srgbClr val="4D4D4D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根據世界銀行（</a:t>
            </a:r>
            <a:r>
              <a:rPr lang="en-US" altLang="zh-TW" sz="2800" b="0" i="0" dirty="0">
                <a:solidFill>
                  <a:srgbClr val="4D4D4D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World Bank</a:t>
            </a:r>
            <a:r>
              <a:rPr lang="zh-TW" altLang="en-US" sz="2800" b="0" i="0" dirty="0">
                <a:solidFill>
                  <a:srgbClr val="4D4D4D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）的報告，「近</a:t>
            </a:r>
            <a:r>
              <a:rPr lang="en-US" altLang="zh-TW" sz="2800" b="0" i="0" dirty="0">
                <a:solidFill>
                  <a:srgbClr val="4D4D4D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40%</a:t>
            </a:r>
            <a:r>
              <a:rPr lang="zh-TW" altLang="en-US" sz="2800" b="0" i="0" dirty="0">
                <a:solidFill>
                  <a:srgbClr val="4D4D4D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」的曼谷很可能將於</a:t>
            </a:r>
            <a:r>
              <a:rPr lang="en-US" altLang="zh-TW" sz="2800" b="0" i="0" dirty="0">
                <a:solidFill>
                  <a:srgbClr val="4D4D4D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2030</a:t>
            </a:r>
            <a:r>
              <a:rPr lang="zh-TW" altLang="en-US" sz="2800" b="0" i="0" dirty="0">
                <a:solidFill>
                  <a:srgbClr val="4D4D4D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年被水淹沒。</a:t>
            </a:r>
            <a:endParaRPr lang="en-US" altLang="zh-TW" sz="2800" b="0" i="0" dirty="0">
              <a:solidFill>
                <a:srgbClr val="4D4D4D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l"/>
            <a:endParaRPr lang="en-US" altLang="zh-CN" sz="2800" b="0" i="0" u="none" strike="noStrike" baseline="0" dirty="0">
              <a:solidFill>
                <a:srgbClr val="4D4D4D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algn="l"/>
            <a:r>
              <a:rPr lang="zh-CN" altLang="en-US" sz="2800" b="0" i="0" u="none" strike="noStrike" baseline="0" dirty="0">
                <a:solidFill>
                  <a:srgbClr val="4D4D4D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國土受海平面上升侵蝕、關鍵產業又非常容易受氣候變遷打擊，種種因素都讓泰國的經濟發展面對挑戰。</a:t>
            </a:r>
            <a:endParaRPr lang="en-US" altLang="zh-CN" sz="1800" b="0" i="0" u="none" strike="noStrike" baseline="0" dirty="0">
              <a:solidFill>
                <a:schemeClr val="bg1"/>
              </a:solidFill>
              <a:effectLst/>
              <a:latin typeface="DFHei-W3-WIN-BF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algn="l"/>
            <a:endParaRPr lang="en-US" altLang="zh-CN" sz="1800" b="0" i="0" u="none" strike="noStrike" baseline="0" dirty="0">
              <a:solidFill>
                <a:schemeClr val="bg1"/>
              </a:solidFill>
              <a:effectLst/>
              <a:latin typeface="DFHei-W3-WIN-BF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讓我們一同開聲為</a:t>
            </a:r>
            <a:r>
              <a:rPr lang="zh-CN" altLang="en-US" sz="1200" b="0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泰國</a:t>
            </a:r>
            <a:r>
              <a:rPr lang="zh-CN" altLang="en-US" sz="12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禱告</a:t>
            </a:r>
            <a:endParaRPr lang="en-US" sz="1200" b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dirty="0"/>
          </a:p>
          <a:p>
            <a:r>
              <a:rPr lang="zh-CN" altLang="en-US" dirty="0"/>
              <a:t>參考資料：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4A4A4A"/>
                </a:solidFill>
                <a:effectLst/>
                <a:latin typeface="Roboto" panose="02000000000000000000" pitchFamily="2" charset="0"/>
              </a:rPr>
              <a:t>Climate Risk Country Profile – Thailand</a:t>
            </a:r>
            <a:r>
              <a:rPr lang="zh-CN" altLang="en-US" b="0" i="0" dirty="0">
                <a:solidFill>
                  <a:srgbClr val="4A4A4A"/>
                </a:solidFill>
                <a:effectLst/>
                <a:latin typeface="Roboto" panose="02000000000000000000" pitchFamily="2" charset="0"/>
              </a:rPr>
              <a:t>（</a:t>
            </a:r>
            <a:r>
              <a:rPr lang="en-US" altLang="zh-CN" b="0" i="0" dirty="0">
                <a:solidFill>
                  <a:srgbClr val="4A4A4A"/>
                </a:solidFill>
                <a:effectLst/>
                <a:latin typeface="Roboto" panose="02000000000000000000" pitchFamily="2" charset="0"/>
              </a:rPr>
              <a:t>https://reliefweb.int/report/thailand/climate-risk-country-profile-thailand</a:t>
            </a:r>
            <a:r>
              <a:rPr lang="zh-CN" altLang="en-US" b="0" i="0" dirty="0">
                <a:solidFill>
                  <a:srgbClr val="4A4A4A"/>
                </a:solidFill>
                <a:effectLst/>
                <a:latin typeface="Roboto" panose="02000000000000000000" pitchFamily="2" charset="0"/>
              </a:rPr>
              <a:t>）</a:t>
            </a:r>
            <a:endParaRPr lang="en-US" altLang="zh-CN" b="0" i="0" dirty="0">
              <a:solidFill>
                <a:srgbClr val="4A4A4A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EurekAlert</a:t>
            </a:r>
            <a:r>
              <a:rPr lang="zh-CN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（</a:t>
            </a:r>
            <a:r>
              <a:rPr lang="en-US" altLang="zh-CN" b="0" dirty="0"/>
              <a:t>https://www.eurekalert.org/news-releases/702376</a:t>
            </a:r>
            <a:r>
              <a:rPr lang="zh-CN" altLang="en-US" b="0" dirty="0"/>
              <a:t>）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https://www.thenewslens.com/article/103578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5FEA4-B206-4F9E-B9F7-85B5A6652F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461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5FEA4-B206-4F9E-B9F7-85B5A6652F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35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 altLang="en-US" sz="1200" b="0" i="0" u="none" strike="noStrike" baseline="0" dirty="0">
                <a:latin typeface="DFHei-W3-WIN-BF"/>
              </a:rPr>
              <a:t>巴基斯坦國土屬於</a:t>
            </a:r>
            <a:r>
              <a:rPr lang="zh-CN" altLang="en-US" sz="1800" b="0" i="0" dirty="0">
                <a:solidFill>
                  <a:srgbClr val="4D5156"/>
                </a:solidFill>
                <a:effectLst/>
                <a:latin typeface="Roboto"/>
              </a:rPr>
              <a:t>喜马拉雅山脈的延展，</a:t>
            </a:r>
            <a:r>
              <a:rPr lang="zh-CN" alt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北部乾寒積雪，南部卻濕熱多雨。</a:t>
            </a:r>
            <a:endParaRPr lang="en-US" altLang="zh-CN" sz="18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zh-TW" altLang="en-US" sz="1800" b="0" i="0" u="none" strike="noStrike" baseline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本身是</a:t>
            </a:r>
            <a:r>
              <a:rPr lang="zh-TW" altLang="en-US" sz="1800" b="0" i="0" u="none" strike="noStrike" baseline="0" dirty="0">
                <a:latin typeface="DFHei-W3-WIN-BF"/>
              </a:rPr>
              <a:t>個窮國，二氧化碳總排放</a:t>
            </a:r>
            <a:r>
              <a:rPr lang="zh-CN" altLang="en-US" sz="1800" b="0" i="0" u="none" strike="noStrike" baseline="0" dirty="0">
                <a:latin typeface="DFHei-W3-WIN-BF"/>
              </a:rPr>
              <a:t>量還</a:t>
            </a:r>
            <a:r>
              <a:rPr lang="zh-TW" altLang="en-US" sz="1800" b="0" i="0" u="none" strike="noStrike" baseline="0" dirty="0">
                <a:latin typeface="DFHei-W3-WIN-BF"/>
              </a:rPr>
              <a:t>不到全球的 </a:t>
            </a:r>
            <a:r>
              <a:rPr lang="en-US" altLang="zh-TW" sz="1800" b="0" i="0" u="none" strike="noStrike" baseline="0" dirty="0">
                <a:latin typeface="HelveticaNeue-Light"/>
              </a:rPr>
              <a:t>0.1%</a:t>
            </a:r>
            <a:r>
              <a:rPr lang="zh-CN" altLang="en-US" sz="1800" b="0" i="0" u="none" strike="noStrike" baseline="0" dirty="0">
                <a:latin typeface="HelveticaNeue-Light"/>
              </a:rPr>
              <a:t>，卻因為</a:t>
            </a:r>
            <a:r>
              <a:rPr lang="zh-CN" altLang="en-US" sz="4000" b="0" i="0" dirty="0">
                <a:solidFill>
                  <a:srgbClr val="374151"/>
                </a:solidFill>
                <a:effectLst/>
                <a:latin typeface="Söhne"/>
              </a:rPr>
              <a:t>其地理位置、</a:t>
            </a:r>
            <a:endParaRPr lang="en-MY" altLang="zh-CN" sz="4000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/>
            <a:r>
              <a:rPr lang="zh-CN" altLang="en-US" sz="4000" b="0" i="0" dirty="0">
                <a:solidFill>
                  <a:srgbClr val="374151"/>
                </a:solidFill>
                <a:effectLst/>
                <a:latin typeface="Söhne"/>
              </a:rPr>
              <a:t>氣候條件以及社會經濟脆弱性等因素，</a:t>
            </a:r>
            <a:endParaRPr lang="en-MY" altLang="zh-CN" sz="4000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/>
            <a:r>
              <a:rPr lang="zh-CN" altLang="en-US" sz="4000" b="0" i="0" dirty="0">
                <a:solidFill>
                  <a:srgbClr val="374151"/>
                </a:solidFill>
                <a:effectLst/>
                <a:latin typeface="Söhne"/>
              </a:rPr>
              <a:t>在全球容易受到氣候變化影響的國家中排名</a:t>
            </a:r>
            <a:r>
              <a:rPr lang="zh-CN" altLang="en-US" sz="40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第五</a:t>
            </a:r>
            <a:r>
              <a:rPr lang="zh-CN" altLang="en-US" sz="4000" b="0" i="0" dirty="0">
                <a:solidFill>
                  <a:srgbClr val="374151"/>
                </a:solidFill>
                <a:effectLst/>
                <a:latin typeface="Söhne"/>
              </a:rPr>
              <a:t>。</a:t>
            </a:r>
            <a:endParaRPr lang="en-US" altLang="zh-CN" sz="4000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/>
            <a:r>
              <a:rPr lang="en-US" altLang="zh-TW" sz="4000" b="0" i="0" dirty="0">
                <a:solidFill>
                  <a:srgbClr val="374151"/>
                </a:solidFill>
                <a:effectLst/>
                <a:latin typeface="Söhne"/>
              </a:rPr>
              <a:t>2022</a:t>
            </a:r>
            <a:r>
              <a:rPr lang="zh-TW" altLang="en-US" sz="4000" b="0" i="0" dirty="0">
                <a:solidFill>
                  <a:srgbClr val="374151"/>
                </a:solidFill>
                <a:effectLst/>
                <a:latin typeface="Söhne"/>
              </a:rPr>
              <a:t>年 </a:t>
            </a:r>
            <a:r>
              <a:rPr lang="en-US" altLang="zh-TW" sz="4000" b="0" i="0" dirty="0">
                <a:solidFill>
                  <a:srgbClr val="374151"/>
                </a:solidFill>
                <a:effectLst/>
                <a:latin typeface="Söhne"/>
              </a:rPr>
              <a:t>4</a:t>
            </a:r>
            <a:r>
              <a:rPr lang="zh-CN" altLang="en-US" sz="4000" b="0" i="0" dirty="0">
                <a:solidFill>
                  <a:srgbClr val="374151"/>
                </a:solidFill>
                <a:effectLst/>
                <a:latin typeface="Söhne"/>
              </a:rPr>
              <a:t>、</a:t>
            </a:r>
            <a:r>
              <a:rPr lang="en-US" altLang="zh-TW" sz="4000" b="0" i="0" dirty="0">
                <a:solidFill>
                  <a:srgbClr val="374151"/>
                </a:solidFill>
                <a:effectLst/>
                <a:latin typeface="Söhne"/>
              </a:rPr>
              <a:t>5 </a:t>
            </a:r>
            <a:r>
              <a:rPr lang="en-US" altLang="zh-TW" sz="4000" b="0" i="0" dirty="0" err="1">
                <a:solidFill>
                  <a:srgbClr val="374151"/>
                </a:solidFill>
                <a:effectLst/>
                <a:latin typeface="Söhne"/>
              </a:rPr>
              <a:t>月的春天</a:t>
            </a:r>
            <a:r>
              <a:rPr lang="en-US" altLang="zh-TW" sz="4000" b="0" i="0" dirty="0">
                <a:solidFill>
                  <a:srgbClr val="374151"/>
                </a:solidFill>
                <a:effectLst/>
                <a:latin typeface="Söhne"/>
              </a:rPr>
              <a:t>，</a:t>
            </a:r>
            <a:r>
              <a:rPr lang="zh-TW" altLang="en-US" sz="2800" b="0" i="0" dirty="0">
                <a:solidFill>
                  <a:srgbClr val="131313"/>
                </a:solidFill>
                <a:effectLst/>
                <a:latin typeface="Roboto"/>
              </a:rPr>
              <a:t>有些</a:t>
            </a:r>
            <a:r>
              <a:rPr lang="zh-CN" altLang="en-US" sz="2800" b="0" i="0" dirty="0">
                <a:solidFill>
                  <a:srgbClr val="131313"/>
                </a:solidFill>
                <a:effectLst/>
                <a:latin typeface="Roboto"/>
              </a:rPr>
              <a:t>省份</a:t>
            </a:r>
            <a:r>
              <a:rPr lang="zh-TW" altLang="en-US" sz="2800" b="0" i="0" dirty="0">
                <a:solidFill>
                  <a:srgbClr val="131313"/>
                </a:solidFill>
                <a:effectLst/>
                <a:latin typeface="Roboto"/>
              </a:rPr>
              <a:t>氣溫衝上攝氏 </a:t>
            </a:r>
            <a:r>
              <a:rPr lang="en-US" altLang="zh-TW" sz="2800" b="0" i="0" dirty="0">
                <a:solidFill>
                  <a:srgbClr val="131313"/>
                </a:solidFill>
                <a:effectLst/>
                <a:latin typeface="Roboto"/>
              </a:rPr>
              <a:t>47 </a:t>
            </a:r>
            <a:r>
              <a:rPr lang="zh-TW" altLang="en-US" sz="2800" b="0" i="0" dirty="0">
                <a:solidFill>
                  <a:srgbClr val="131313"/>
                </a:solidFill>
                <a:effectLst/>
                <a:latin typeface="Roboto"/>
              </a:rPr>
              <a:t>度</a:t>
            </a:r>
            <a:r>
              <a:rPr lang="zh-CN" altLang="en-US" sz="2800" b="0" i="0" dirty="0">
                <a:solidFill>
                  <a:srgbClr val="131313"/>
                </a:solidFill>
                <a:effectLst/>
                <a:latin typeface="Roboto"/>
              </a:rPr>
              <a:t>，</a:t>
            </a:r>
            <a:r>
              <a:rPr lang="zh-TW" altLang="en-US" sz="2800" b="0" i="0" dirty="0">
                <a:solidFill>
                  <a:srgbClr val="131313"/>
                </a:solidFill>
                <a:effectLst/>
                <a:latin typeface="Roboto"/>
              </a:rPr>
              <a:t>導致北部冰河</a:t>
            </a:r>
            <a:r>
              <a:rPr lang="zh-CN" altLang="en-US" sz="2800" b="0" i="0" dirty="0">
                <a:solidFill>
                  <a:srgbClr val="131313"/>
                </a:solidFill>
                <a:effectLst/>
                <a:latin typeface="Roboto"/>
              </a:rPr>
              <a:t>融化</a:t>
            </a:r>
            <a:r>
              <a:rPr lang="zh-TW" altLang="en-US" sz="2800" b="0" i="0" dirty="0">
                <a:solidFill>
                  <a:srgbClr val="131313"/>
                </a:solidFill>
                <a:effectLst/>
                <a:latin typeface="Roboto"/>
              </a:rPr>
              <a:t>，</a:t>
            </a:r>
            <a:endParaRPr lang="en-MY" altLang="zh-TW" sz="2800" b="0" i="0" dirty="0">
              <a:solidFill>
                <a:srgbClr val="131313"/>
              </a:solidFill>
              <a:effectLst/>
              <a:latin typeface="Roboto"/>
            </a:endParaRPr>
          </a:p>
          <a:p>
            <a:pPr algn="l"/>
            <a:r>
              <a:rPr lang="zh-TW" altLang="en-US" sz="2800" b="0" i="0" dirty="0">
                <a:solidFill>
                  <a:srgbClr val="131313"/>
                </a:solidFill>
                <a:effectLst/>
                <a:latin typeface="Roboto"/>
              </a:rPr>
              <a:t>加上 </a:t>
            </a:r>
            <a:r>
              <a:rPr lang="en-US" altLang="zh-TW" sz="1800" b="0" i="0" u="none" strike="noStrike" baseline="0" dirty="0">
                <a:latin typeface="HelveticaNeue-Light"/>
              </a:rPr>
              <a:t>6 </a:t>
            </a:r>
            <a:r>
              <a:rPr lang="zh-TW" altLang="en-US" sz="1800" b="0" i="0" u="none" strike="noStrike" baseline="0" dirty="0">
                <a:latin typeface="DFHei-W3-WIN-BF"/>
              </a:rPr>
              <a:t>月到 </a:t>
            </a:r>
            <a:r>
              <a:rPr lang="en-US" altLang="zh-TW" sz="1800" b="0" i="0" u="none" strike="noStrike" baseline="0" dirty="0">
                <a:latin typeface="HelveticaNeue-Light"/>
              </a:rPr>
              <a:t>8 </a:t>
            </a:r>
            <a:r>
              <a:rPr lang="zh-TW" altLang="en-US" sz="1800" b="0" i="0" u="none" strike="noStrike" baseline="0" dirty="0">
                <a:latin typeface="DFHei-W3-WIN-BF"/>
              </a:rPr>
              <a:t>月持續不斷的季風降雨，</a:t>
            </a:r>
            <a:endParaRPr lang="en-MY" altLang="zh-TW" sz="1800" b="0" i="0" u="none" strike="noStrike" baseline="0" dirty="0">
              <a:latin typeface="DFHei-W3-WIN-BF"/>
            </a:endParaRPr>
          </a:p>
          <a:p>
            <a:pPr algn="l"/>
            <a:r>
              <a:rPr lang="zh-TW" altLang="en-US" sz="1800" b="0" i="0" u="none" strike="noStrike" baseline="0" dirty="0">
                <a:latin typeface="DFHei-W3-WIN-BF"/>
              </a:rPr>
              <a:t>把巴基斯坦三分之一的國土泡在水中，</a:t>
            </a:r>
            <a:r>
              <a:rPr lang="en-US" altLang="zh-TW" sz="1800" b="0" i="0" u="none" strike="noStrike" baseline="0" dirty="0">
                <a:latin typeface="HelveticaNeue-Light"/>
              </a:rPr>
              <a:t>3300</a:t>
            </a:r>
            <a:r>
              <a:rPr lang="zh-TW" altLang="en-US" sz="1800" b="0" i="0" u="none" strike="noStrike" baseline="0" dirty="0">
                <a:latin typeface="DFHei-W3-WIN-BF"/>
              </a:rPr>
              <a:t>萬人無家可歸，成為世紀洪災。</a:t>
            </a:r>
            <a:endParaRPr lang="en-MY" altLang="zh-TW" sz="1800" b="0" i="0" u="none" strike="noStrike" baseline="0" dirty="0">
              <a:latin typeface="DFHei-W3-WIN-BF"/>
            </a:endParaRPr>
          </a:p>
          <a:p>
            <a:pPr algn="l"/>
            <a:r>
              <a:rPr lang="zh-CN" altLang="en-US" sz="1800" b="0" i="0" u="none" strike="noStrike" baseline="0" dirty="0">
                <a:latin typeface="DFHei-W3-WIN-BF"/>
              </a:rPr>
              <a:t>這場洪災</a:t>
            </a:r>
            <a:r>
              <a:rPr lang="zh-TW" altLang="en-US" sz="1800" b="0" i="0" u="none" strike="noStrike" baseline="0" dirty="0">
                <a:latin typeface="DFHei-W3-WIN-BF"/>
              </a:rPr>
              <a:t>對基礎設施、農作物、牲畜和房屋造成無可挽回的損失。宣教日引亦為之發起籌款，救助災民。</a:t>
            </a:r>
            <a:endParaRPr lang="en-US" altLang="zh-TW" sz="1800" b="0" i="0" u="none" strike="noStrike" baseline="0" dirty="0">
              <a:latin typeface="DFHei-W3-WIN-BF"/>
            </a:endParaRPr>
          </a:p>
          <a:p>
            <a:pPr algn="l"/>
            <a:endParaRPr lang="en-US" altLang="zh-CN" sz="1800" b="0" i="0" u="none" strike="noStrike" baseline="0" dirty="0">
              <a:solidFill>
                <a:schemeClr val="bg1"/>
              </a:solidFill>
              <a:effectLst/>
              <a:latin typeface="DFHei-W3-WIN-BF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800" b="0" i="0" u="none" strike="noStrike" baseline="0" dirty="0">
                <a:latin typeface="DFHei-W3-WIN-BF"/>
              </a:rPr>
              <a:t>巴基斯坦</a:t>
            </a:r>
            <a:r>
              <a:rPr lang="zh-CN" altLang="en-US" sz="1800" b="0" i="0" u="none" strike="noStrike" baseline="0" dirty="0">
                <a:latin typeface="DFHei-W3-WIN-BF"/>
              </a:rPr>
              <a:t>自 </a:t>
            </a:r>
            <a:r>
              <a:rPr lang="en-US" altLang="zh-TW" sz="1800" b="0" i="0" u="none" strike="noStrike" baseline="0" dirty="0">
                <a:latin typeface="DFHei-W3-WIN-BF"/>
              </a:rPr>
              <a:t>1947 </a:t>
            </a:r>
            <a:r>
              <a:rPr lang="zh-CN" altLang="en-US" sz="1800" b="0" i="0" u="none" strike="noStrike" baseline="0" dirty="0">
                <a:latin typeface="DFHei-W3-WIN-BF"/>
              </a:rPr>
              <a:t>年</a:t>
            </a:r>
            <a:r>
              <a:rPr lang="zh-TW" altLang="en-US" sz="1800" b="0" i="0" u="none" strike="noStrike" baseline="0" dirty="0">
                <a:latin typeface="DFHei-W3-WIN-BF"/>
              </a:rPr>
              <a:t>立國以來，</a:t>
            </a:r>
            <a:r>
              <a:rPr lang="zh-TW" sz="1800" kern="0" dirty="0">
                <a:solidFill>
                  <a:srgbClr val="191B1F"/>
                </a:solidFill>
                <a:effectLst/>
                <a:latin typeface="Microsoft YaHei" panose="020B0503020204020204" pitchFamily="34" charset="-122"/>
                <a:ea typeface="PMingLiU" panose="02020500000000000000"/>
                <a:cs typeface="Times New Roman" panose="02020603050405020304" pitchFamily="18" charset="0"/>
              </a:rPr>
              <a:t>經濟發展</a:t>
            </a:r>
            <a:r>
              <a:rPr lang="zh-CN" altLang="en-US" sz="1800" kern="0" dirty="0">
                <a:solidFill>
                  <a:srgbClr val="191B1F"/>
                </a:solidFill>
                <a:effectLst/>
                <a:latin typeface="Microsoft YaHei" panose="020B0503020204020204" pitchFamily="34" charset="-122"/>
                <a:ea typeface="PMingLiU" panose="02020500000000000000"/>
                <a:cs typeface="Times New Roman" panose="02020603050405020304" pitchFamily="18" charset="0"/>
              </a:rPr>
              <a:t>一直非常</a:t>
            </a:r>
            <a:r>
              <a:rPr lang="zh-TW" sz="1800" kern="0" dirty="0">
                <a:solidFill>
                  <a:srgbClr val="191B1F"/>
                </a:solidFill>
                <a:effectLst/>
                <a:latin typeface="Microsoft YaHei" panose="020B0503020204020204" pitchFamily="34" charset="-122"/>
                <a:ea typeface="PMingLiU" panose="02020500000000000000"/>
                <a:cs typeface="Times New Roman" panose="02020603050405020304" pitchFamily="18" charset="0"/>
              </a:rPr>
              <a:t>緩慢，內有文官與軍方</a:t>
            </a:r>
            <a:r>
              <a:rPr lang="zh-CN" altLang="en-US" sz="1800" kern="0" dirty="0">
                <a:solidFill>
                  <a:srgbClr val="191B1F"/>
                </a:solidFill>
                <a:effectLst/>
                <a:latin typeface="Microsoft YaHei" panose="020B0503020204020204" pitchFamily="34" charset="-122"/>
                <a:ea typeface="PMingLiU" panose="02020500000000000000"/>
                <a:cs typeface="Times New Roman" panose="02020603050405020304" pitchFamily="18" charset="0"/>
              </a:rPr>
              <a:t>衝突</a:t>
            </a:r>
            <a:r>
              <a:rPr lang="zh-TW" sz="1800" kern="0" dirty="0">
                <a:solidFill>
                  <a:srgbClr val="191B1F"/>
                </a:solidFill>
                <a:effectLst/>
                <a:latin typeface="Microsoft YaHei" panose="020B0503020204020204" pitchFamily="34" charset="-122"/>
                <a:ea typeface="PMingLiU" panose="02020500000000000000"/>
                <a:cs typeface="Times New Roman" panose="02020603050405020304" pitchFamily="18" charset="0"/>
              </a:rPr>
              <a:t>，</a:t>
            </a:r>
            <a:r>
              <a:rPr lang="zh-CN" altLang="en-US" sz="1800" kern="0" dirty="0">
                <a:solidFill>
                  <a:srgbClr val="191B1F"/>
                </a:solidFill>
                <a:effectLst/>
                <a:latin typeface="Microsoft YaHei" panose="020B0503020204020204" pitchFamily="34" charset="-122"/>
                <a:ea typeface="PMingLiU" panose="02020500000000000000"/>
                <a:cs typeface="Times New Roman" panose="02020603050405020304" pitchFamily="18" charset="0"/>
              </a:rPr>
              <a:t>加上塔利班武裝</a:t>
            </a:r>
            <a:r>
              <a:rPr lang="zh-TW" sz="1800" kern="0" dirty="0">
                <a:solidFill>
                  <a:srgbClr val="191B1F"/>
                </a:solidFill>
                <a:effectLst/>
                <a:latin typeface="Microsoft YaHei" panose="020B0503020204020204" pitchFamily="34" charset="-122"/>
                <a:ea typeface="PMingLiU" panose="02020500000000000000"/>
                <a:cs typeface="Times New Roman" panose="02020603050405020304" pitchFamily="18" charset="0"/>
              </a:rPr>
              <a:t>分子的動亂</a:t>
            </a:r>
            <a:r>
              <a:rPr lang="zh-CN" altLang="en-US" sz="1800" kern="0" dirty="0">
                <a:solidFill>
                  <a:srgbClr val="191B1F"/>
                </a:solidFill>
                <a:effectLst/>
                <a:latin typeface="Microsoft YaHei" panose="020B0503020204020204" pitchFamily="34" charset="-122"/>
                <a:ea typeface="PMingLiU" panose="02020500000000000000"/>
                <a:cs typeface="Times New Roman" panose="02020603050405020304" pitchFamily="18" charset="0"/>
              </a:rPr>
              <a:t>；</a:t>
            </a:r>
            <a:endParaRPr lang="en-MY" altLang="zh-CN" sz="1800" kern="0" dirty="0">
              <a:solidFill>
                <a:srgbClr val="191B1F"/>
              </a:solidFill>
              <a:effectLst/>
              <a:latin typeface="Microsoft YaHei" panose="020B0503020204020204" pitchFamily="34" charset="-122"/>
              <a:ea typeface="PMingLiU" panose="0202050000000000000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800" kern="0" dirty="0">
                <a:solidFill>
                  <a:srgbClr val="191B1F"/>
                </a:solidFill>
                <a:effectLst/>
                <a:latin typeface="Microsoft YaHei" panose="020B0503020204020204" pitchFamily="34" charset="-122"/>
                <a:ea typeface="PMingLiU" panose="02020500000000000000"/>
                <a:cs typeface="Times New Roman" panose="02020603050405020304" pitchFamily="18" charset="0"/>
              </a:rPr>
              <a:t>外有</a:t>
            </a:r>
            <a:r>
              <a:rPr lang="zh-CN" altLang="en-US" sz="1800" kern="0" dirty="0">
                <a:solidFill>
                  <a:srgbClr val="191B1F"/>
                </a:solidFill>
                <a:effectLst/>
                <a:latin typeface="Microsoft YaHei" panose="020B0503020204020204" pitchFamily="34" charset="-122"/>
                <a:ea typeface="PMingLiU" panose="02020500000000000000"/>
                <a:cs typeface="Times New Roman" panose="02020603050405020304" pitchFamily="18" charset="0"/>
              </a:rPr>
              <a:t>因爲</a:t>
            </a:r>
            <a:r>
              <a:rPr lang="zh-TW" sz="1800" kern="0" dirty="0">
                <a:solidFill>
                  <a:srgbClr val="191B1F"/>
                </a:solidFill>
                <a:effectLst/>
                <a:latin typeface="Microsoft YaHei" panose="020B0503020204020204" pitchFamily="34" charset="-122"/>
                <a:ea typeface="PMingLiU" panose="02020500000000000000"/>
                <a:cs typeface="Times New Roman" panose="02020603050405020304" pitchFamily="18" charset="0"/>
              </a:rPr>
              <a:t>喀什米爾管治權與印度之間的深刻矛盾，使得這個南亞次大陸的第二大國長期窮困。</a:t>
            </a:r>
            <a:endParaRPr lang="en-US" sz="1800" kern="100" dirty="0">
              <a:effectLst/>
              <a:latin typeface="Calibri" panose="020F0502020204030204" pitchFamily="34" charset="0"/>
              <a:ea typeface="PMingLiU" panose="0202050000000000000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800" b="0" i="0" u="none" strike="noStrike" baseline="0" dirty="0">
                <a:latin typeface="DFHei-W3-WIN-BF"/>
              </a:rPr>
              <a:t>國家背負著近 </a:t>
            </a:r>
            <a:r>
              <a:rPr lang="en-US" altLang="zh-TW" sz="1800" b="0" i="0" u="none" strike="noStrike" baseline="0" dirty="0">
                <a:latin typeface="HelveticaNeue-Light"/>
              </a:rPr>
              <a:t>17 </a:t>
            </a:r>
            <a:r>
              <a:rPr lang="zh-TW" altLang="en-US" sz="1800" b="0" i="0" u="none" strike="noStrike" baseline="0" dirty="0">
                <a:latin typeface="DFHei-W3-WIN-BF"/>
              </a:rPr>
              <a:t>兆美元的巨額債務，外匯存底僅剩 </a:t>
            </a:r>
            <a:r>
              <a:rPr lang="en-US" altLang="zh-TW" sz="1800" b="0" i="0" u="none" strike="noStrike" baseline="0" dirty="0">
                <a:latin typeface="HelveticaNeue-Light"/>
              </a:rPr>
              <a:t>32 </a:t>
            </a:r>
            <a:r>
              <a:rPr lang="zh-TW" altLang="en-US" sz="1800" b="0" i="0" u="none" strike="noStrike" baseline="0" dirty="0">
                <a:latin typeface="DFHei-W3-WIN-BF"/>
              </a:rPr>
              <a:t>億美元，</a:t>
            </a:r>
            <a:endParaRPr lang="en-MY" altLang="zh-TW" sz="1800" b="0" i="0" u="none" strike="noStrike" baseline="0" dirty="0">
              <a:latin typeface="DFHei-W3-WIN-BF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800" b="0" i="0" u="none" strike="noStrike" baseline="0" dirty="0">
                <a:latin typeface="DFHei-W3-WIN-BF"/>
              </a:rPr>
              <a:t>被穆迪信貸評級 </a:t>
            </a:r>
            <a:r>
              <a:rPr lang="en-US" altLang="zh-TW" sz="1800" b="0" i="0" u="none" strike="noStrike" baseline="0" dirty="0">
                <a:latin typeface="DFHei-W3-WIN-BF"/>
              </a:rPr>
              <a:t>(</a:t>
            </a:r>
            <a:r>
              <a:rPr lang="en-US" altLang="zh-TW" sz="1800" b="0" i="0" u="none" strike="noStrike" baseline="0" dirty="0">
                <a:latin typeface="HelveticaNeue-Light"/>
              </a:rPr>
              <a:t>Moody’s </a:t>
            </a:r>
            <a:r>
              <a:rPr lang="en-US" sz="1800" b="0" i="0" u="none" strike="noStrike" baseline="0" dirty="0">
                <a:latin typeface="HelveticaNeue-Light"/>
              </a:rPr>
              <a:t>credit ratings</a:t>
            </a:r>
            <a:r>
              <a:rPr lang="en-US" sz="1800" b="0" i="0" u="none" strike="noStrike" baseline="0" dirty="0">
                <a:latin typeface="DFHei-W3-WIN-BF"/>
              </a:rPr>
              <a:t>)</a:t>
            </a:r>
            <a:r>
              <a:rPr lang="zh-TW" altLang="en-US" sz="1800" b="0" i="0" u="none" strike="noStrike" baseline="0" dirty="0">
                <a:latin typeface="DFHei-W3-WIN-BF"/>
              </a:rPr>
              <a:t> </a:t>
            </a:r>
            <a:r>
              <a:rPr lang="zh-CN" altLang="en-US" sz="1800" b="0" i="0" u="none" strike="noStrike" baseline="0" dirty="0">
                <a:latin typeface="DFHei-W3-WIN-BF"/>
              </a:rPr>
              <a:t>將國家評級</a:t>
            </a:r>
            <a:r>
              <a:rPr lang="zh-TW" altLang="en-US" sz="1800" b="0" i="0" u="none" strike="noStrike" baseline="0" dirty="0">
                <a:latin typeface="DFHei-W3-WIN-BF"/>
              </a:rPr>
              <a:t>下調至超低點 </a:t>
            </a:r>
            <a:r>
              <a:rPr lang="en-US" altLang="zh-TW" sz="1800" b="0" i="0" u="none" strike="noStrike" baseline="0" dirty="0">
                <a:latin typeface="DFHei-W3-WIN-BF"/>
              </a:rPr>
              <a:t>(</a:t>
            </a:r>
            <a:r>
              <a:rPr lang="en-US" sz="1800" b="0" i="0" u="none" strike="noStrike" baseline="0" dirty="0">
                <a:latin typeface="HelveticaNeue-Light"/>
              </a:rPr>
              <a:t>Caa3</a:t>
            </a:r>
            <a:r>
              <a:rPr lang="en-US" sz="1800" b="0" i="0" u="none" strike="noStrike" baseline="0" dirty="0">
                <a:latin typeface="DFHei-W3-WIN-BF"/>
              </a:rPr>
              <a:t>)</a:t>
            </a:r>
            <a:r>
              <a:rPr lang="zh-TW" altLang="en-US" sz="1800" b="0" i="0" u="none" strike="noStrike" baseline="0" dirty="0">
                <a:latin typeface="DFHei-W3-WIN-BF"/>
              </a:rPr>
              <a:t>，國外投資人紛紛抽身離去。</a:t>
            </a:r>
            <a:endParaRPr lang="en-MY" altLang="zh-TW" sz="1800" b="0" i="0" u="none" strike="noStrike" baseline="0" dirty="0">
              <a:latin typeface="DFHei-W3-WIN-BF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800" b="0" i="0" u="none" strike="noStrike" baseline="0" dirty="0">
                <a:latin typeface="DFHei-W3-WIN-BF"/>
              </a:rPr>
              <a:t>為了滿足國際貨幣組織的融資要求，巴國政府積極向平民老百姓提高稅收、消減補貼；</a:t>
            </a:r>
            <a:endParaRPr lang="en-MY" altLang="zh-TW" sz="1800" b="0" i="0" u="none" strike="noStrike" baseline="0" dirty="0">
              <a:latin typeface="DFHei-W3-WIN-BF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800" b="0" i="0" u="none" strike="noStrike" baseline="0" dirty="0">
                <a:latin typeface="DFHei-W3-WIN-BF"/>
              </a:rPr>
              <a:t>結果造成全國 </a:t>
            </a:r>
            <a:r>
              <a:rPr lang="en-US" altLang="zh-TW" sz="1800" b="0" i="0" u="none" strike="noStrike" baseline="0" dirty="0">
                <a:latin typeface="HelveticaNeue-Light"/>
              </a:rPr>
              <a:t>1,600 </a:t>
            </a:r>
            <a:r>
              <a:rPr lang="zh-TW" altLang="en-US" sz="1800" b="0" i="0" u="none" strike="noStrike" baseline="0" dirty="0">
                <a:latin typeface="DFHei-W3-WIN-BF"/>
              </a:rPr>
              <a:t>家紡織廠倒閉，</a:t>
            </a:r>
            <a:r>
              <a:rPr lang="en-US" altLang="zh-TW" sz="1800" b="0" i="0" u="none" strike="noStrike" baseline="0" dirty="0">
                <a:latin typeface="HelveticaNeue-Light"/>
              </a:rPr>
              <a:t>500 </a:t>
            </a:r>
            <a:r>
              <a:rPr lang="zh-TW" altLang="en-US" sz="1800" b="0" i="0" u="none" strike="noStrike" baseline="0" dirty="0">
                <a:latin typeface="DFHei-W3-WIN-BF"/>
              </a:rPr>
              <a:t>萬人失業。</a:t>
            </a:r>
            <a:endParaRPr lang="en-US" altLang="zh-TW" sz="1800" b="0" i="0" u="none" strike="noStrike" baseline="0" dirty="0">
              <a:latin typeface="DFHei-W3-WIN-BF"/>
            </a:endParaRPr>
          </a:p>
          <a:p>
            <a:pPr algn="l"/>
            <a:endParaRPr lang="en-US" altLang="zh-CN" sz="1800" b="0" i="0" u="none" strike="noStrike" baseline="0" dirty="0">
              <a:latin typeface="HelveticaNeue-Light"/>
            </a:endParaRPr>
          </a:p>
          <a:p>
            <a:pPr algn="l"/>
            <a:r>
              <a:rPr lang="zh-CN" altLang="en-US" sz="1800" b="0" i="0" u="none" strike="noStrike" baseline="0" dirty="0">
                <a:latin typeface="HelveticaNeue-Light"/>
              </a:rPr>
              <a:t>氣候變化的破壞對富足國家來説都是難以負荷的重擔，</a:t>
            </a:r>
            <a:endParaRPr lang="en-MY" altLang="zh-CN" sz="1800" b="0" i="0" u="none" strike="noStrike" baseline="0" dirty="0">
              <a:latin typeface="HelveticaNeue-Light"/>
            </a:endParaRPr>
          </a:p>
          <a:p>
            <a:pPr algn="l"/>
            <a:r>
              <a:rPr lang="zh-CN" altLang="en-US" sz="1800" b="0" i="0" u="none" strike="noStrike" baseline="0" dirty="0">
                <a:latin typeface="HelveticaNeue-Light"/>
              </a:rPr>
              <a:t>更何況是巴基斯坦</a:t>
            </a:r>
            <a:r>
              <a:rPr lang="en-US" altLang="zh-CN" sz="1800" b="0" i="0" u="none" strike="noStrike" baseline="0" dirty="0">
                <a:latin typeface="HelveticaNeue-Light"/>
              </a:rPr>
              <a:t>——</a:t>
            </a:r>
            <a:r>
              <a:rPr lang="zh-CN" altLang="en-US" sz="1800" b="0" i="0" u="none" strike="noStrike" baseline="0" dirty="0">
                <a:latin typeface="HelveticaNeue-Light"/>
              </a:rPr>
              <a:t>這個就算風平浪靜也已經是舉步維艱的國家。</a:t>
            </a:r>
            <a:endParaRPr lang="en-US" altLang="zh-CN" sz="1800" b="0" i="0" u="none" strike="noStrike" baseline="0" dirty="0">
              <a:latin typeface="HelveticaNeue-Light"/>
            </a:endParaRPr>
          </a:p>
          <a:p>
            <a:pPr algn="l"/>
            <a:endParaRPr lang="en-US" altLang="zh-CN" sz="1200" b="0" dirty="0">
              <a:solidFill>
                <a:schemeClr val="bg1"/>
              </a:solidFill>
              <a:effectLst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讓我們一同開聲為</a:t>
            </a:r>
            <a:r>
              <a:rPr lang="zh-CN" altLang="en-US" sz="1200" b="0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巴基斯坦</a:t>
            </a:r>
            <a:r>
              <a:rPr lang="zh-CN" altLang="en-US" sz="12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禱告</a:t>
            </a:r>
            <a:endParaRPr lang="en-US" altLang="zh-CN" sz="1200" b="0" dirty="0">
              <a:solidFill>
                <a:schemeClr val="bg1"/>
              </a:solidFill>
              <a:effectLst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dirty="0">
              <a:solidFill>
                <a:schemeClr val="bg1"/>
              </a:solidFill>
              <a:effectLst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參考資料：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err="1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Reliefweb</a:t>
            </a:r>
            <a:r>
              <a:rPr lang="zh-CN" altLang="en-US" sz="1200" b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（</a:t>
            </a:r>
            <a:r>
              <a:rPr lang="en-US" altLang="zh-CN" sz="1200" b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https://reliefweb.int/report/pakistan/climate-crisis-pakistan-voices-ground</a:t>
            </a:r>
            <a:r>
              <a:rPr lang="zh-CN" altLang="en-US" sz="1200" b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）</a:t>
            </a:r>
            <a:endParaRPr lang="en-US" altLang="zh-CN" sz="1200" b="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The Global Observatory</a:t>
            </a:r>
            <a:r>
              <a:rPr lang="zh-CN" altLang="en-US" sz="1200" b="0" kern="1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（</a:t>
            </a:r>
            <a:r>
              <a:rPr lang="en-US" altLang="zh-CN" sz="1200" b="0" kern="1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https://shorturl.at/pyzG9</a:t>
            </a:r>
            <a:r>
              <a:rPr lang="zh-CN" altLang="en-US" sz="1200" b="0" kern="1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）</a:t>
            </a:r>
            <a:endParaRPr lang="en-US" sz="1200" b="0" kern="12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5FEA4-B206-4F9E-B9F7-85B5A6652F9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02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5FEA4-B206-4F9E-B9F7-85B5A6652F9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9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F1901-2DA5-4AAE-ACDD-79CB8096E104}" type="slidenum">
              <a:rPr lang="en-MY" smtClean="0"/>
              <a:t>8</a:t>
            </a:fld>
            <a:endParaRPr lang="en-MY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F1901-2DA5-4AAE-ACDD-79CB8096E104}" type="slidenum">
              <a:rPr lang="en-MY" smtClean="0"/>
              <a:t>9</a:t>
            </a:fld>
            <a:endParaRPr lang="en-MY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13410-4A23-828B-40C7-760447926D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7B4A98-9015-61C0-2D2C-E9B542937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44F2F-DD06-08CC-BBC0-7ED9D4829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5CAA-CD03-40C8-BC29-ADED383ABBCC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D3FE2-CEEB-F39F-855D-71CB1B2CA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7393A-2A97-B3E8-9CFD-9262C10D7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2D82-D609-4E6F-AB27-1556F2DE1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08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65A5B-4842-D600-D434-A2956E3E1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B6A9EE-574E-8ED0-0171-4ECC6B5B8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A3C49-26D1-FFBC-E0BD-E531A63F6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5CAA-CD03-40C8-BC29-ADED383ABBCC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B0D76-20F6-1B09-4C75-560AB2F19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D9E1D-4070-1B78-4BE3-85E1482B3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2D82-D609-4E6F-AB27-1556F2DE1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50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3E551D-94DB-33AA-9A1A-1E905E6B5A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D3A80A-C13E-C0D7-2621-38AA20514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C5447-2C6D-F853-F400-BCBA5681F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5CAA-CD03-40C8-BC29-ADED383ABBCC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AA9F70-EBFC-AFD6-7B1A-BEA0717F8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7A26E-29E9-D6D7-4EB5-6A1928BEE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2D82-D609-4E6F-AB27-1556F2DE1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347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4AAF8-8304-E481-1665-E62807AD7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9987C-99DF-6BFB-5B3E-C6DE7ECA0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21DDF-78D8-B4E5-B6C2-F7B499476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5CAA-CD03-40C8-BC29-ADED383ABBCC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2F11A-C851-E6F7-7B32-34B321764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9DF2F-2C4D-C459-9974-1EB644F93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2D82-D609-4E6F-AB27-1556F2DE1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89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2C9AF-4F68-05FF-C1F7-751E5D920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986E4-B82C-C67C-D5F8-284B114C6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8ED83-5E91-F3B9-047E-AE9CB3C7E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5CAA-CD03-40C8-BC29-ADED383ABBCC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682A2-DB35-2AB8-D8C3-00568AEE6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47047-85C3-E0BB-6510-75EDB29F5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2D82-D609-4E6F-AB27-1556F2DE1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96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51045-FEF8-1D4C-44BD-AA11CA012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2F44C-5C0A-C1F5-32C5-5F4E29DBC1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44F7CD-72B2-4083-1B89-A73C90A51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8F2561-5A88-38B6-3964-67245A02E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5CAA-CD03-40C8-BC29-ADED383ABBCC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40CCAA-76DD-0E96-3FF9-2C5399CC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7A3F5F-7FB1-C1BA-62C4-059DB63B6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2D82-D609-4E6F-AB27-1556F2DE1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44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E70A0-3B60-6627-7644-82FA438C5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2DBB5F-EA82-2C4B-806A-78BD1D032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06893-1E17-D9E4-A164-82DA2038F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934C7C-8C13-409B-3B9B-11531CADA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787D9D-3E4D-C352-FCC5-E790C5E3A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84F47D-3053-8D16-3E17-54680216A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5CAA-CD03-40C8-BC29-ADED383ABBCC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B9803F-932E-4811-47AC-A777C6907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E48455-A6AE-EC1B-98F6-234B9F4EF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2D82-D609-4E6F-AB27-1556F2DE1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40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F4C03-0816-89A3-03F1-72E99E08B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572299-9D02-4977-53C1-0F0E4215A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5CAA-CD03-40C8-BC29-ADED383ABBCC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164A5D-BBED-EF8C-98F3-BD7E3B2F7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10CB0C-11AD-F9C1-CED7-AFEB47A2C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2D82-D609-4E6F-AB27-1556F2DE1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21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8775EE-85C9-94D6-37FB-3A8CB1080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5CAA-CD03-40C8-BC29-ADED383ABBCC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E5A589-06A8-0839-9FE2-FBA31A4FA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FAF892-1F94-B1E1-4C22-F4117AE31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2D82-D609-4E6F-AB27-1556F2DE1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36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027F4-4AF8-CA76-9AD3-9C21D635B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D0E9A-3AB8-5812-9734-19608CE4D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1D4C9E-D05C-FF01-2E45-0DFE5C397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D6B257-247A-44BD-F6F2-E463ED33F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5CAA-CD03-40C8-BC29-ADED383ABBCC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D563F-CED7-A399-5B72-C682FDAF2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304CE-682A-6923-DDB1-77C96FB37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2D82-D609-4E6F-AB27-1556F2DE1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37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1D0BC-F907-87A4-52A1-09A49FDCA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5BB8FE-01CA-8DE7-A50E-8519DBE24C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885B61-667B-2B28-C72C-4EAEE4E4D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195C3C-4A0A-20B9-B14D-6ECDA92A6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5CAA-CD03-40C8-BC29-ADED383ABBCC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279E4-A774-F2F0-40C1-7F53516E3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F9235C-2947-9430-651B-58ABFB4D6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2D82-D609-4E6F-AB27-1556F2DE1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93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C39CB6-EF21-EB74-93F5-42EB3AE9C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1F42C0-17E6-8AD6-6DD5-523F9F34E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9F36A-F2EC-E401-CC4E-09C89A5606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75CAA-CD03-40C8-BC29-ADED383ABBCC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AA28C-A742-6FD6-EE9C-545519138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5AABD-9B52-8D16-22E7-E8BEC984B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52D82-D609-4E6F-AB27-1556F2DE1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1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26F35F-11F9-A4AB-BCAC-57BF55E7F6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9" r="9603"/>
          <a:stretch/>
        </p:blipFill>
        <p:spPr>
          <a:xfrm>
            <a:off x="0" y="0"/>
            <a:ext cx="12250072" cy="873021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56884A-A101-9BB5-EEC9-40F0F7AB53A9}"/>
              </a:ext>
            </a:extLst>
          </p:cNvPr>
          <p:cNvSpPr txBox="1"/>
          <p:nvPr/>
        </p:nvSpPr>
        <p:spPr>
          <a:xfrm>
            <a:off x="1943099" y="5128845"/>
            <a:ext cx="8305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202</a:t>
            </a:r>
            <a:r>
              <a:rPr lang="en-US" altLang="zh-CN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4</a:t>
            </a:r>
            <a:r>
              <a:rPr lang="en-US" altLang="zh-TW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 </a:t>
            </a:r>
            <a:r>
              <a:rPr lang="en-US" altLang="zh-TW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1月</a:t>
            </a:r>
          </a:p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尼泊爾、泰國、巴基斯坦</a:t>
            </a:r>
            <a:endParaRPr lang="en-MY" sz="24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2059B3-53DA-5C71-4583-BF861AE59F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1590" y="1219200"/>
            <a:ext cx="2517409" cy="27523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C00B7F-92D9-7299-66B4-0675F14D2C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40043" y="526096"/>
            <a:ext cx="831271" cy="133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4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-3.75E-6 -0.2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56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B7C470-E095-D481-1769-52EDB3A944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0"/>
          <a:stretch/>
        </p:blipFill>
        <p:spPr>
          <a:xfrm>
            <a:off x="0" y="0"/>
            <a:ext cx="3426807" cy="32876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6A7829-DCEF-53F3-670A-9A83F8024D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429000"/>
            <a:ext cx="3431194" cy="343119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459A5AA-24D9-EC62-7650-A43F440060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44366" y="1883622"/>
            <a:ext cx="2207366" cy="22073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E4086F-C2FA-5272-26E8-79DFE4F1D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5242" y="300012"/>
            <a:ext cx="6947443" cy="636159"/>
          </a:xfrm>
        </p:spPr>
        <p:txBody>
          <a:bodyPr>
            <a:normAutofit/>
          </a:bodyPr>
          <a:lstStyle/>
          <a:p>
            <a:pPr algn="l"/>
            <a:r>
              <a:rPr lang="zh-CN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尼泊爾</a:t>
            </a:r>
            <a:r>
              <a:rPr lang="en-MY" altLang="zh-CN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山谷間回蕩的祈禱</a:t>
            </a:r>
            <a:endParaRPr lang="en-US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F4946D-7196-9D35-44B2-59C875AEE2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51732" y="1232063"/>
            <a:ext cx="8277805" cy="5717850"/>
          </a:xfrm>
        </p:spPr>
        <p:txBody>
          <a:bodyPr>
            <a:noAutofit/>
          </a:bodyPr>
          <a:lstStyle/>
          <a:p>
            <a:pPr marL="274320" indent="-27432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3200" b="0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人口</a:t>
            </a:r>
            <a:r>
              <a:rPr lang="en-US" altLang="zh-CN" sz="3200" b="0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2,972</a:t>
            </a:r>
            <a:r>
              <a:rPr lang="zh-CN" altLang="en-US" sz="3200" b="0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萬，境内有世上最高的八座山峰</a:t>
            </a:r>
            <a:endParaRPr lang="en-US" altLang="zh-TW" sz="3200" b="0" i="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釋迦牟尼出生地，</a:t>
            </a:r>
            <a:r>
              <a:rPr lang="zh-TW" altLang="en-US" sz="3200" b="0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主體宗教為印度教</a:t>
            </a:r>
            <a:endParaRPr lang="en-MY" altLang="zh-TW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廓爾喀人：以</a:t>
            </a:r>
            <a:r>
              <a:rPr lang="zh-TW" altLang="en-US" sz="3200" b="0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驍勇的</a:t>
            </a:r>
            <a:r>
              <a:rPr lang="zh-CN" altLang="en-US" sz="3200" b="0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啹喀</a:t>
            </a:r>
            <a:r>
              <a:rPr lang="zh-TW" altLang="en-US" sz="3200" b="0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武者聞名</a:t>
            </a:r>
            <a:endParaRPr lang="en-US" altLang="zh-TW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喜馬拉雅冰川快速消退</a:t>
            </a:r>
            <a:endParaRPr lang="en-US" altLang="zh-TW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冰川速融，影晌境內及亞洲地區的</a:t>
            </a:r>
            <a:br>
              <a:rPr lang="en-MY" altLang="zh-TW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水資源的穩定性</a:t>
            </a:r>
            <a:endParaRPr lang="en-US" altLang="zh-TW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冰湖劇增；山體變形、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增加潰決風險，</a:t>
            </a:r>
            <a:br>
              <a:rPr lang="en-MY" altLang="zh-TW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TW" sz="3200" dirty="0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威脅居民、農田、基建</a:t>
            </a:r>
            <a:endParaRPr lang="en-US" altLang="zh-TW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2022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年，</a:t>
            </a:r>
            <a:r>
              <a:rPr lang="zh-CN" altLang="en-US" sz="32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發生了大規模的洪水和山體滑坡</a:t>
            </a:r>
            <a:r>
              <a:rPr lang="zh-CN" altLang="en-US" sz="3200" dirty="0">
                <a:solidFill>
                  <a:schemeClr val="bg1"/>
                </a:solidFill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br>
              <a:rPr lang="en-MY" altLang="zh-CN" sz="3200" dirty="0">
                <a:solidFill>
                  <a:schemeClr val="bg1"/>
                </a:solidFill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積水令五萬人感染登革熱</a:t>
            </a:r>
            <a:r>
              <a:rPr lang="en-US" altLang="zh-TW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-US" altLang="zh-TW" sz="3200" dirty="0">
              <a:solidFill>
                <a:schemeClr val="bg2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4ABEB9-20BF-4862-3348-B29807A92F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05059" y="203979"/>
            <a:ext cx="924478" cy="92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24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CA88FF-A297-59AC-71D6-A9099330F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"/>
            <a:ext cx="12192000" cy="6934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D11389-A9AE-CFD7-E6C2-EF987F1C7810}"/>
              </a:ext>
            </a:extLst>
          </p:cNvPr>
          <p:cNvSpPr/>
          <p:nvPr/>
        </p:nvSpPr>
        <p:spPr>
          <a:xfrm>
            <a:off x="0" y="-1"/>
            <a:ext cx="12192000" cy="6934199"/>
          </a:xfrm>
          <a:prstGeom prst="rect">
            <a:avLst/>
          </a:prstGeom>
          <a:solidFill>
            <a:srgbClr val="27568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0070C0"/>
              </a:solidFill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3E9E781B-5F1F-B044-D259-EAB024D63759}"/>
              </a:ext>
            </a:extLst>
          </p:cNvPr>
          <p:cNvSpPr txBox="1">
            <a:spLocks/>
          </p:cNvSpPr>
          <p:nvPr/>
        </p:nvSpPr>
        <p:spPr>
          <a:xfrm>
            <a:off x="593270" y="1460488"/>
            <a:ext cx="11005457" cy="51035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天父，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祢是掌管宇宙萬物、主宰氣候變換的創造之主。</a:t>
            </a:r>
            <a:br>
              <a:rPr lang="en-CA" altLang="zh-CN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願祢攝理大地的恩典更多地臨到尼泊爾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br>
              <a:rPr lang="en-CA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使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尼泊爾足以脫離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極端氣候的威脅。</a:t>
            </a:r>
            <a:br>
              <a:rPr lang="en-CA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求主使冰川、冰湖持續成為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尼泊爾的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生活資源，</a:t>
            </a:r>
            <a:br>
              <a:rPr lang="en-CA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而非災害的前兆，求主阻止洪水、山崩侵襲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尼泊爾人的家園</a:t>
            </a:r>
            <a:endParaRPr lang="en-MY" altLang="zh-CN" sz="3200" kern="1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願主伸手扭轉全球暖化問題，</a:t>
            </a:r>
            <a:br>
              <a:rPr lang="en-MY" altLang="zh-TW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唯有祢有權柄改變被人們濫用與破壞的環境</a:t>
            </a: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br>
              <a:rPr lang="en-MY" altLang="zh-CN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願主祝福尼</a:t>
            </a: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泊爾人，生活</a:t>
            </a: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安康、</a:t>
            </a: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醫療資源充足，</a:t>
            </a:r>
            <a:br>
              <a:rPr lang="en-CA" altLang="zh-CN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恢復氣候平穩。</a:t>
            </a:r>
            <a:r>
              <a:rPr lang="zh-CN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奉主耶穌基督的名求，阿們</a:t>
            </a:r>
            <a:r>
              <a:rPr lang="zh-CN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PMingLiU" panose="02020500000000000000" pitchFamily="18" charset="-120"/>
              </a:rPr>
              <a:t>！</a:t>
            </a:r>
            <a:endParaRPr lang="en-US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11">
            <a:extLst>
              <a:ext uri="{FF2B5EF4-FFF2-40B4-BE49-F238E27FC236}">
                <a16:creationId xmlns:a16="http://schemas.microsoft.com/office/drawing/2014/main" id="{9ADC0604-B14B-7037-FB09-2B3C987F7354}"/>
              </a:ext>
            </a:extLst>
          </p:cNvPr>
          <p:cNvSpPr txBox="1"/>
          <p:nvPr/>
        </p:nvSpPr>
        <p:spPr>
          <a:xfrm>
            <a:off x="2285999" y="413662"/>
            <a:ext cx="724907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為</a:t>
            </a:r>
            <a:r>
              <a:rPr lang="zh-CN" alt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尼泊爾</a:t>
            </a:r>
            <a:r>
              <a:rPr lang="zh-CN" altLang="en-US" sz="2800" b="1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禱告</a:t>
            </a:r>
            <a:endParaRPr lang="en-US" sz="2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729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32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F8F4C-5F91-FB15-68BC-78D2FCB58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32" y="222060"/>
            <a:ext cx="6836591" cy="1507213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泰國</a:t>
            </a:r>
            <a:br>
              <a:rPr lang="en-MY" altLang="zh-CN" sz="3600" b="1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微笑國度的隱憂</a:t>
            </a:r>
            <a:endParaRPr lang="en-US" sz="3200" dirty="0">
              <a:solidFill>
                <a:schemeClr val="bg2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8A6CAF-8DA4-0808-92C1-2412AB075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3000" y="3429000"/>
            <a:ext cx="3429000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6AFE66-6225-02D3-26A1-6A8A8F3137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1" t="-16667"/>
          <a:stretch/>
        </p:blipFill>
        <p:spPr>
          <a:xfrm>
            <a:off x="8762999" y="-575830"/>
            <a:ext cx="3429001" cy="40048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7F7544-94B6-EE9E-F496-60D675D5B5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60AB1E6-EF71-7CC2-8C00-A6159F0635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07686" y="2210764"/>
            <a:ext cx="2611607" cy="261160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4AF398-385B-7B17-201E-5E532DE01931}"/>
              </a:ext>
            </a:extLst>
          </p:cNvPr>
          <p:cNvSpPr txBox="1"/>
          <p:nvPr/>
        </p:nvSpPr>
        <p:spPr>
          <a:xfrm>
            <a:off x="221760" y="1693048"/>
            <a:ext cx="8752922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熱帶風季氣候 </a:t>
            </a:r>
            <a:endParaRPr lang="en-US" altLang="zh-CN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7,000萬人口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en-US" altLang="zh-CN" sz="3200" dirty="0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泰族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佔 </a:t>
            </a:r>
            <a:r>
              <a:rPr lang="en-US" altLang="zh-CN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75%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en-US" altLang="zh-CN" sz="3200" dirty="0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華人</a:t>
            </a:r>
            <a:r>
              <a:rPr lang="en-US" altLang="zh-CN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14%</a:t>
            </a:r>
          </a:p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200" b="0" i="0" u="none" strike="noStrike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氣候變遷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影響農業、旅游和貿易</a:t>
            </a:r>
            <a:br>
              <a:rPr lang="en-MY" altLang="zh-CN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三大經濟來源</a:t>
            </a:r>
            <a:endParaRPr lang="en-US" altLang="zh-TW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洪水高濕、乾旱和高溫，令水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源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汙染、</a:t>
            </a:r>
            <a:br>
              <a:rPr lang="en-US" altLang="zh-TW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疾病傳播和食品不安全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，影響健康</a:t>
            </a:r>
            <a:endParaRPr lang="en-US" altLang="zh-CN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海平面上升危機迫在眉睫，</a:t>
            </a:r>
            <a:r>
              <a:rPr lang="zh-TW" altLang="en-US" sz="3200" b="0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br>
              <a:rPr lang="en-MY" altLang="zh-TW" sz="3200" b="0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200" b="0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「近</a:t>
            </a:r>
            <a:r>
              <a:rPr lang="en-US" altLang="zh-TW" sz="3200" b="0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40%</a:t>
            </a:r>
            <a:r>
              <a:rPr lang="zh-TW" altLang="en-US" sz="3200" b="0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」的曼谷最快將於</a:t>
            </a:r>
            <a:r>
              <a:rPr lang="en-US" altLang="zh-TW" sz="3200" b="0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2030</a:t>
            </a:r>
            <a:r>
              <a:rPr lang="zh-TW" altLang="en-US" sz="3200" b="0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年被水淹沒</a:t>
            </a:r>
            <a:endParaRPr lang="en-US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13479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7B06D-A3F0-7B8A-58DF-7CC1BDA06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039C36F-0D2B-70F7-ED34-2143593027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4" b="7344"/>
          <a:stretch/>
        </p:blipFill>
        <p:spPr>
          <a:xfrm>
            <a:off x="0" y="7379"/>
            <a:ext cx="12192000" cy="6934199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5E8CFC-ED5D-75A0-4FAC-9D474E33306A}"/>
              </a:ext>
            </a:extLst>
          </p:cNvPr>
          <p:cNvSpPr/>
          <p:nvPr/>
        </p:nvSpPr>
        <p:spPr>
          <a:xfrm>
            <a:off x="0" y="7379"/>
            <a:ext cx="12192000" cy="6934199"/>
          </a:xfrm>
          <a:prstGeom prst="rect">
            <a:avLst/>
          </a:prstGeom>
          <a:solidFill>
            <a:srgbClr val="96322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0070C0"/>
              </a:solidFill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168B4B5B-D824-2D04-2A8C-7F6137AA50E8}"/>
              </a:ext>
            </a:extLst>
          </p:cNvPr>
          <p:cNvSpPr txBox="1">
            <a:spLocks/>
          </p:cNvSpPr>
          <p:nvPr/>
        </p:nvSpPr>
        <p:spPr>
          <a:xfrm>
            <a:off x="838200" y="1219200"/>
            <a:ext cx="11005457" cy="541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天父，我們同心為泰國禱告，</a:t>
            </a:r>
            <a:br>
              <a:rPr lang="en-CA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這地的百姓仰賴農業、旅遊和貿易來生活度日，</a:t>
            </a:r>
            <a:br>
              <a:rPr lang="en-CA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卻因氣候變遷而飽受摧殘、打擊。</a:t>
            </a:r>
            <a:br>
              <a:rPr lang="en-CA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孩童因洪災、乾旱罹患各種疾病，身、心受創甚至死亡，</a:t>
            </a:r>
            <a:br>
              <a:rPr lang="en-CA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海平面上升使泰國逐年失去海岸土地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br>
              <a:rPr lang="en-MY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主啊，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祢憐憫，尤其是那些困苦弱小的泰國百姓，</a:t>
            </a:r>
            <a:br>
              <a:rPr lang="en-CA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使他們免於氣候變遷帶來的痛苦磨難，</a:t>
            </a:r>
            <a:br>
              <a:rPr lang="en-CA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孩童能在祢的愛中健康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成長、發展。</a:t>
            </a:r>
            <a:endParaRPr lang="en-MY" altLang="zh-CN" sz="3200" kern="1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願主護佑泰國的土地，扶助泰國教會都作光和鹽，</a:t>
            </a:r>
            <a:br>
              <a:rPr lang="en-CA" altLang="zh-TW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勇敢將福音傳開。</a:t>
            </a:r>
            <a:r>
              <a:rPr lang="zh-CN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奉主耶穌基督的名求，阿們</a:t>
            </a:r>
            <a:r>
              <a:rPr lang="zh-CN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PMingLiU" panose="02020500000000000000" pitchFamily="18" charset="-120"/>
              </a:rPr>
              <a:t>！</a:t>
            </a:r>
            <a:endParaRPr lang="en-US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11">
            <a:extLst>
              <a:ext uri="{FF2B5EF4-FFF2-40B4-BE49-F238E27FC236}">
                <a16:creationId xmlns:a16="http://schemas.microsoft.com/office/drawing/2014/main" id="{097D115E-CA4B-14E0-0426-A77813A763BE}"/>
              </a:ext>
            </a:extLst>
          </p:cNvPr>
          <p:cNvSpPr txBox="1"/>
          <p:nvPr/>
        </p:nvSpPr>
        <p:spPr>
          <a:xfrm>
            <a:off x="2307772" y="417077"/>
            <a:ext cx="72490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為</a:t>
            </a:r>
            <a:r>
              <a:rPr lang="zh-CN" altLang="en-US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泰國</a:t>
            </a:r>
            <a:r>
              <a:rPr lang="zh-CN" altLang="en-US" sz="3200" b="1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禱告</a:t>
            </a:r>
            <a:endParaRPr lang="en-US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614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57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70E4D0E-A787-B351-E35E-435A4CA24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1" r="14441"/>
          <a:stretch/>
        </p:blipFill>
        <p:spPr>
          <a:xfrm>
            <a:off x="8567056" y="0"/>
            <a:ext cx="3624943" cy="34138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6E2DC7-29CC-261F-1007-6EDCC3EEB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140" y="523387"/>
            <a:ext cx="6413574" cy="777875"/>
          </a:xfrm>
        </p:spPr>
        <p:txBody>
          <a:bodyPr>
            <a:normAutofit fontScale="90000"/>
          </a:bodyPr>
          <a:lstStyle/>
          <a:p>
            <a:r>
              <a:rPr lang="zh-CN" alt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巴基斯坦</a:t>
            </a:r>
            <a:r>
              <a:rPr lang="zh-CN" altLang="en-US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br>
              <a:rPr lang="en-MY" altLang="zh-CN" sz="3600" b="1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360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下一個破產國家？</a:t>
            </a:r>
            <a:endParaRPr lang="en-US" sz="3600" dirty="0">
              <a:solidFill>
                <a:schemeClr val="bg2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BBBAB1-B94F-7E40-B413-0B60CD2E0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08571" y="3374571"/>
            <a:ext cx="3483429" cy="3483429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4DD646C-66E4-DF14-46DF-0E360055B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93202" y="2084388"/>
            <a:ext cx="2689224" cy="2689224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0D9AFE-4BE1-0DD0-32A7-DD57B687F2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7BF371-8644-562E-6161-06F5F13068E0}"/>
              </a:ext>
            </a:extLst>
          </p:cNvPr>
          <p:cNvSpPr txBox="1"/>
          <p:nvPr/>
        </p:nvSpPr>
        <p:spPr>
          <a:xfrm>
            <a:off x="373894" y="1706946"/>
            <a:ext cx="6538535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indent="-27432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人口2億4千萬</a:t>
            </a:r>
            <a:r>
              <a:rPr lang="zh-CN" altLang="en-US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en-US" altLang="zh-CN" sz="320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60%</a:t>
            </a:r>
            <a:r>
              <a:rPr lang="en-US" altLang="zh-TW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為山地高原</a:t>
            </a:r>
          </a:p>
          <a:p>
            <a:pPr marL="274320" indent="-27432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3200" b="0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南部湿热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多雨</a:t>
            </a:r>
            <a:r>
              <a:rPr lang="zh-CN" altLang="en-US" sz="3200" b="0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，北部干寒积雪</a:t>
            </a:r>
            <a:endParaRPr lang="en-US" altLang="zh-CN" sz="3200" b="0" i="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2022</a:t>
            </a:r>
            <a:r>
              <a:rPr lang="zh-TW" altLang="en-US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</a:t>
            </a:r>
            <a:r>
              <a:rPr lang="zh-CN" altLang="en-US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，世紀</a:t>
            </a:r>
            <a:r>
              <a:rPr lang="zh-CN" altLang="en-US" sz="320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洪水</a:t>
            </a:r>
            <a:r>
              <a:rPr lang="zh-CN" altLang="en-US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淹沒</a:t>
            </a:r>
            <a:r>
              <a:rPr lang="en-US" altLang="zh-CN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40萬房屋</a:t>
            </a:r>
            <a:r>
              <a:rPr lang="zh-CN" altLang="en-US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en-US" altLang="zh-CN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3300</a:t>
            </a:r>
            <a:r>
              <a:rPr lang="zh-CN" altLang="en-US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萬人無家可歸</a:t>
            </a:r>
            <a:endParaRPr lang="en-US" altLang="zh-CN" sz="3200" b="0" i="0" u="none" strike="noStrike" baseline="0" dirty="0">
              <a:solidFill>
                <a:schemeClr val="bg2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世界氣候脆弱國家第</a:t>
            </a:r>
            <a:r>
              <a:rPr lang="en-MY" altLang="zh-CN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</a:t>
            </a:r>
            <a:r>
              <a:rPr lang="zh-CN" altLang="en-US" sz="3200" b="0" i="0" u="none" strike="noStrike" baseline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名</a:t>
            </a:r>
            <a:endParaRPr lang="en-US" altLang="zh-CN" sz="3200" b="0" i="0" u="none" strike="noStrike" baseline="0" dirty="0">
              <a:solidFill>
                <a:schemeClr val="bg2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二氧化碳總排放</a:t>
            </a:r>
            <a:r>
              <a:rPr lang="zh-CN" altLang="en-US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量小於 </a:t>
            </a:r>
            <a:r>
              <a:rPr lang="en-US" altLang="zh-TW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0.1%</a:t>
            </a:r>
            <a:endParaRPr lang="en-US" altLang="zh-CN" sz="3200" b="0" i="0" u="none" strike="noStrike" baseline="0" dirty="0">
              <a:solidFill>
                <a:schemeClr val="bg2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國債：</a:t>
            </a:r>
            <a:r>
              <a:rPr lang="en-US" altLang="zh-TW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17</a:t>
            </a:r>
            <a:r>
              <a:rPr lang="zh-TW" altLang="en-US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兆美元</a:t>
            </a:r>
            <a:endParaRPr lang="en-US" altLang="zh-TW" sz="3200" b="0" i="0" u="none" strike="noStrike" baseline="0" dirty="0">
              <a:solidFill>
                <a:schemeClr val="bg2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7021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0F0369-AA84-578F-02EF-CCF8E0910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3" b="11983"/>
          <a:stretch/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316AF8-A35A-3C2F-50CC-42D8470E434E}"/>
              </a:ext>
            </a:extLst>
          </p:cNvPr>
          <p:cNvSpPr/>
          <p:nvPr/>
        </p:nvSpPr>
        <p:spPr>
          <a:xfrm>
            <a:off x="-1" y="-76200"/>
            <a:ext cx="12192000" cy="6934199"/>
          </a:xfrm>
          <a:prstGeom prst="rect">
            <a:avLst/>
          </a:prstGeom>
          <a:solidFill>
            <a:srgbClr val="0C402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0070C0"/>
              </a:solidFill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47E2E09B-09CE-81CB-0B84-5CA941F7C059}"/>
              </a:ext>
            </a:extLst>
          </p:cNvPr>
          <p:cNvSpPr txBox="1">
            <a:spLocks/>
          </p:cNvSpPr>
          <p:nvPr/>
        </p:nvSpPr>
        <p:spPr>
          <a:xfrm>
            <a:off x="403806" y="899556"/>
            <a:ext cx="11384387" cy="50588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天父，願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祢施恩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憐憫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巴基斯坦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br>
              <a:rPr lang="en-MY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用祢大能的手保護這個脆弱又貧困的國家。</a:t>
            </a:r>
            <a:br>
              <a:rPr lang="en-MY" altLang="zh-CN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在他們被洪水、暴雨摧殘的時候，</a:t>
            </a:r>
            <a:br>
              <a:rPr lang="en-MY" altLang="zh-CN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願主親自禁止風浪進一步襲擊巴基斯坦。</a:t>
            </a:r>
            <a:br>
              <a:rPr lang="en-MY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求神預備治理國家的人才，因爲氣候變遷已經是個事實，</a:t>
            </a:r>
            <a:br>
              <a:rPr lang="en-US" altLang="zh-CN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巴基斯坦需要比其它地方更快地做好準備、</a:t>
            </a:r>
            <a:br>
              <a:rPr lang="en-MY" altLang="zh-CN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求主將應對的策略及智慧都厚賜給愛巴基斯坦的人。</a:t>
            </a:r>
            <a:endParaRPr lang="en-MY" altLang="zh-TW" sz="3200" kern="1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願平安臨到</a:t>
            </a: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巴基斯坦</a:t>
            </a: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使他們可以早日尋求主名。</a:t>
            </a:r>
            <a:br>
              <a:rPr lang="en-MY" altLang="zh-CN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爲所有還不認識耶穌基督的巴基斯坦人民禱告，</a:t>
            </a:r>
            <a:br>
              <a:rPr lang="en-MY" altLang="zh-CN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求主將通往真理的道路給他們鋪平，驅除所有認識祢的攔阻</a:t>
            </a: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br>
              <a:rPr lang="en-MY" altLang="zh-TW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奉主耶穌基督的名求，阿們</a:t>
            </a:r>
            <a:r>
              <a:rPr lang="zh-CN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PMingLiU" panose="02020500000000000000" pitchFamily="18" charset="-120"/>
              </a:rPr>
              <a:t>！</a:t>
            </a:r>
            <a:endParaRPr lang="en-US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11">
            <a:extLst>
              <a:ext uri="{FF2B5EF4-FFF2-40B4-BE49-F238E27FC236}">
                <a16:creationId xmlns:a16="http://schemas.microsoft.com/office/drawing/2014/main" id="{293D4082-1BAC-E28B-4144-6FF89A99B99E}"/>
              </a:ext>
            </a:extLst>
          </p:cNvPr>
          <p:cNvSpPr txBox="1"/>
          <p:nvPr/>
        </p:nvSpPr>
        <p:spPr>
          <a:xfrm>
            <a:off x="2286000" y="228600"/>
            <a:ext cx="72490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為</a:t>
            </a:r>
            <a:r>
              <a:rPr lang="zh-CN" alt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巴基斯坦</a:t>
            </a:r>
            <a:r>
              <a:rPr lang="zh-CN" altLang="en-US" sz="3200" b="1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禱告</a:t>
            </a:r>
            <a:endParaRPr lang="en-US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456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02517" y="2988430"/>
            <a:ext cx="6911401" cy="911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3200"/>
              </a:lnSpc>
            </a:pPr>
            <a:r>
              <a:rPr lang="zh-TW" altLang="en-US" sz="24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不再是个人的祷告，我们开始一起祈祷。</a:t>
            </a:r>
            <a:br>
              <a:rPr lang="zh-TW" altLang="en-US" sz="24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分钟，生活</a:t>
            </a:r>
            <a:r>
              <a:rPr lang="zh-CN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忙碌的人都能找到时间参与。</a:t>
            </a:r>
            <a:endParaRPr lang="zh-CN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Graphic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04122" y="1"/>
            <a:ext cx="4713254" cy="6858000"/>
          </a:xfrm>
          <a:prstGeom prst="rect">
            <a:avLst/>
          </a:prstGeom>
        </p:spPr>
      </p:pic>
      <p:pic>
        <p:nvPicPr>
          <p:cNvPr id="13" name="Graphic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33145" y="4273637"/>
            <a:ext cx="4866748" cy="1939381"/>
          </a:xfrm>
          <a:prstGeom prst="rect">
            <a:avLst/>
          </a:prstGeom>
        </p:spPr>
      </p:pic>
      <p:pic>
        <p:nvPicPr>
          <p:cNvPr id="4" name="Graphic 3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15408" y="944442"/>
            <a:ext cx="5726021" cy="18228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000">
        <p14:pan dir="u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4063" y="2273770"/>
            <a:ext cx="1914259" cy="260634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51050" y="2316839"/>
            <a:ext cx="2278571" cy="2491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000">
        <p14:pan dir="u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1769</TotalTime>
  <Words>3208</Words>
  <Application>Microsoft Office PowerPoint</Application>
  <PresentationFormat>Widescreen</PresentationFormat>
  <Paragraphs>127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6" baseType="lpstr">
      <vt:lpstr>Airal</vt:lpstr>
      <vt:lpstr>DFHei-W3-WIN-BF</vt:lpstr>
      <vt:lpstr>Microsoft JhengHei</vt:lpstr>
      <vt:lpstr>Microsoft JhengHei</vt:lpstr>
      <vt:lpstr>Microsoft YaHei</vt:lpstr>
      <vt:lpstr>Microsoft YaHei Light</vt:lpstr>
      <vt:lpstr>Noto Sans TC</vt:lpstr>
      <vt:lpstr>Söhne</vt:lpstr>
      <vt:lpstr>YahooSans VF</vt:lpstr>
      <vt:lpstr>Arial</vt:lpstr>
      <vt:lpstr>Calibri</vt:lpstr>
      <vt:lpstr>Calibri Light</vt:lpstr>
      <vt:lpstr>Fira Sans</vt:lpstr>
      <vt:lpstr>HelveticaNeue-Light</vt:lpstr>
      <vt:lpstr>Open Sans</vt:lpstr>
      <vt:lpstr>Roboto</vt:lpstr>
      <vt:lpstr>Office Theme</vt:lpstr>
      <vt:lpstr>PowerPoint Presentation</vt:lpstr>
      <vt:lpstr>尼泊爾 山谷間回蕩的祈禱</vt:lpstr>
      <vt:lpstr>PowerPoint Presentation</vt:lpstr>
      <vt:lpstr>泰國 微笑國度的隱憂</vt:lpstr>
      <vt:lpstr>PowerPoint Presentation</vt:lpstr>
      <vt:lpstr>巴基斯坦  下一個破產國家？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Enoch Lee</dc:creator>
  <cp:lastModifiedBy>Yeng Shiow Lim</cp:lastModifiedBy>
  <cp:revision>149</cp:revision>
  <dcterms:created xsi:type="dcterms:W3CDTF">2023-12-04T18:50:40Z</dcterms:created>
  <dcterms:modified xsi:type="dcterms:W3CDTF">2024-01-23T01:31:14Z</dcterms:modified>
</cp:coreProperties>
</file>