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9" r:id="rId2"/>
    <p:sldId id="256" r:id="rId3"/>
    <p:sldId id="260" r:id="rId4"/>
    <p:sldId id="257" r:id="rId5"/>
    <p:sldId id="261" r:id="rId6"/>
    <p:sldId id="258" r:id="rId7"/>
    <p:sldId id="262" r:id="rId8"/>
    <p:sldId id="381" r:id="rId9"/>
    <p:sldId id="38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02F"/>
    <a:srgbClr val="275689"/>
    <a:srgbClr val="3370B3"/>
    <a:srgbClr val="03278D"/>
    <a:srgbClr val="1D2B69"/>
    <a:srgbClr val="3776AF"/>
    <a:srgbClr val="2794BF"/>
    <a:srgbClr val="115740"/>
    <a:srgbClr val="DC143C"/>
    <a:srgbClr val="003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3766" autoAdjust="0"/>
  </p:normalViewPr>
  <p:slideViewPr>
    <p:cSldViewPr snapToGrid="0">
      <p:cViewPr varScale="1">
        <p:scale>
          <a:sx n="62" d="100"/>
          <a:sy n="62" d="100"/>
        </p:scale>
        <p:origin x="850" y="6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40F23-001F-4838-A8A7-9162C51D7774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5FEA4-B206-4F9E-B9F7-85B5A6652F9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lww.com/ijsgh/toc/2023/09010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6%9A%B9%E7%BE%85%E7%81%A3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2024</a:t>
            </a:r>
            <a:r>
              <a:rPr lang="zh-CN" altLang="en-US" dirty="0"/>
              <a:t>年，我们要直击气候变迁最前线</a:t>
            </a:r>
            <a:r>
              <a:rPr lang="en-US" altLang="zh-CN" dirty="0"/>
              <a:t>——</a:t>
            </a:r>
            <a:r>
              <a:rPr lang="zh-CN" altLang="en-US" dirty="0"/>
              <a:t>为七个气候脆弱的国家祷告。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气候脆弱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是种概念，描述人类或</a:t>
            </a:r>
            <a:r>
              <a:rPr lang="zh-CN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生态系统</a:t>
            </a:r>
            <a:r>
              <a:rPr lang="zh-TW" altLang="en-US" sz="1200" b="0" i="0" kern="12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受到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气候变化影响的程度。</a:t>
            </a:r>
            <a:endParaRPr lang="en-US" altLang="zh-CN" dirty="0"/>
          </a:p>
          <a:p>
            <a:endParaRPr lang="en-US" dirty="0"/>
          </a:p>
          <a:p>
            <a:r>
              <a:rPr lang="zh-TW" altLang="en-US" b="0" i="0" dirty="0">
                <a:solidFill>
                  <a:srgbClr val="000000"/>
                </a:solidFill>
                <a:effectLst/>
                <a:latin typeface="Noto Sans TC"/>
              </a:rPr>
              <a:t>目前，全球有约 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Noto Sans TC"/>
              </a:rPr>
              <a:t>33 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Noto Sans TC"/>
              </a:rPr>
              <a:t>至 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Noto Sans TC"/>
              </a:rPr>
              <a:t>36 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Noto Sans TC"/>
              </a:rPr>
              <a:t>亿人生活在极易受到气候变迁影响的环境中，其中西非、中非、东非、南亚、中南美洲、海岛国家、北极圈更是高度脆弱的地区。</a:t>
            </a:r>
            <a:endParaRPr lang="en-US" altLang="zh-TW" b="0" i="0" dirty="0">
              <a:solidFill>
                <a:srgbClr val="000000"/>
              </a:solidFill>
              <a:effectLst/>
              <a:latin typeface="Noto Sans TC"/>
            </a:endParaRPr>
          </a:p>
          <a:p>
            <a:r>
              <a:rPr lang="zh-TW" altLang="en-US" b="0" i="0" dirty="0">
                <a:solidFill>
                  <a:srgbClr val="000000"/>
                </a:solidFill>
                <a:effectLst/>
                <a:latin typeface="Noto Sans TC"/>
              </a:rPr>
              <a:t>根据研究，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Noto Sans TC"/>
              </a:rPr>
              <a:t>过去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Noto Sans TC"/>
              </a:rPr>
              <a:t>10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Noto Sans TC"/>
              </a:rPr>
              <a:t>年，气候脆弱地区因洪水、干旱和风暴造成的死亡人数比其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Noto Sans TC"/>
              </a:rPr>
              <a:t>它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Noto Sans TC"/>
              </a:rPr>
              <a:t>地区高出 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Noto Sans TC"/>
              </a:rPr>
              <a:t>15 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Noto Sans TC"/>
              </a:rPr>
              <a:t>倍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Noto Sans TC"/>
              </a:rPr>
              <a:t>，令人震惊。</a:t>
            </a:r>
            <a:endParaRPr lang="en-US" altLang="zh-TW" b="0" i="0" dirty="0">
              <a:solidFill>
                <a:srgbClr val="000000"/>
              </a:solidFill>
              <a:effectLst/>
              <a:latin typeface="Noto Sans TC"/>
            </a:endParaRPr>
          </a:p>
          <a:p>
            <a:endParaRPr lang="en-US" dirty="0"/>
          </a:p>
          <a:p>
            <a:r>
              <a:rPr lang="zh-TW" altLang="en-US" b="0" i="0" dirty="0">
                <a:solidFill>
                  <a:srgbClr val="FFFFFF"/>
                </a:solidFill>
                <a:effectLst/>
                <a:latin typeface="Noto Sans TC"/>
              </a:rPr>
              <a:t>在全球持续暖化的情境下，气候危机将变得更加频繁、剧烈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Noto Sans TC"/>
              </a:rPr>
              <a:t>。</a:t>
            </a:r>
            <a:endParaRPr lang="en-MY" altLang="zh-CN" b="0" i="0" dirty="0">
              <a:solidFill>
                <a:srgbClr val="FFFFFF"/>
              </a:solidFill>
              <a:effectLst/>
              <a:latin typeface="Noto Sans TC"/>
            </a:endParaRPr>
          </a:p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Noto Sans TC"/>
              </a:rPr>
              <a:t>全世界大部分国家并没有足够的策略与方式来因应气候变迁，无法在气候变迁带来灾难的时候做出适当的调整，象是设置气候储备金用来救灾；</a:t>
            </a:r>
            <a:endParaRPr lang="en-MY" altLang="zh-CN" b="0" i="0" dirty="0">
              <a:solidFill>
                <a:srgbClr val="FFFFFF"/>
              </a:solidFill>
              <a:effectLst/>
              <a:latin typeface="Noto Sans TC"/>
            </a:endParaRPr>
          </a:p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Noto Sans TC"/>
              </a:rPr>
              <a:t>或</a:t>
            </a:r>
            <a:r>
              <a:rPr lang="zh-TW" altLang="en-US" b="0" i="0" dirty="0">
                <a:solidFill>
                  <a:srgbClr val="FFFFFF"/>
                </a:solidFill>
                <a:effectLst/>
                <a:latin typeface="Noto Sans TC"/>
              </a:rPr>
              <a:t>复育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Noto Sans TC"/>
              </a:rPr>
              <a:t>自然森林、强化水土以改善粮食或居民安全。这些都是减轻破坏的方式。</a:t>
            </a:r>
            <a:endParaRPr lang="en-US" altLang="zh-CN" b="0" i="0" dirty="0">
              <a:solidFill>
                <a:srgbClr val="FFFFFF"/>
              </a:solidFill>
              <a:effectLst/>
              <a:latin typeface="Noto Sans TC"/>
            </a:endParaRPr>
          </a:p>
          <a:p>
            <a:endParaRPr lang="en-US" altLang="zh-CN" b="0" i="0" dirty="0">
              <a:solidFill>
                <a:srgbClr val="FFFFFF"/>
              </a:solidFill>
              <a:effectLst/>
              <a:latin typeface="Noto Sans TC"/>
            </a:endParaRPr>
          </a:p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Noto Sans TC"/>
              </a:rPr>
              <a:t>面对气候灾害的复原能力，就是一个国家的气候韧性。气候韧性取决于</a:t>
            </a:r>
            <a:r>
              <a:rPr lang="zh-TW" altLang="en-US" b="0" i="0" dirty="0">
                <a:solidFill>
                  <a:srgbClr val="FFFFFF"/>
                </a:solidFill>
                <a:effectLst/>
                <a:latin typeface="Noto Sans TC"/>
              </a:rPr>
              <a:t>社会经济条件、政府的治理能力、个人家庭互动情形等。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Noto Sans TC"/>
              </a:rPr>
              <a:t>韧性越不足的国家，面对气候灾害时就越显脆弱。</a:t>
            </a:r>
            <a:endParaRPr lang="en-US" altLang="zh-CN" b="0" i="0" dirty="0">
              <a:solidFill>
                <a:srgbClr val="FFFFFF"/>
              </a:solidFill>
              <a:effectLst/>
              <a:latin typeface="Noto Sans TC"/>
            </a:endParaRPr>
          </a:p>
          <a:p>
            <a:endParaRPr lang="en-US" altLang="zh-CN" b="0" i="0" dirty="0">
              <a:solidFill>
                <a:srgbClr val="FFFFFF"/>
              </a:solidFill>
              <a:effectLst/>
              <a:latin typeface="Noto Sans TC"/>
            </a:endParaRPr>
          </a:p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Noto Sans TC"/>
              </a:rPr>
              <a:t>参考资料：</a:t>
            </a:r>
            <a:r>
              <a:rPr lang="en-US" altLang="zh-CN" b="0" i="0" dirty="0">
                <a:solidFill>
                  <a:srgbClr val="FFFFFF"/>
                </a:solidFill>
                <a:effectLst/>
                <a:latin typeface="Noto Sans TC"/>
              </a:rPr>
              <a:t>Greenpeace 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Noto Sans TC"/>
              </a:rPr>
              <a:t>绿色和平（</a:t>
            </a:r>
            <a:r>
              <a:rPr lang="en-US" altLang="zh-CN" b="0" i="0" dirty="0">
                <a:solidFill>
                  <a:srgbClr val="FFFFFF"/>
                </a:solidFill>
                <a:effectLst/>
                <a:latin typeface="Noto Sans TC"/>
              </a:rPr>
              <a:t>https://shorturl.at/koFO6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Noto Sans TC"/>
              </a:rPr>
              <a:t>）</a:t>
            </a:r>
            <a:endParaRPr lang="en-US" altLang="zh-CN" b="0" i="0" dirty="0">
              <a:solidFill>
                <a:srgbClr val="FFFFFF"/>
              </a:solidFill>
              <a:effectLst/>
              <a:latin typeface="Noto Sans T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5FEA4-B206-4F9E-B9F7-85B5A6652F94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800" dirty="0"/>
              <a:t>尼泊尔饮用及灌溉的水源的河溪，</a:t>
            </a:r>
            <a:r>
              <a:rPr lang="en-US" altLang="zh-CN" sz="1800" dirty="0"/>
              <a:t>80% </a:t>
            </a:r>
            <a:r>
              <a:rPr lang="zh-CN" altLang="en-US" sz="1800" dirty="0"/>
              <a:t>来自冰川，但全球暖化使喜马拉雅冰川以惊人的速度融化，导致冰湖的数量在过去四十年增加了一倍。</a:t>
            </a:r>
            <a:br>
              <a:rPr lang="en-MY" altLang="zh-CN" sz="1800" dirty="0"/>
            </a:br>
            <a:r>
              <a:rPr lang="zh-CN" altLang="en-US" sz="1800" dirty="0"/>
              <a:t>冰湖越多，冰湖溃决带来的洪水及山崩的机率就越高，加上</a:t>
            </a:r>
            <a:r>
              <a:rPr lang="zh-CN" altLang="en-US" sz="1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气候变化令雨量增加和雨季时间变长，</a:t>
            </a:r>
            <a:r>
              <a:rPr lang="zh-TW" altLang="en-US" sz="1200" b="0" i="0" u="none" strike="noStrike" baseline="0" dirty="0">
                <a:latin typeface="DFHei-W3-WIN-BF"/>
              </a:rPr>
              <a:t>导致洪水事件频发</a:t>
            </a:r>
            <a:r>
              <a:rPr lang="zh-CN" altLang="en-US" sz="1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CN" sz="1200" b="0" dirty="0">
              <a:solidFill>
                <a:schemeClr val="bg1"/>
              </a:solidFill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algn="l"/>
            <a:endParaRPr lang="en-US" altLang="zh-CN" sz="1200" b="0" dirty="0">
              <a:solidFill>
                <a:schemeClr val="bg1"/>
              </a:solidFill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algn="l"/>
            <a:r>
              <a:rPr lang="en-US" altLang="zh-CN" sz="1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2022 </a:t>
            </a:r>
            <a:r>
              <a:rPr lang="zh-CN" altLang="en-US" sz="1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年，季风雨提前开始，尼泊尔发生了大规模的洪水和山体滑坡。</a:t>
            </a:r>
            <a:endParaRPr lang="en-US" altLang="zh-CN" sz="1200" b="0" dirty="0">
              <a:solidFill>
                <a:schemeClr val="bg1"/>
              </a:solidFill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algn="l"/>
            <a:r>
              <a:rPr lang="zh-CN" altLang="en-US" sz="1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积水促使蚊虫大量繁殖，尼泊尔也爆发了史上最大规模的登革热，全国没有一个地区得以幸免，全国共有超过五万人染病。</a:t>
            </a:r>
            <a:endParaRPr lang="en-US" altLang="zh-CN" sz="1200" b="0" dirty="0">
              <a:solidFill>
                <a:schemeClr val="bg1"/>
              </a:solidFill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algn="l"/>
            <a:endParaRPr lang="en-US" altLang="zh-CN" sz="1200" b="0" dirty="0">
              <a:solidFill>
                <a:schemeClr val="bg1"/>
              </a:solidFill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algn="l"/>
            <a:r>
              <a:rPr lang="zh-CN" altLang="en-US" sz="1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水资源受污染使居民的生存条件大受威胁，健康也严重受影响；洪水也导致农作物减产，影响农民生计以及粮食安全。</a:t>
            </a:r>
            <a:endParaRPr lang="en-US" altLang="zh-CN" sz="1200" b="0" dirty="0">
              <a:solidFill>
                <a:schemeClr val="bg1"/>
              </a:solidFill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algn="l"/>
            <a:endParaRPr lang="en-US" altLang="zh-CN" sz="1200" b="0" dirty="0">
              <a:solidFill>
                <a:schemeClr val="bg1"/>
              </a:solidFill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让我们一同开声为</a:t>
            </a:r>
            <a:r>
              <a:rPr lang="zh-CN" altLang="en-US" sz="1200" b="0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尼泊尔</a:t>
            </a:r>
            <a:r>
              <a:rPr lang="zh-CN" altLang="en-US" sz="1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祷告</a:t>
            </a:r>
            <a:endParaRPr lang="en-MY" altLang="zh-CN" sz="1200" b="0" dirty="0">
              <a:solidFill>
                <a:schemeClr val="bg1"/>
              </a:solidFill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MY" altLang="zh-CN" sz="1200" b="0" dirty="0">
              <a:solidFill>
                <a:schemeClr val="bg1"/>
              </a:solidFill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MY" altLang="zh-CN" sz="1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-------------------------------------------------------------------------------------------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MY" altLang="zh-CN" sz="1200" b="0" dirty="0">
              <a:solidFill>
                <a:schemeClr val="bg1"/>
              </a:solidFill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algn="l"/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廓尔喀人英勇善战的形象，主要来自英军于近代组建的的</a:t>
            </a:r>
            <a:r>
              <a:rPr lang="zh-TW" alt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廓尔喀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部队。</a:t>
            </a:r>
            <a:endParaRPr lang="en-MY" altLang="zh-TW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管廓尔喀族人大多身材矮小，但由于世代生活环境的恶劣以及传统尚武风气，使得廓尔喀军人勇名颇显。</a:t>
            </a:r>
            <a:endParaRPr lang="en-MY" altLang="zh-TW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这支部队在十九世纪初，是受聘于东印度公司的佣兵，而后成为被英国征召加入驻印、缅的英军，之后逐渐演变为英军的一支常备部队。</a:t>
            </a:r>
            <a:endParaRPr lang="en-MY" altLang="zh-TW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他们在二次大战及福克兰群岛战争等二十世纪的战役中都有表现。</a:t>
            </a:r>
            <a:endParaRPr lang="en-MY" altLang="zh-TW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en-MY" altLang="zh-TW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至今，英军仍留有一个总数约</a:t>
            </a:r>
            <a:r>
              <a:rPr lang="en-US" altLang="zh-TW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3,700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人的廓尔喀佣兵旅，获选加入此部队的廓尔喀战士将分别至英国、新加坡和文莱，</a:t>
            </a:r>
            <a:endParaRPr lang="en-MY" altLang="zh-TW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zh-TW" alt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新加坡人称之为「辜加兵」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，以及</a:t>
            </a:r>
            <a:r>
              <a:rPr lang="en-US" altLang="zh-TW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1997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年前的驻港英军，</a:t>
            </a:r>
            <a:r>
              <a:rPr lang="zh-TW" alt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香港人称之为「啹喀兵」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。</a:t>
            </a:r>
            <a:endParaRPr lang="en-MY" altLang="zh-TW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英国萨塞克斯公爵哈利王子参军期间也曾接受廓尔喀部队的训练。</a:t>
            </a:r>
            <a:endParaRPr lang="en-MY" altLang="zh-TW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印度和新加坡也有廓尔喀军；他们曾参与中印战争、印巴战争。</a:t>
            </a:r>
          </a:p>
          <a:p>
            <a:pPr algn="l"/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廓尔喀战士引以为傲的特有武器为廓尔喀弯刀。他们因为有山岳民族悍不畏死的特性，因此十分擅长山地战与游击队形式的战斗。</a:t>
            </a:r>
            <a:endParaRPr lang="en-MY" altLang="zh-TW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在</a:t>
            </a:r>
            <a:r>
              <a:rPr lang="en-US" altLang="zh-TW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911</a:t>
            </a:r>
            <a:r>
              <a:rPr lang="zh-TW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事件后的阿富汗战争中，英国曾派出廓尔喀部队加入地面作战。</a:t>
            </a:r>
            <a:endParaRPr lang="en-MY" altLang="zh-TW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en-MY" altLang="zh-TW" b="0" i="0" dirty="0">
              <a:solidFill>
                <a:srgbClr val="585858"/>
              </a:solidFill>
              <a:effectLst/>
              <a:latin typeface="Open Sans" panose="020B0606030504020204" pitchFamily="34" charset="0"/>
            </a:endParaRPr>
          </a:p>
          <a:p>
            <a:pPr algn="just" fontAlgn="base"/>
            <a:r>
              <a:rPr lang="en-MY" altLang="zh-TW" b="0" i="0" dirty="0">
                <a:solidFill>
                  <a:srgbClr val="585858"/>
                </a:solidFill>
                <a:effectLst/>
                <a:latin typeface="Open Sans" panose="020B0606030504020204" pitchFamily="34" charset="0"/>
              </a:rPr>
              <a:t>https://zh.wikipedia.org/wiki/%E5%BB%93%E7%88%BE%E5%96%80%E4%BA%BA</a:t>
            </a:r>
            <a:endParaRPr lang="zh-TW" altLang="en-US" b="0" i="0" dirty="0">
              <a:solidFill>
                <a:srgbClr val="585858"/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b="0" dirty="0">
              <a:solidFill>
                <a:schemeClr val="bg1"/>
              </a:solidFill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  <a:p>
            <a:endParaRPr lang="en-US" dirty="0"/>
          </a:p>
          <a:p>
            <a:r>
              <a:rPr lang="zh-CN" altLang="en-US" b="0" i="0" dirty="0">
                <a:solidFill>
                  <a:srgbClr val="FFFFFF"/>
                </a:solidFill>
                <a:effectLst/>
                <a:latin typeface="Noto Sans TC"/>
              </a:rPr>
              <a:t>参考资料：</a:t>
            </a:r>
            <a:endParaRPr lang="en-US" altLang="zh-CN" b="0" i="0" dirty="0">
              <a:solidFill>
                <a:srgbClr val="FFFFFF"/>
              </a:solidFill>
              <a:effectLst/>
              <a:latin typeface="Noto Sans TC"/>
            </a:endParaRPr>
          </a:p>
          <a:p>
            <a:r>
              <a:rPr lang="en-US" altLang="zh-CN" b="0" i="0" dirty="0">
                <a:solidFill>
                  <a:srgbClr val="FFFFFF"/>
                </a:solidFill>
                <a:effectLst/>
                <a:latin typeface="Noto Sans TC"/>
              </a:rPr>
              <a:t>Mongabay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Noto Sans TC"/>
              </a:rPr>
              <a:t>（</a:t>
            </a:r>
            <a:r>
              <a:rPr lang="en-US" altLang="zh-CN" b="0" i="0" dirty="0">
                <a:solidFill>
                  <a:srgbClr val="FFFFFF"/>
                </a:solidFill>
                <a:effectLst/>
                <a:latin typeface="Noto Sans TC"/>
              </a:rPr>
              <a:t>https://shorturl.at/foH36</a:t>
            </a:r>
            <a:r>
              <a:rPr lang="zh-CN" altLang="en-US" b="0" i="0" dirty="0">
                <a:solidFill>
                  <a:srgbClr val="FFFFFF"/>
                </a:solidFill>
                <a:effectLst/>
                <a:latin typeface="Noto Sans TC"/>
              </a:rPr>
              <a:t>）</a:t>
            </a:r>
            <a:endParaRPr lang="en-US" altLang="zh-CN" b="0" i="0" dirty="0">
              <a:solidFill>
                <a:srgbClr val="FFFFFF"/>
              </a:solidFill>
              <a:effectLst/>
              <a:latin typeface="Noto Sans TC"/>
            </a:endParaRPr>
          </a:p>
          <a:p>
            <a:r>
              <a:rPr lang="en-US" b="0" i="1" dirty="0">
                <a:solidFill>
                  <a:srgbClr val="3B3030"/>
                </a:solidFill>
                <a:effectLst/>
                <a:latin typeface="Fira Sans" panose="020B0503050000020004" pitchFamily="34" charset="0"/>
              </a:rPr>
              <a:t>International Journal of Surgery: Global Health </a:t>
            </a:r>
            <a:r>
              <a:rPr lang="en-US" b="0" i="0" u="none" strike="noStrike" dirty="0">
                <a:solidFill>
                  <a:srgbClr val="005B92"/>
                </a:solidFill>
                <a:effectLst/>
                <a:latin typeface="Fira Sans" panose="020B0503050000020004" pitchFamily="34" charset="0"/>
                <a:hlinkClick r:id="rId3"/>
              </a:rPr>
              <a:t>6(5):e0351, September 2023.</a:t>
            </a:r>
            <a:r>
              <a:rPr lang="en-US" b="0" i="0" dirty="0">
                <a:solidFill>
                  <a:srgbClr val="3B3030"/>
                </a:solidFill>
                <a:effectLst/>
                <a:latin typeface="Fira Sans" panose="020B0503050000020004" pitchFamily="34" charset="0"/>
              </a:rPr>
              <a:t> </a:t>
            </a:r>
            <a:r>
              <a:rPr lang="zh-CN" altLang="en-US" b="0" i="0" dirty="0">
                <a:solidFill>
                  <a:srgbClr val="3B3030"/>
                </a:solidFill>
                <a:effectLst/>
                <a:latin typeface="Fira Sans" panose="020B0503050000020004" pitchFamily="34" charset="0"/>
              </a:rPr>
              <a:t>（</a:t>
            </a:r>
            <a:r>
              <a:rPr lang="en-US" b="0" i="1" dirty="0">
                <a:solidFill>
                  <a:srgbClr val="3B3030"/>
                </a:solidFill>
                <a:effectLst/>
                <a:latin typeface="Fira Sans" panose="020B0503050000020004" pitchFamily="34" charset="0"/>
              </a:rPr>
              <a:t>DOI: </a:t>
            </a:r>
            <a:r>
              <a:rPr lang="en-US" b="0" i="0" dirty="0">
                <a:solidFill>
                  <a:srgbClr val="3B3030"/>
                </a:solidFill>
                <a:effectLst/>
                <a:latin typeface="Fira Sans" panose="020B0503050000020004" pitchFamily="34" charset="0"/>
              </a:rPr>
              <a:t>10.1097/GH9.0000000000000351</a:t>
            </a:r>
            <a:r>
              <a:rPr lang="zh-CN" altLang="en-US" b="0" i="0" dirty="0">
                <a:solidFill>
                  <a:srgbClr val="3B3030"/>
                </a:solidFill>
                <a:effectLst/>
                <a:latin typeface="Fira Sans" panose="020B0503050000020004" pitchFamily="34" charset="0"/>
              </a:rPr>
              <a:t>）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5FEA4-B206-4F9E-B9F7-85B5A6652F94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800" b="0" i="0" u="none" strike="noStrike" baseline="0" dirty="0">
                <a:solidFill>
                  <a:schemeClr val="bg1"/>
                </a:solidFill>
                <a:effectLst/>
                <a:latin typeface="DFHei-W3-WIN-BF"/>
                <a:ea typeface="Microsoft JhengHei" panose="020B0604030504040204" pitchFamily="34" charset="-120"/>
                <a:cs typeface="Times New Roman" panose="02020603050405020304" pitchFamily="18" charset="0"/>
              </a:rPr>
              <a:t>有延绵海岸线土泰国、是个高度依赖农业旅游业的国家，过去大多数</a:t>
            </a:r>
            <a:r>
              <a:rPr lang="zh-CN" altLang="en-US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在</a:t>
            </a:r>
            <a:r>
              <a:rPr lang="zh-CN" altLang="en-US" sz="18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暹罗湾"/>
              </a:rPr>
              <a:t>暹罗湾</a:t>
            </a:r>
            <a:r>
              <a:rPr lang="zh-CN" altLang="en-US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形成的热带气旋，一直为数甚少且弱。</a:t>
            </a:r>
            <a:br>
              <a:rPr lang="en-MY" altLang="zh-CN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zh-CN" altLang="en-US" sz="1800" b="0" i="0" u="none" strike="noStrike" baseline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但</a:t>
            </a:r>
            <a:r>
              <a:rPr lang="zh-CN" altLang="en-US" sz="180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气候变迁带来频密强大台风，</a:t>
            </a:r>
            <a:r>
              <a:rPr lang="zh-CN" altLang="en-US" sz="2800" b="0" i="0" dirty="0">
                <a:solidFill>
                  <a:srgbClr val="374151"/>
                </a:solidFill>
                <a:effectLst/>
                <a:latin typeface="Söhne"/>
              </a:rPr>
              <a:t>暴雨和洪水。近年来不断地威胁</a:t>
            </a:r>
            <a:r>
              <a:rPr lang="zh-TW" altLang="en-US" sz="1800" b="0" i="0" u="none" strike="noStrike" baseline="0" dirty="0">
                <a:latin typeface="DFHei-W3-WIN-BF"/>
              </a:rPr>
              <a:t>泰国经济的三大关键：农业、旅游和贸易。</a:t>
            </a:r>
            <a:endParaRPr lang="en-US" altLang="zh-TW" sz="1800" b="0" i="0" u="none" strike="noStrike" baseline="0" dirty="0">
              <a:latin typeface="DFHei-W3-WIN-BF"/>
            </a:endParaRPr>
          </a:p>
          <a:p>
            <a:pPr algn="l"/>
            <a:r>
              <a:rPr lang="zh-CN" altLang="en-US" sz="1800" b="0" i="0" u="none" strike="noStrike" baseline="0" dirty="0">
                <a:latin typeface="DFHei-W3-WIN-BF"/>
              </a:rPr>
              <a:t>农业为</a:t>
            </a:r>
            <a:r>
              <a:rPr lang="zh-TW" altLang="en-US" sz="1800" b="0" i="0" u="none" strike="noStrike" baseline="0" dirty="0">
                <a:latin typeface="DFHei-W3-WIN-BF"/>
              </a:rPr>
              <a:t>泰国</a:t>
            </a:r>
            <a:r>
              <a:rPr lang="zh-CN" altLang="en-US" sz="1800" b="0" i="0" u="none" strike="noStrike" baseline="0" dirty="0">
                <a:latin typeface="DFHei-W3-WIN-BF"/>
              </a:rPr>
              <a:t>贡献大约 </a:t>
            </a:r>
            <a:r>
              <a:rPr lang="en-US" altLang="zh-CN" sz="1800" b="0" i="0" u="none" strike="noStrike" baseline="0" dirty="0">
                <a:latin typeface="DFHei-W3-WIN-BF"/>
              </a:rPr>
              <a:t>8.1% </a:t>
            </a:r>
            <a:r>
              <a:rPr lang="zh-CN" altLang="en-US" sz="1800" b="0" i="0" u="none" strike="noStrike" baseline="0" dirty="0">
                <a:latin typeface="DFHei-W3-WIN-BF"/>
              </a:rPr>
              <a:t>的 </a:t>
            </a:r>
            <a:r>
              <a:rPr lang="en-US" altLang="zh-TW" sz="1800" b="0" i="0" u="none" strike="noStrike" baseline="0" dirty="0">
                <a:latin typeface="HelveticaNeue-Light"/>
              </a:rPr>
              <a:t>GDP</a:t>
            </a:r>
            <a:r>
              <a:rPr lang="zh-CN" altLang="en-US" sz="1800" b="0" i="0" u="none" strike="noStrike" baseline="0" dirty="0">
                <a:latin typeface="HelveticaNeue-Light"/>
              </a:rPr>
              <a:t>，且全国超过三成劳动力从事农业。</a:t>
            </a:r>
            <a:endParaRPr lang="en-US" altLang="zh-CN" sz="1800" b="0" i="0" u="none" strike="noStrike" baseline="0" dirty="0">
              <a:latin typeface="HelveticaNeue-Light"/>
            </a:endParaRPr>
          </a:p>
          <a:p>
            <a:pPr algn="l"/>
            <a:r>
              <a:rPr lang="zh-CN" altLang="en-US" b="0" i="0" dirty="0">
                <a:solidFill>
                  <a:srgbClr val="3F6991"/>
                </a:solidFill>
                <a:effectLst/>
                <a:latin typeface="Airal"/>
              </a:rPr>
              <a:t>气候变化引起的气候灾害、传染病传播对游客安全构成威胁，同时影响旅游者做出旅游决策。</a:t>
            </a:r>
            <a:endParaRPr lang="en-US" altLang="zh-CN" sz="1800" b="0" i="0" u="none" strike="noStrike" baseline="0" dirty="0">
              <a:solidFill>
                <a:srgbClr val="3F6991"/>
              </a:solidFill>
              <a:effectLst/>
              <a:latin typeface="HelveticaNeue-Light"/>
            </a:endParaRPr>
          </a:p>
          <a:p>
            <a:pPr algn="l"/>
            <a:r>
              <a:rPr lang="zh-TW" altLang="en-US" sz="1800" b="0" i="0" dirty="0">
                <a:solidFill>
                  <a:srgbClr val="232A31"/>
                </a:solidFill>
                <a:effectLst/>
                <a:latin typeface="YahooSans VF"/>
              </a:rPr>
              <a:t>曼谷工业区也遭洪水袭击。年年洪灾，让不少外资企业担心产业供应链中断，甚至已经在考虑要迁厂到其他国家。</a:t>
            </a:r>
            <a:br>
              <a:rPr lang="en-MY" altLang="zh-TW" sz="1800" b="0" i="0" dirty="0">
                <a:solidFill>
                  <a:srgbClr val="232A31"/>
                </a:solidFill>
                <a:effectLst/>
                <a:latin typeface="YahooSans VF"/>
              </a:rPr>
            </a:br>
            <a:r>
              <a:rPr lang="zh-CN" altLang="en-US" sz="1800" b="0" i="0" u="none" strike="noStrike" baseline="0" dirty="0">
                <a:latin typeface="HelveticaNeue-Light"/>
              </a:rPr>
              <a:t>三大关键产业都是非常容易被气候影响的产业。</a:t>
            </a:r>
            <a:endParaRPr lang="en-US" altLang="zh-TW" sz="1800" b="0" i="0" u="none" strike="noStrike" baseline="0" dirty="0">
              <a:latin typeface="DFHei-W3-WIN-BF"/>
            </a:endParaRPr>
          </a:p>
          <a:p>
            <a:pPr algn="l"/>
            <a:endParaRPr lang="en-US" altLang="zh-TW" sz="1800" b="0" i="0" u="none" strike="noStrike" baseline="0" dirty="0">
              <a:latin typeface="DFHei-W3-WIN-BF"/>
            </a:endParaRPr>
          </a:p>
          <a:p>
            <a:pPr algn="l"/>
            <a:r>
              <a:rPr lang="zh-TW" altLang="en-US" sz="1800" b="0" i="0" u="none" strike="noStrike" baseline="0" dirty="0">
                <a:latin typeface="DFHei-W3-WIN-BF"/>
              </a:rPr>
              <a:t>洪水、干旱和高温，会导致水污染、令食品不安全疾和</a:t>
            </a:r>
            <a:r>
              <a:rPr lang="zh-CN" altLang="en-US" sz="1800" b="0" i="0" dirty="0">
                <a:solidFill>
                  <a:srgbClr val="374151"/>
                </a:solidFill>
                <a:effectLst/>
                <a:latin typeface="Söhne"/>
              </a:rPr>
              <a:t>传染病例如登革热和疟疾的传播，对公众健康造成影响。特别是</a:t>
            </a:r>
            <a:r>
              <a:rPr lang="zh-TW" altLang="en-US" sz="1800" b="0" i="0" u="none" strike="noStrike" baseline="0" dirty="0">
                <a:latin typeface="DFHei-W3-WIN-BF"/>
              </a:rPr>
              <a:t>儿童，免疫系统和神经系统发育尚未完全的儿童，造成终身损害。换句话说，气候变迁夺走了泰国儿童的未来。</a:t>
            </a:r>
            <a:endParaRPr lang="en-US" altLang="zh-TW" sz="1800" b="0" i="0" u="none" strike="noStrike" baseline="0" dirty="0">
              <a:latin typeface="DFHei-W3-WIN-BF"/>
            </a:endParaRPr>
          </a:p>
          <a:p>
            <a:pPr algn="l"/>
            <a:endParaRPr lang="en-US" altLang="zh-CN" sz="1800" b="0" i="0" u="none" strike="noStrike" baseline="0" dirty="0">
              <a:solidFill>
                <a:schemeClr val="bg1"/>
              </a:solidFill>
              <a:effectLst/>
              <a:latin typeface="DFHei-W3-WIN-BF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algn="l"/>
            <a:r>
              <a:rPr lang="zh-CN" altLang="en-US" sz="1800" b="0" i="0" u="none" strike="noStrike" baseline="0" dirty="0">
                <a:solidFill>
                  <a:schemeClr val="bg1"/>
                </a:solidFill>
                <a:effectLst/>
                <a:latin typeface="DFHei-W3-WIN-BF"/>
                <a:ea typeface="Microsoft JhengHei" panose="020B0604030504040204" pitchFamily="34" charset="-120"/>
                <a:cs typeface="Times New Roman" panose="02020603050405020304" pitchFamily="18" charset="0"/>
              </a:rPr>
              <a:t>最令人担心的或许是海平面上升。海水侵蚀已经让泰国每年失去 </a:t>
            </a:r>
            <a:r>
              <a:rPr lang="en-US" altLang="zh-CN" sz="1800" b="0" i="0" u="none" strike="noStrike" baseline="0" dirty="0">
                <a:solidFill>
                  <a:schemeClr val="bg1"/>
                </a:solidFill>
                <a:effectLst/>
                <a:latin typeface="DFHei-W3-WIN-BF"/>
                <a:ea typeface="Microsoft JhengHei" panose="020B0604030504040204" pitchFamily="34" charset="-120"/>
                <a:cs typeface="Times New Roman" panose="02020603050405020304" pitchFamily="18" charset="0"/>
              </a:rPr>
              <a:t>30 </a:t>
            </a:r>
            <a:r>
              <a:rPr lang="zh-CN" altLang="en-US" sz="1800" b="0" i="0" u="none" strike="noStrike" baseline="0" dirty="0">
                <a:solidFill>
                  <a:schemeClr val="bg1"/>
                </a:solidFill>
                <a:effectLst/>
                <a:latin typeface="DFHei-W3-WIN-BF"/>
                <a:ea typeface="Microsoft JhengHei" panose="020B0604030504040204" pitchFamily="34" charset="-120"/>
                <a:cs typeface="Times New Roman" panose="02020603050405020304" pitchFamily="18" charset="0"/>
              </a:rPr>
              <a:t>平方公里的沿海土地。</a:t>
            </a:r>
            <a:r>
              <a:rPr lang="zh-TW" altLang="en-US" sz="2800" b="0" i="0" dirty="0">
                <a:solidFill>
                  <a:srgbClr val="4D4D4D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根据世界银行（</a:t>
            </a:r>
            <a:r>
              <a:rPr lang="en-US" altLang="zh-TW" sz="2800" b="0" i="0" dirty="0">
                <a:solidFill>
                  <a:srgbClr val="4D4D4D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World Bank</a:t>
            </a:r>
            <a:r>
              <a:rPr lang="zh-TW" altLang="en-US" sz="2800" b="0" i="0" dirty="0">
                <a:solidFill>
                  <a:srgbClr val="4D4D4D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）的报告，「近</a:t>
            </a:r>
            <a:r>
              <a:rPr lang="en-US" altLang="zh-TW" sz="2800" b="0" i="0" dirty="0">
                <a:solidFill>
                  <a:srgbClr val="4D4D4D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40%</a:t>
            </a:r>
            <a:r>
              <a:rPr lang="zh-TW" altLang="en-US" sz="2800" b="0" i="0" dirty="0">
                <a:solidFill>
                  <a:srgbClr val="4D4D4D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」的曼谷很可能将于</a:t>
            </a:r>
            <a:r>
              <a:rPr lang="en-US" altLang="zh-TW" sz="2800" b="0" i="0" dirty="0">
                <a:solidFill>
                  <a:srgbClr val="4D4D4D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2030</a:t>
            </a:r>
            <a:r>
              <a:rPr lang="zh-TW" altLang="en-US" sz="2800" b="0" i="0" dirty="0">
                <a:solidFill>
                  <a:srgbClr val="4D4D4D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年被水淹没。</a:t>
            </a:r>
            <a:endParaRPr lang="en-US" altLang="zh-TW" sz="2800" b="0" i="0" dirty="0">
              <a:solidFill>
                <a:srgbClr val="4D4D4D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l"/>
            <a:endParaRPr lang="en-US" altLang="zh-CN" sz="2800" b="0" i="0" u="none" strike="noStrike" baseline="0" dirty="0">
              <a:solidFill>
                <a:srgbClr val="4D4D4D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algn="l"/>
            <a:r>
              <a:rPr lang="zh-CN" altLang="en-US" sz="2800" b="0" i="0" u="none" strike="noStrike" baseline="0" dirty="0">
                <a:solidFill>
                  <a:srgbClr val="4D4D4D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国土受海平面上升侵蚀、关键产业又非常容易受气候变迁打击，种种因素都让泰国的经济发展面对挑战。</a:t>
            </a:r>
            <a:endParaRPr lang="en-US" altLang="zh-CN" sz="1800" b="0" i="0" u="none" strike="noStrike" baseline="0" dirty="0">
              <a:solidFill>
                <a:schemeClr val="bg1"/>
              </a:solidFill>
              <a:effectLst/>
              <a:latin typeface="DFHei-W3-WIN-BF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algn="l"/>
            <a:endParaRPr lang="en-US" altLang="zh-CN" sz="1800" b="0" i="0" u="none" strike="noStrike" baseline="0" dirty="0">
              <a:solidFill>
                <a:schemeClr val="bg1"/>
              </a:solidFill>
              <a:effectLst/>
              <a:latin typeface="DFHei-W3-WIN-BF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让我们一同开声为</a:t>
            </a:r>
            <a:r>
              <a:rPr lang="zh-CN" altLang="en-US" sz="1200" b="0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泰国</a:t>
            </a:r>
            <a:r>
              <a:rPr lang="zh-CN" altLang="en-US" sz="1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祷告</a:t>
            </a:r>
            <a:endParaRPr lang="en-US" sz="1200" b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dirty="0"/>
          </a:p>
          <a:p>
            <a:r>
              <a:rPr lang="zh-CN" altLang="en-US" dirty="0"/>
              <a:t>参考资料：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0" i="0" dirty="0">
                <a:solidFill>
                  <a:srgbClr val="4A4A4A"/>
                </a:solidFill>
                <a:effectLst/>
                <a:latin typeface="Roboto" panose="02000000000000000000" pitchFamily="2" charset="0"/>
              </a:rPr>
              <a:t>Climate Risk Country Profile – Thailand</a:t>
            </a:r>
            <a:r>
              <a:rPr lang="zh-CN" altLang="en-US" b="0" i="0" dirty="0">
                <a:solidFill>
                  <a:srgbClr val="4A4A4A"/>
                </a:solidFill>
                <a:effectLst/>
                <a:latin typeface="Roboto" panose="02000000000000000000" pitchFamily="2" charset="0"/>
              </a:rPr>
              <a:t>（</a:t>
            </a:r>
            <a:r>
              <a:rPr lang="en-US" altLang="zh-CN" b="0" i="0" dirty="0">
                <a:solidFill>
                  <a:srgbClr val="4A4A4A"/>
                </a:solidFill>
                <a:effectLst/>
                <a:latin typeface="Roboto" panose="02000000000000000000" pitchFamily="2" charset="0"/>
              </a:rPr>
              <a:t>https://reliefweb.int/report/thailand/climate-risk-country-profile-thailand</a:t>
            </a:r>
            <a:r>
              <a:rPr lang="zh-CN" altLang="en-US" b="0" i="0" dirty="0">
                <a:solidFill>
                  <a:srgbClr val="4A4A4A"/>
                </a:solidFill>
                <a:effectLst/>
                <a:latin typeface="Roboto" panose="02000000000000000000" pitchFamily="2" charset="0"/>
              </a:rPr>
              <a:t>）</a:t>
            </a:r>
            <a:endParaRPr lang="en-US" altLang="zh-CN" b="0" i="0" dirty="0">
              <a:solidFill>
                <a:srgbClr val="4A4A4A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EurekAlert</a:t>
            </a:r>
            <a:r>
              <a:rPr lang="zh-CN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（</a:t>
            </a:r>
            <a:r>
              <a:rPr lang="en-US" altLang="zh-CN" b="0" dirty="0"/>
              <a:t>https://www.eurekalert.org/news-releases/702376</a:t>
            </a:r>
            <a:r>
              <a:rPr lang="zh-CN" altLang="en-US" b="0" dirty="0"/>
              <a:t>）</a:t>
            </a:r>
            <a:endParaRPr lang="en-US" altLang="zh-CN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0" dirty="0"/>
              <a:t>https://www.thenewslens.com/article/103578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5FEA4-B206-4F9E-B9F7-85B5A6652F94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5FEA4-B206-4F9E-B9F7-85B5A6652F94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 altLang="en-US" sz="1200" b="0" i="0" u="none" strike="noStrike" baseline="0" dirty="0">
                <a:latin typeface="DFHei-W3-WIN-BF"/>
              </a:rPr>
              <a:t>巴基斯坦国土属于</a:t>
            </a:r>
            <a:r>
              <a:rPr lang="zh-CN" altLang="en-US" sz="1800" b="0" i="0" dirty="0">
                <a:solidFill>
                  <a:srgbClr val="4D5156"/>
                </a:solidFill>
                <a:effectLst/>
                <a:latin typeface="Roboto" panose="02000000000000000000"/>
              </a:rPr>
              <a:t>喜马拉雅山脉的延展，</a:t>
            </a:r>
            <a:r>
              <a:rPr lang="zh-CN" alt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北部干寒积雪，南部却湿热多雨。</a:t>
            </a:r>
            <a:endParaRPr lang="en-US" altLang="zh-CN" sz="18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zh-TW" altLang="en-US" sz="1800" b="0" i="0" u="none" strike="noStrike" baseline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本身是</a:t>
            </a:r>
            <a:r>
              <a:rPr lang="zh-TW" altLang="en-US" sz="1800" b="0" i="0" u="none" strike="noStrike" baseline="0" dirty="0">
                <a:latin typeface="DFHei-W3-WIN-BF"/>
              </a:rPr>
              <a:t>个穷国，二氧化碳总排放</a:t>
            </a:r>
            <a:r>
              <a:rPr lang="zh-CN" altLang="en-US" sz="1800" b="0" i="0" u="none" strike="noStrike" baseline="0" dirty="0">
                <a:latin typeface="DFHei-W3-WIN-BF"/>
              </a:rPr>
              <a:t>量还</a:t>
            </a:r>
            <a:r>
              <a:rPr lang="zh-TW" altLang="en-US" sz="1800" b="0" i="0" u="none" strike="noStrike" baseline="0" dirty="0">
                <a:latin typeface="DFHei-W3-WIN-BF"/>
              </a:rPr>
              <a:t>不到全球的 </a:t>
            </a:r>
            <a:r>
              <a:rPr lang="en-US" altLang="zh-TW" sz="1800" b="0" i="0" u="none" strike="noStrike" baseline="0" dirty="0">
                <a:latin typeface="HelveticaNeue-Light"/>
              </a:rPr>
              <a:t>0.1%</a:t>
            </a:r>
            <a:r>
              <a:rPr lang="zh-CN" altLang="en-US" sz="1800" b="0" i="0" u="none" strike="noStrike" baseline="0" dirty="0">
                <a:latin typeface="HelveticaNeue-Light"/>
              </a:rPr>
              <a:t>，却因为</a:t>
            </a:r>
            <a:r>
              <a:rPr lang="zh-CN" altLang="en-US" sz="4000" b="0" i="0" dirty="0">
                <a:solidFill>
                  <a:srgbClr val="374151"/>
                </a:solidFill>
                <a:effectLst/>
                <a:latin typeface="Söhne"/>
              </a:rPr>
              <a:t>其地理位置、</a:t>
            </a:r>
            <a:endParaRPr lang="en-MY" altLang="zh-CN" sz="40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/>
            <a:r>
              <a:rPr lang="zh-CN" altLang="en-US" sz="4000" b="0" i="0" dirty="0">
                <a:solidFill>
                  <a:srgbClr val="374151"/>
                </a:solidFill>
                <a:effectLst/>
                <a:latin typeface="Söhne"/>
              </a:rPr>
              <a:t>气候条件以及社会经济脆弱性等因素，</a:t>
            </a:r>
            <a:endParaRPr lang="en-MY" altLang="zh-CN" sz="40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/>
            <a:r>
              <a:rPr lang="zh-CN" altLang="en-US" sz="4000" b="0" i="0" dirty="0">
                <a:solidFill>
                  <a:srgbClr val="374151"/>
                </a:solidFill>
                <a:effectLst/>
                <a:latin typeface="Söhne"/>
              </a:rPr>
              <a:t>在全球容易受到气候变化影响的国家中排名</a:t>
            </a:r>
            <a:r>
              <a:rPr lang="zh-CN" altLang="en-US" sz="40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</a:t>
            </a:r>
            <a:r>
              <a:rPr lang="en-MY" altLang="zh-CN" sz="40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</a:t>
            </a:r>
            <a:r>
              <a:rPr lang="zh-CN" altLang="en-US" sz="4000" b="0" i="0" dirty="0">
                <a:solidFill>
                  <a:srgbClr val="374151"/>
                </a:solidFill>
                <a:effectLst/>
                <a:latin typeface="Söhne"/>
              </a:rPr>
              <a:t>。</a:t>
            </a:r>
            <a:endParaRPr lang="en-US" altLang="zh-CN" sz="40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/>
            <a:r>
              <a:rPr lang="en-US" altLang="zh-TW" sz="4000" b="0" i="0" dirty="0">
                <a:solidFill>
                  <a:srgbClr val="374151"/>
                </a:solidFill>
                <a:effectLst/>
                <a:latin typeface="Söhne"/>
              </a:rPr>
              <a:t>2022</a:t>
            </a:r>
            <a:r>
              <a:rPr lang="zh-TW" altLang="en-US" sz="4000" b="0" i="0" dirty="0">
                <a:solidFill>
                  <a:srgbClr val="374151"/>
                </a:solidFill>
                <a:effectLst/>
                <a:latin typeface="Söhne"/>
              </a:rPr>
              <a:t>年 </a:t>
            </a:r>
            <a:r>
              <a:rPr lang="en-US" altLang="zh-TW" sz="4000" b="0" i="0" dirty="0">
                <a:solidFill>
                  <a:srgbClr val="374151"/>
                </a:solidFill>
                <a:effectLst/>
                <a:latin typeface="Söhne"/>
              </a:rPr>
              <a:t>4</a:t>
            </a:r>
            <a:r>
              <a:rPr lang="zh-CN" altLang="en-US" sz="4000" b="0" i="0" dirty="0">
                <a:solidFill>
                  <a:srgbClr val="374151"/>
                </a:solidFill>
                <a:effectLst/>
                <a:latin typeface="Söhne"/>
              </a:rPr>
              <a:t>、</a:t>
            </a:r>
            <a:r>
              <a:rPr lang="en-US" altLang="zh-TW" sz="4000" b="0" i="0" dirty="0">
                <a:solidFill>
                  <a:srgbClr val="374151"/>
                </a:solidFill>
                <a:effectLst/>
                <a:latin typeface="Söhne"/>
              </a:rPr>
              <a:t>5 </a:t>
            </a:r>
            <a:r>
              <a:rPr lang="en-US" altLang="zh-TW" sz="4000" b="0" i="0" dirty="0" err="1">
                <a:solidFill>
                  <a:srgbClr val="374151"/>
                </a:solidFill>
                <a:effectLst/>
                <a:latin typeface="Söhne"/>
              </a:rPr>
              <a:t>月的春天</a:t>
            </a:r>
            <a:r>
              <a:rPr lang="en-US" altLang="zh-TW" sz="4000" b="0" i="0" dirty="0">
                <a:solidFill>
                  <a:srgbClr val="374151"/>
                </a:solidFill>
                <a:effectLst/>
                <a:latin typeface="Söhne"/>
              </a:rPr>
              <a:t>，</a:t>
            </a:r>
            <a:r>
              <a:rPr lang="zh-TW" altLang="en-US" sz="2800" b="0" i="0" dirty="0">
                <a:solidFill>
                  <a:srgbClr val="131313"/>
                </a:solidFill>
                <a:effectLst/>
                <a:latin typeface="Roboto" panose="02000000000000000000"/>
              </a:rPr>
              <a:t>有些</a:t>
            </a:r>
            <a:r>
              <a:rPr lang="zh-CN" altLang="en-US" sz="2800" b="0" i="0" dirty="0">
                <a:solidFill>
                  <a:srgbClr val="131313"/>
                </a:solidFill>
                <a:effectLst/>
                <a:latin typeface="Roboto" panose="02000000000000000000"/>
              </a:rPr>
              <a:t>省份</a:t>
            </a:r>
            <a:r>
              <a:rPr lang="zh-TW" altLang="en-US" sz="2800" b="0" i="0" dirty="0">
                <a:solidFill>
                  <a:srgbClr val="131313"/>
                </a:solidFill>
                <a:effectLst/>
                <a:latin typeface="Roboto" panose="02000000000000000000"/>
              </a:rPr>
              <a:t>气温冲上摄氏 </a:t>
            </a:r>
            <a:r>
              <a:rPr lang="en-US" altLang="zh-TW" sz="2800" b="0" i="0" dirty="0">
                <a:solidFill>
                  <a:srgbClr val="131313"/>
                </a:solidFill>
                <a:effectLst/>
                <a:latin typeface="Roboto" panose="02000000000000000000"/>
              </a:rPr>
              <a:t>47 </a:t>
            </a:r>
            <a:r>
              <a:rPr lang="zh-TW" altLang="en-US" sz="2800" b="0" i="0" dirty="0">
                <a:solidFill>
                  <a:srgbClr val="131313"/>
                </a:solidFill>
                <a:effectLst/>
                <a:latin typeface="Roboto" panose="02000000000000000000"/>
              </a:rPr>
              <a:t>度</a:t>
            </a:r>
            <a:r>
              <a:rPr lang="zh-CN" altLang="en-US" sz="2800" b="0" i="0" dirty="0">
                <a:solidFill>
                  <a:srgbClr val="131313"/>
                </a:solidFill>
                <a:effectLst/>
                <a:latin typeface="Roboto" panose="02000000000000000000"/>
              </a:rPr>
              <a:t>，</a:t>
            </a:r>
            <a:r>
              <a:rPr lang="zh-TW" altLang="en-US" sz="2800" b="0" i="0" dirty="0">
                <a:solidFill>
                  <a:srgbClr val="131313"/>
                </a:solidFill>
                <a:effectLst/>
                <a:latin typeface="Roboto" panose="02000000000000000000"/>
              </a:rPr>
              <a:t>导致北部冰河</a:t>
            </a:r>
            <a:r>
              <a:rPr lang="zh-CN" altLang="en-US" sz="2800" b="0" i="0" dirty="0">
                <a:solidFill>
                  <a:srgbClr val="131313"/>
                </a:solidFill>
                <a:effectLst/>
                <a:latin typeface="Roboto" panose="02000000000000000000"/>
              </a:rPr>
              <a:t>融化</a:t>
            </a:r>
            <a:r>
              <a:rPr lang="zh-TW" altLang="en-US" sz="2800" b="0" i="0" dirty="0">
                <a:solidFill>
                  <a:srgbClr val="131313"/>
                </a:solidFill>
                <a:effectLst/>
                <a:latin typeface="Roboto" panose="02000000000000000000"/>
              </a:rPr>
              <a:t>，</a:t>
            </a:r>
            <a:endParaRPr lang="en-MY" altLang="zh-TW" sz="2800" b="0" i="0" dirty="0">
              <a:solidFill>
                <a:srgbClr val="131313"/>
              </a:solidFill>
              <a:effectLst/>
              <a:latin typeface="Roboto" panose="02000000000000000000"/>
            </a:endParaRPr>
          </a:p>
          <a:p>
            <a:pPr algn="l"/>
            <a:r>
              <a:rPr lang="zh-TW" altLang="en-US" sz="2800" b="0" i="0" dirty="0">
                <a:solidFill>
                  <a:srgbClr val="131313"/>
                </a:solidFill>
                <a:effectLst/>
                <a:latin typeface="Roboto" panose="02000000000000000000"/>
              </a:rPr>
              <a:t>加上 </a:t>
            </a:r>
            <a:r>
              <a:rPr lang="en-US" altLang="zh-TW" sz="1800" b="0" i="0" u="none" strike="noStrike" baseline="0" dirty="0">
                <a:latin typeface="HelveticaNeue-Light"/>
              </a:rPr>
              <a:t>6 </a:t>
            </a:r>
            <a:r>
              <a:rPr lang="zh-TW" altLang="en-US" sz="1800" b="0" i="0" u="none" strike="noStrike" baseline="0" dirty="0">
                <a:latin typeface="DFHei-W3-WIN-BF"/>
              </a:rPr>
              <a:t>月到 </a:t>
            </a:r>
            <a:r>
              <a:rPr lang="en-US" altLang="zh-TW" sz="1800" b="0" i="0" u="none" strike="noStrike" baseline="0" dirty="0">
                <a:latin typeface="HelveticaNeue-Light"/>
              </a:rPr>
              <a:t>8 </a:t>
            </a:r>
            <a:r>
              <a:rPr lang="zh-TW" altLang="en-US" sz="1800" b="0" i="0" u="none" strike="noStrike" baseline="0" dirty="0">
                <a:latin typeface="DFHei-W3-WIN-BF"/>
              </a:rPr>
              <a:t>月持续不断的季风降雨，</a:t>
            </a:r>
            <a:endParaRPr lang="en-MY" altLang="zh-TW" sz="1800" b="0" i="0" u="none" strike="noStrike" baseline="0" dirty="0">
              <a:latin typeface="DFHei-W3-WIN-BF"/>
            </a:endParaRPr>
          </a:p>
          <a:p>
            <a:pPr algn="l"/>
            <a:r>
              <a:rPr lang="zh-TW" altLang="en-US" sz="1800" b="0" i="0" u="none" strike="noStrike" baseline="0" dirty="0">
                <a:latin typeface="DFHei-W3-WIN-BF"/>
              </a:rPr>
              <a:t>把巴基斯坦三分之一的国土泡在水中，</a:t>
            </a:r>
            <a:r>
              <a:rPr lang="en-US" altLang="zh-TW" sz="1800" b="0" i="0" u="none" strike="noStrike" baseline="0" dirty="0">
                <a:latin typeface="HelveticaNeue-Light"/>
              </a:rPr>
              <a:t>3300</a:t>
            </a:r>
            <a:r>
              <a:rPr lang="zh-TW" altLang="en-US" sz="1800" b="0" i="0" u="none" strike="noStrike" baseline="0" dirty="0">
                <a:latin typeface="DFHei-W3-WIN-BF"/>
              </a:rPr>
              <a:t>万人无家可归，成为世纪洪灾。</a:t>
            </a:r>
            <a:endParaRPr lang="en-MY" altLang="zh-TW" sz="1800" b="0" i="0" u="none" strike="noStrike" baseline="0" dirty="0">
              <a:latin typeface="DFHei-W3-WIN-BF"/>
            </a:endParaRPr>
          </a:p>
          <a:p>
            <a:pPr algn="l"/>
            <a:r>
              <a:rPr lang="zh-CN" altLang="en-US" sz="1800" b="0" i="0" u="none" strike="noStrike" baseline="0" dirty="0">
                <a:latin typeface="DFHei-W3-WIN-BF"/>
              </a:rPr>
              <a:t>这场洪灾</a:t>
            </a:r>
            <a:r>
              <a:rPr lang="zh-TW" altLang="en-US" sz="1800" b="0" i="0" u="none" strike="noStrike" baseline="0" dirty="0">
                <a:latin typeface="DFHei-W3-WIN-BF"/>
              </a:rPr>
              <a:t>对基础设施、农作物、牲畜和房屋造成无可挽回的损失。宣教日引亦为之发起筹款，救助灾民。</a:t>
            </a:r>
            <a:endParaRPr lang="en-US" altLang="zh-TW" sz="1800" b="0" i="0" u="none" strike="noStrike" baseline="0" dirty="0">
              <a:latin typeface="DFHei-W3-WIN-BF"/>
            </a:endParaRPr>
          </a:p>
          <a:p>
            <a:pPr algn="l"/>
            <a:endParaRPr lang="en-US" altLang="zh-CN" sz="1800" b="0" i="0" u="none" strike="noStrike" baseline="0" dirty="0">
              <a:solidFill>
                <a:schemeClr val="bg1"/>
              </a:solidFill>
              <a:effectLst/>
              <a:latin typeface="DFHei-W3-WIN-BF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sz="1800" b="0" i="0" u="none" strike="noStrike" baseline="0" dirty="0">
                <a:latin typeface="DFHei-W3-WIN-BF"/>
              </a:rPr>
              <a:t>巴基斯坦</a:t>
            </a:r>
            <a:r>
              <a:rPr lang="zh-CN" altLang="en-US" sz="1800" b="0" i="0" u="none" strike="noStrike" baseline="0" dirty="0">
                <a:latin typeface="DFHei-W3-WIN-BF"/>
              </a:rPr>
              <a:t>自 </a:t>
            </a:r>
            <a:r>
              <a:rPr lang="en-US" altLang="zh-TW" sz="1800" b="0" i="0" u="none" strike="noStrike" baseline="0" dirty="0">
                <a:latin typeface="DFHei-W3-WIN-BF"/>
              </a:rPr>
              <a:t>1947 </a:t>
            </a:r>
            <a:r>
              <a:rPr lang="zh-CN" altLang="en-US" sz="1800" b="0" i="0" u="none" strike="noStrike" baseline="0" dirty="0">
                <a:latin typeface="DFHei-W3-WIN-BF"/>
              </a:rPr>
              <a:t>年</a:t>
            </a:r>
            <a:r>
              <a:rPr lang="zh-TW" altLang="en-US" sz="1800" b="0" i="0" u="none" strike="noStrike" baseline="0" dirty="0">
                <a:latin typeface="DFHei-W3-WIN-BF"/>
              </a:rPr>
              <a:t>立国以来，</a:t>
            </a:r>
            <a:r>
              <a:rPr lang="zh-TW" sz="1800" kern="0" dirty="0">
                <a:solidFill>
                  <a:srgbClr val="191B1F"/>
                </a:solidFill>
                <a:effectLst/>
                <a:latin typeface="Microsoft YaHei" panose="020B0503020204020204" pitchFamily="34" charset="-122"/>
                <a:ea typeface="PMingLiU" panose="02020500000000000000"/>
                <a:cs typeface="Times New Roman" panose="02020603050405020304" pitchFamily="18" charset="0"/>
              </a:rPr>
              <a:t>经济发展</a:t>
            </a:r>
            <a:r>
              <a:rPr lang="zh-CN" altLang="en-US" sz="1800" kern="0" dirty="0">
                <a:solidFill>
                  <a:srgbClr val="191B1F"/>
                </a:solidFill>
                <a:effectLst/>
                <a:latin typeface="Microsoft YaHei" panose="020B0503020204020204" pitchFamily="34" charset="-122"/>
                <a:ea typeface="PMingLiU" panose="02020500000000000000"/>
                <a:cs typeface="Times New Roman" panose="02020603050405020304" pitchFamily="18" charset="0"/>
              </a:rPr>
              <a:t>一直非常</a:t>
            </a:r>
            <a:r>
              <a:rPr lang="zh-TW" sz="1800" kern="0" dirty="0">
                <a:solidFill>
                  <a:srgbClr val="191B1F"/>
                </a:solidFill>
                <a:effectLst/>
                <a:latin typeface="Microsoft YaHei" panose="020B0503020204020204" pitchFamily="34" charset="-122"/>
                <a:ea typeface="PMingLiU" panose="02020500000000000000"/>
                <a:cs typeface="Times New Roman" panose="02020603050405020304" pitchFamily="18" charset="0"/>
              </a:rPr>
              <a:t>缓慢，内有文官与军方</a:t>
            </a:r>
            <a:r>
              <a:rPr lang="zh-CN" altLang="en-US" sz="1800" kern="0" dirty="0">
                <a:solidFill>
                  <a:srgbClr val="191B1F"/>
                </a:solidFill>
                <a:effectLst/>
                <a:latin typeface="Microsoft YaHei" panose="020B0503020204020204" pitchFamily="34" charset="-122"/>
                <a:ea typeface="PMingLiU" panose="02020500000000000000"/>
                <a:cs typeface="Times New Roman" panose="02020603050405020304" pitchFamily="18" charset="0"/>
              </a:rPr>
              <a:t>冲突</a:t>
            </a:r>
            <a:r>
              <a:rPr lang="zh-TW" sz="1800" kern="0" dirty="0">
                <a:solidFill>
                  <a:srgbClr val="191B1F"/>
                </a:solidFill>
                <a:effectLst/>
                <a:latin typeface="Microsoft YaHei" panose="020B0503020204020204" pitchFamily="34" charset="-122"/>
                <a:ea typeface="PMingLiU" panose="02020500000000000000"/>
                <a:cs typeface="Times New Roman" panose="02020603050405020304" pitchFamily="18" charset="0"/>
              </a:rPr>
              <a:t>，</a:t>
            </a:r>
            <a:r>
              <a:rPr lang="zh-CN" altLang="en-US" sz="1800" kern="0" dirty="0">
                <a:solidFill>
                  <a:srgbClr val="191B1F"/>
                </a:solidFill>
                <a:effectLst/>
                <a:latin typeface="Microsoft YaHei" panose="020B0503020204020204" pitchFamily="34" charset="-122"/>
                <a:ea typeface="PMingLiU" panose="02020500000000000000"/>
                <a:cs typeface="Times New Roman" panose="02020603050405020304" pitchFamily="18" charset="0"/>
              </a:rPr>
              <a:t>加上塔利班武装</a:t>
            </a:r>
            <a:r>
              <a:rPr lang="zh-TW" sz="1800" kern="0" dirty="0">
                <a:solidFill>
                  <a:srgbClr val="191B1F"/>
                </a:solidFill>
                <a:effectLst/>
                <a:latin typeface="Microsoft YaHei" panose="020B0503020204020204" pitchFamily="34" charset="-122"/>
                <a:ea typeface="PMingLiU" panose="02020500000000000000"/>
                <a:cs typeface="Times New Roman" panose="02020603050405020304" pitchFamily="18" charset="0"/>
              </a:rPr>
              <a:t>分子的动乱</a:t>
            </a:r>
            <a:r>
              <a:rPr lang="zh-CN" altLang="en-US" sz="1800" kern="0" dirty="0">
                <a:solidFill>
                  <a:srgbClr val="191B1F"/>
                </a:solidFill>
                <a:effectLst/>
                <a:latin typeface="Microsoft YaHei" panose="020B0503020204020204" pitchFamily="34" charset="-122"/>
                <a:ea typeface="PMingLiU" panose="02020500000000000000"/>
                <a:cs typeface="Times New Roman" panose="02020603050405020304" pitchFamily="18" charset="0"/>
              </a:rPr>
              <a:t>；</a:t>
            </a:r>
            <a:endParaRPr lang="en-MY" altLang="zh-CN" sz="1800" kern="0" dirty="0">
              <a:solidFill>
                <a:srgbClr val="191B1F"/>
              </a:solidFill>
              <a:effectLst/>
              <a:latin typeface="Microsoft YaHei" panose="020B0503020204020204" pitchFamily="34" charset="-122"/>
              <a:ea typeface="PMingLiU" panose="0202050000000000000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sz="1800" kern="0" dirty="0">
                <a:solidFill>
                  <a:srgbClr val="191B1F"/>
                </a:solidFill>
                <a:effectLst/>
                <a:latin typeface="Microsoft YaHei" panose="020B0503020204020204" pitchFamily="34" charset="-122"/>
                <a:ea typeface="PMingLiU" panose="02020500000000000000"/>
                <a:cs typeface="Times New Roman" panose="02020603050405020304" pitchFamily="18" charset="0"/>
              </a:rPr>
              <a:t>外有</a:t>
            </a:r>
            <a:r>
              <a:rPr lang="zh-CN" altLang="en-US" sz="1800" kern="0" dirty="0">
                <a:solidFill>
                  <a:srgbClr val="191B1F"/>
                </a:solidFill>
                <a:effectLst/>
                <a:latin typeface="Microsoft YaHei" panose="020B0503020204020204" pitchFamily="34" charset="-122"/>
                <a:ea typeface="PMingLiU" panose="02020500000000000000"/>
                <a:cs typeface="Times New Roman" panose="02020603050405020304" pitchFamily="18" charset="0"/>
              </a:rPr>
              <a:t>因爲</a:t>
            </a:r>
            <a:r>
              <a:rPr lang="zh-TW" sz="1800" kern="0" dirty="0">
                <a:solidFill>
                  <a:srgbClr val="191B1F"/>
                </a:solidFill>
                <a:effectLst/>
                <a:latin typeface="Microsoft YaHei" panose="020B0503020204020204" pitchFamily="34" charset="-122"/>
                <a:ea typeface="PMingLiU" panose="02020500000000000000"/>
                <a:cs typeface="Times New Roman" panose="02020603050405020304" pitchFamily="18" charset="0"/>
              </a:rPr>
              <a:t>克什米尔管治权与印度之间的深刻矛盾，使得这个南亚次大陆的第二大国长期穷困。</a:t>
            </a:r>
            <a:endParaRPr lang="en-US" sz="1800" kern="100" dirty="0">
              <a:effectLst/>
              <a:latin typeface="Calibri" panose="020F0502020204030204" pitchFamily="34" charset="0"/>
              <a:ea typeface="PMingLiU" panose="0202050000000000000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sz="1800" b="0" i="0" u="none" strike="noStrike" baseline="0" dirty="0">
                <a:latin typeface="DFHei-W3-WIN-BF"/>
              </a:rPr>
              <a:t>国家背负着近 </a:t>
            </a:r>
            <a:r>
              <a:rPr lang="en-US" altLang="zh-TW" sz="1800" b="0" i="0" u="none" strike="noStrike" baseline="0" dirty="0">
                <a:latin typeface="HelveticaNeue-Light"/>
              </a:rPr>
              <a:t>17 </a:t>
            </a:r>
            <a:r>
              <a:rPr lang="zh-TW" altLang="en-US" sz="1800" b="0" i="0" u="none" strike="noStrike" baseline="0" dirty="0">
                <a:latin typeface="DFHei-W3-WIN-BF"/>
              </a:rPr>
              <a:t>兆美元的巨额债务，外汇存底仅剩 </a:t>
            </a:r>
            <a:r>
              <a:rPr lang="en-US" altLang="zh-TW" sz="1800" b="0" i="0" u="none" strike="noStrike" baseline="0" dirty="0">
                <a:latin typeface="HelveticaNeue-Light"/>
              </a:rPr>
              <a:t>32 </a:t>
            </a:r>
            <a:r>
              <a:rPr lang="zh-TW" altLang="en-US" sz="1800" b="0" i="0" u="none" strike="noStrike" baseline="0" dirty="0">
                <a:latin typeface="DFHei-W3-WIN-BF"/>
              </a:rPr>
              <a:t>亿美元，</a:t>
            </a:r>
            <a:endParaRPr lang="en-MY" altLang="zh-TW" sz="1800" b="0" i="0" u="none" strike="noStrike" baseline="0" dirty="0">
              <a:latin typeface="DFHei-W3-WIN-BF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sz="1800" b="0" i="0" u="none" strike="noStrike" baseline="0" dirty="0">
                <a:latin typeface="DFHei-W3-WIN-BF"/>
              </a:rPr>
              <a:t>被穆迪信贷评级 </a:t>
            </a:r>
            <a:r>
              <a:rPr lang="en-US" altLang="zh-TW" sz="1800" b="0" i="0" u="none" strike="noStrike" baseline="0" dirty="0">
                <a:latin typeface="DFHei-W3-WIN-BF"/>
              </a:rPr>
              <a:t>(</a:t>
            </a:r>
            <a:r>
              <a:rPr lang="en-US" altLang="zh-TW" sz="1800" b="0" i="0" u="none" strike="noStrike" baseline="0" dirty="0">
                <a:latin typeface="HelveticaNeue-Light"/>
              </a:rPr>
              <a:t>Moody’s </a:t>
            </a:r>
            <a:r>
              <a:rPr lang="en-US" sz="1800" b="0" i="0" u="none" strike="noStrike" baseline="0" dirty="0">
                <a:latin typeface="HelveticaNeue-Light"/>
              </a:rPr>
              <a:t>credit ratings</a:t>
            </a:r>
            <a:r>
              <a:rPr lang="en-US" sz="1800" b="0" i="0" u="none" strike="noStrike" baseline="0" dirty="0">
                <a:latin typeface="DFHei-W3-WIN-BF"/>
              </a:rPr>
              <a:t>)</a:t>
            </a:r>
            <a:r>
              <a:rPr lang="zh-TW" altLang="en-US" sz="1800" b="0" i="0" u="none" strike="noStrike" baseline="0" dirty="0">
                <a:latin typeface="DFHei-W3-WIN-BF"/>
              </a:rPr>
              <a:t> </a:t>
            </a:r>
            <a:r>
              <a:rPr lang="zh-CN" altLang="en-US" sz="1800" b="0" i="0" u="none" strike="noStrike" baseline="0" dirty="0">
                <a:latin typeface="DFHei-W3-WIN-BF"/>
              </a:rPr>
              <a:t>将国家评级</a:t>
            </a:r>
            <a:r>
              <a:rPr lang="zh-TW" altLang="en-US" sz="1800" b="0" i="0" u="none" strike="noStrike" baseline="0" dirty="0">
                <a:latin typeface="DFHei-W3-WIN-BF"/>
              </a:rPr>
              <a:t>下调至超低点 </a:t>
            </a:r>
            <a:r>
              <a:rPr lang="en-US" altLang="zh-TW" sz="1800" b="0" i="0" u="none" strike="noStrike" baseline="0" dirty="0">
                <a:latin typeface="DFHei-W3-WIN-BF"/>
              </a:rPr>
              <a:t>(</a:t>
            </a:r>
            <a:r>
              <a:rPr lang="en-US" sz="1800" b="0" i="0" u="none" strike="noStrike" baseline="0" dirty="0">
                <a:latin typeface="HelveticaNeue-Light"/>
              </a:rPr>
              <a:t>Caa3</a:t>
            </a:r>
            <a:r>
              <a:rPr lang="en-US" sz="1800" b="0" i="0" u="none" strike="noStrike" baseline="0" dirty="0">
                <a:latin typeface="DFHei-W3-WIN-BF"/>
              </a:rPr>
              <a:t>)</a:t>
            </a:r>
            <a:r>
              <a:rPr lang="zh-TW" altLang="en-US" sz="1800" b="0" i="0" u="none" strike="noStrike" baseline="0" dirty="0">
                <a:latin typeface="DFHei-W3-WIN-BF"/>
              </a:rPr>
              <a:t>，国外投资人纷纷抽身离去。</a:t>
            </a:r>
            <a:endParaRPr lang="en-MY" altLang="zh-TW" sz="1800" b="0" i="0" u="none" strike="noStrike" baseline="0" dirty="0">
              <a:latin typeface="DFHei-W3-WIN-BF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sz="1800" b="0" i="0" u="none" strike="noStrike" baseline="0" dirty="0">
                <a:latin typeface="DFHei-W3-WIN-BF"/>
              </a:rPr>
              <a:t>为了满足国际货币组织的融资要求，巴国政府积极向平民老百姓提高税收、消减补贴；</a:t>
            </a:r>
            <a:endParaRPr lang="en-MY" altLang="zh-TW" sz="1800" b="0" i="0" u="none" strike="noStrike" baseline="0" dirty="0">
              <a:latin typeface="DFHei-W3-WIN-BF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sz="1800" b="0" i="0" u="none" strike="noStrike" baseline="0" dirty="0">
                <a:latin typeface="DFHei-W3-WIN-BF"/>
              </a:rPr>
              <a:t>结果造成全国 </a:t>
            </a:r>
            <a:r>
              <a:rPr lang="en-US" altLang="zh-TW" sz="1800" b="0" i="0" u="none" strike="noStrike" baseline="0" dirty="0">
                <a:latin typeface="HelveticaNeue-Light"/>
              </a:rPr>
              <a:t>1,600 </a:t>
            </a:r>
            <a:r>
              <a:rPr lang="zh-TW" altLang="en-US" sz="1800" b="0" i="0" u="none" strike="noStrike" baseline="0" dirty="0">
                <a:latin typeface="DFHei-W3-WIN-BF"/>
              </a:rPr>
              <a:t>家纺织厂倒闭，</a:t>
            </a:r>
            <a:r>
              <a:rPr lang="en-US" altLang="zh-TW" sz="1800" b="0" i="0" u="none" strike="noStrike" baseline="0" dirty="0">
                <a:latin typeface="HelveticaNeue-Light"/>
              </a:rPr>
              <a:t>500 </a:t>
            </a:r>
            <a:r>
              <a:rPr lang="zh-TW" altLang="en-US" sz="1800" b="0" i="0" u="none" strike="noStrike" baseline="0" dirty="0">
                <a:latin typeface="DFHei-W3-WIN-BF"/>
              </a:rPr>
              <a:t>万人失业。</a:t>
            </a:r>
            <a:endParaRPr lang="en-US" altLang="zh-TW" sz="1800" b="0" i="0" u="none" strike="noStrike" baseline="0" dirty="0">
              <a:latin typeface="DFHei-W3-WIN-BF"/>
            </a:endParaRPr>
          </a:p>
          <a:p>
            <a:pPr algn="l"/>
            <a:endParaRPr lang="en-US" altLang="zh-CN" sz="1800" b="0" i="0" u="none" strike="noStrike" baseline="0" dirty="0">
              <a:latin typeface="HelveticaNeue-Light"/>
            </a:endParaRPr>
          </a:p>
          <a:p>
            <a:pPr algn="l"/>
            <a:r>
              <a:rPr lang="zh-CN" altLang="en-US" sz="1800" b="0" i="0" u="none" strike="noStrike" baseline="0" dirty="0">
                <a:latin typeface="HelveticaNeue-Light"/>
              </a:rPr>
              <a:t>气候变化的破坏对富足国家来说都是难以负荷的重担，</a:t>
            </a:r>
            <a:endParaRPr lang="en-MY" altLang="zh-CN" sz="1800" b="0" i="0" u="none" strike="noStrike" baseline="0" dirty="0">
              <a:latin typeface="HelveticaNeue-Light"/>
            </a:endParaRPr>
          </a:p>
          <a:p>
            <a:pPr algn="l"/>
            <a:r>
              <a:rPr lang="zh-CN" altLang="en-US" sz="1800" b="0" i="0" u="none" strike="noStrike" baseline="0" dirty="0">
                <a:latin typeface="HelveticaNeue-Light"/>
              </a:rPr>
              <a:t>更何况是巴基斯坦</a:t>
            </a:r>
            <a:r>
              <a:rPr lang="en-US" altLang="zh-CN" sz="1800" b="0" i="0" u="none" strike="noStrike" baseline="0" dirty="0">
                <a:latin typeface="HelveticaNeue-Light"/>
              </a:rPr>
              <a:t>——</a:t>
            </a:r>
            <a:r>
              <a:rPr lang="zh-CN" altLang="en-US" sz="1800" b="0" i="0" u="none" strike="noStrike" baseline="0" dirty="0">
                <a:latin typeface="HelveticaNeue-Light"/>
              </a:rPr>
              <a:t>这个就算风平浪静也已经是举步维艰的国家。</a:t>
            </a:r>
            <a:endParaRPr lang="en-US" altLang="zh-CN" sz="1800" b="0" i="0" u="none" strike="noStrike" baseline="0" dirty="0">
              <a:latin typeface="HelveticaNeue-Light"/>
            </a:endParaRPr>
          </a:p>
          <a:p>
            <a:pPr algn="l"/>
            <a:endParaRPr lang="en-US" altLang="zh-CN" sz="1200" b="0" dirty="0">
              <a:solidFill>
                <a:schemeClr val="bg1"/>
              </a:solidFill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让我们一同开声为</a:t>
            </a:r>
            <a:r>
              <a:rPr lang="zh-CN" altLang="en-US" sz="1200" b="0" dirty="0">
                <a:solidFill>
                  <a:srgbClr val="D4D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巴基斯坦</a:t>
            </a:r>
            <a:r>
              <a:rPr lang="zh-CN" altLang="en-US" sz="1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祷告</a:t>
            </a:r>
            <a:endParaRPr lang="en-US" altLang="zh-CN" sz="1200" b="0" dirty="0">
              <a:solidFill>
                <a:schemeClr val="bg1"/>
              </a:solidFill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b="0" dirty="0">
              <a:solidFill>
                <a:schemeClr val="bg1"/>
              </a:solidFill>
              <a:effectLst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b="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参考资料：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dirty="0" err="1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Reliefweb</a:t>
            </a:r>
            <a:r>
              <a:rPr lang="zh-CN" altLang="en-US" sz="1200" b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（</a:t>
            </a:r>
            <a:r>
              <a:rPr lang="en-US" altLang="zh-CN" sz="1200" b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https://reliefweb.int/report/pakistan/climate-crisis-pakistan-voices-ground</a:t>
            </a:r>
            <a:r>
              <a:rPr lang="zh-CN" altLang="en-US" sz="1200" b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）</a:t>
            </a:r>
            <a:endParaRPr lang="en-US" altLang="zh-CN" sz="1200" b="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kern="1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The Global Observatory</a:t>
            </a:r>
            <a:r>
              <a:rPr lang="zh-CN" altLang="en-US" sz="1200" b="0" kern="1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（</a:t>
            </a:r>
            <a:r>
              <a:rPr lang="en-US" altLang="zh-CN" sz="1200" b="0" kern="1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https://shorturl.at/pyzG9</a:t>
            </a:r>
            <a:r>
              <a:rPr lang="zh-CN" altLang="en-US" sz="1200" b="0" kern="120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）</a:t>
            </a:r>
            <a:endParaRPr lang="en-US" sz="1200" b="0" kern="120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5FEA4-B206-4F9E-B9F7-85B5A6652F94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5FEA4-B206-4F9E-B9F7-85B5A6652F94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F1901-2DA5-4AAE-ACDD-79CB8096E104}" type="slidenum">
              <a:rPr lang="en-MY" smtClean="0"/>
              <a:t>8</a:t>
            </a:fld>
            <a:endParaRPr lang="en-MY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F1901-2DA5-4AAE-ACDD-79CB8096E104}" type="slidenum">
              <a:rPr lang="en-MY" smtClean="0"/>
              <a:t>9</a:t>
            </a:fld>
            <a:endParaRPr lang="en-MY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5CAA-CD03-40C8-BC29-ADED383ABBCC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5CAA-CD03-40C8-BC29-ADED383ABBCC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5CAA-CD03-40C8-BC29-ADED383ABBCC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5CAA-CD03-40C8-BC29-ADED383ABBCC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5CAA-CD03-40C8-BC29-ADED383ABBCC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5CAA-CD03-40C8-BC29-ADED383ABBCC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5CAA-CD03-40C8-BC29-ADED383ABBCC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5CAA-CD03-40C8-BC29-ADED383ABBCC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5CAA-CD03-40C8-BC29-ADED383ABBCC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5CAA-CD03-40C8-BC29-ADED383ABBCC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75CAA-CD03-40C8-BC29-ADED383ABBCC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75CAA-CD03-40C8-BC29-ADED383ABBCC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52D82-D609-4E6F-AB27-1556F2DE1D1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9" r="9603"/>
          <a:stretch>
            <a:fillRect/>
          </a:stretch>
        </p:blipFill>
        <p:spPr>
          <a:xfrm>
            <a:off x="0" y="0"/>
            <a:ext cx="12250072" cy="8730210"/>
          </a:xfrm>
        </p:spPr>
      </p:pic>
      <p:sp>
        <p:nvSpPr>
          <p:cNvPr id="8" name="TextBox 7"/>
          <p:cNvSpPr txBox="1"/>
          <p:nvPr/>
        </p:nvSpPr>
        <p:spPr>
          <a:xfrm>
            <a:off x="1943099" y="5128845"/>
            <a:ext cx="83058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202</a:t>
            </a:r>
            <a:r>
              <a:rPr lang="en-US" altLang="zh-CN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lang="en-US" altLang="zh-TW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 </a:t>
            </a:r>
            <a:r>
              <a:rPr lang="en-US" altLang="zh-TW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1月</a:t>
            </a:r>
          </a:p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尼泊尔、泰国、巴基斯坦</a:t>
            </a:r>
            <a:endParaRPr lang="en-MY" sz="24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1590" y="1219200"/>
            <a:ext cx="2517409" cy="27523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40043" y="526096"/>
            <a:ext cx="831271" cy="1331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-3.75E-6 -0.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56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0"/>
          <a:stretch>
            <a:fillRect/>
          </a:stretch>
        </p:blipFill>
        <p:spPr>
          <a:xfrm>
            <a:off x="0" y="0"/>
            <a:ext cx="3426807" cy="32876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429000"/>
            <a:ext cx="3431194" cy="3431194"/>
          </a:xfrm>
          <a:prstGeom prst="rect">
            <a:avLst/>
          </a:prstGeom>
        </p:spPr>
      </p:pic>
      <p:pic>
        <p:nvPicPr>
          <p:cNvPr id="6" name="Graphic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44366" y="1883622"/>
            <a:ext cx="2207366" cy="22073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5242" y="300012"/>
            <a:ext cx="6947443" cy="636159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尼泊尔</a:t>
            </a:r>
            <a:r>
              <a:rPr lang="en-MY" altLang="zh-CN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山谷间回荡的祈祷</a:t>
            </a:r>
            <a:endParaRPr lang="en-US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51732" y="1232063"/>
            <a:ext cx="8277805" cy="5717850"/>
          </a:xfrm>
        </p:spPr>
        <p:txBody>
          <a:bodyPr>
            <a:noAutofit/>
          </a:bodyPr>
          <a:lstStyle/>
          <a:p>
            <a:pPr marL="274320" indent="-27432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3200" b="0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人口</a:t>
            </a:r>
            <a:r>
              <a:rPr lang="en-US" altLang="zh-CN" sz="3200" b="0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2,972</a:t>
            </a:r>
            <a:r>
              <a:rPr lang="zh-CN" altLang="en-US" sz="3200" b="0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万，境内有世上最高的八座山峰</a:t>
            </a:r>
            <a:endParaRPr lang="en-US" altLang="zh-TW" sz="3200" b="0" i="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释迦牟尼出生地，</a:t>
            </a:r>
            <a:r>
              <a:rPr lang="zh-TW" altLang="en-US" sz="3200" b="0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主体宗教为印度教</a:t>
            </a:r>
            <a:endParaRPr lang="en-MY" altLang="zh-TW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廓尔喀人：以</a:t>
            </a:r>
            <a:r>
              <a:rPr lang="zh-TW" altLang="en-US" sz="3200" b="0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骁勇的</a:t>
            </a:r>
            <a:r>
              <a:rPr lang="zh-CN" altLang="en-US" sz="3200" b="0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啹喀</a:t>
            </a:r>
            <a:r>
              <a:rPr lang="zh-TW" altLang="en-US" sz="3200" b="0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武者闻名</a:t>
            </a:r>
            <a:endParaRPr lang="en-US" altLang="zh-TW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喜马拉雅冰川快速消退</a:t>
            </a:r>
            <a:endParaRPr lang="en-US" altLang="zh-TW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冰川速融，影晌境内及亚洲地区的</a:t>
            </a:r>
            <a:br>
              <a:rPr lang="en-MY" altLang="zh-TW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水资源的稳定性</a:t>
            </a:r>
            <a:endParaRPr lang="en-US" altLang="zh-TW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冰湖剧增；山体变形、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增加溃决风险，</a:t>
            </a:r>
            <a:br>
              <a:rPr lang="en-MY" altLang="zh-TW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TW" sz="3200" dirty="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威胁居民、农田、基建</a:t>
            </a:r>
            <a:endParaRPr lang="en-US" altLang="zh-TW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2022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年，</a:t>
            </a:r>
            <a:r>
              <a:rPr lang="zh-CN" altLang="en-US" sz="3200" b="0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发生了大规模的洪水和山体滑坡</a:t>
            </a:r>
            <a:r>
              <a:rPr lang="zh-CN" altLang="en-US" sz="3200" dirty="0">
                <a:solidFill>
                  <a:schemeClr val="bg1"/>
                </a:solidFill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br>
              <a:rPr lang="en-MY" altLang="zh-CN" sz="3200" dirty="0">
                <a:solidFill>
                  <a:schemeClr val="bg1"/>
                </a:solidFill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积水令五万人感染登革热</a:t>
            </a:r>
            <a:r>
              <a:rPr lang="en-US" altLang="zh-TW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altLang="zh-TW" sz="3200" dirty="0">
              <a:solidFill>
                <a:schemeClr val="bg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05059" y="203979"/>
            <a:ext cx="924478" cy="9234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-1"/>
            <a:ext cx="12192000" cy="6934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1"/>
            <a:ext cx="12192000" cy="6934199"/>
          </a:xfrm>
          <a:prstGeom prst="rect">
            <a:avLst/>
          </a:prstGeom>
          <a:solidFill>
            <a:srgbClr val="27568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0070C0"/>
              </a:solidFill>
            </a:endParaRPr>
          </a:p>
        </p:txBody>
      </p:sp>
      <p:sp>
        <p:nvSpPr>
          <p:cNvPr id="5" name="內容版面配置區 2"/>
          <p:cNvSpPr txBox="1"/>
          <p:nvPr/>
        </p:nvSpPr>
        <p:spPr>
          <a:xfrm>
            <a:off x="593270" y="1460488"/>
            <a:ext cx="11005457" cy="51035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天父，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祢是掌管宇宙万物、主宰气候变换的创造之主。</a:t>
            </a:r>
            <a:br>
              <a:rPr lang="en-CA" altLang="zh-CN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愿祢摄理大地的恩典更多地临到尼泊尔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br>
              <a:rPr lang="en-CA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使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尼泊尔足以脱离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极端气候的威胁。</a:t>
            </a:r>
            <a:br>
              <a:rPr lang="en-CA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求主使冰川、冰湖持续成为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尼泊尔的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生活资源，</a:t>
            </a:r>
            <a:br>
              <a:rPr lang="en-CA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而非灾害的前兆，求主阻止洪水、山崩侵袭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尼泊尔人的家园</a:t>
            </a:r>
            <a:endParaRPr lang="en-MY" altLang="zh-CN" sz="3200" kern="1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愿主伸手扭转全球暖化问题，</a:t>
            </a:r>
            <a:br>
              <a:rPr lang="en-MY" altLang="zh-TW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唯有祢有权柄改变被人们滥用与破坏的环境</a:t>
            </a: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br>
              <a:rPr lang="en-MY" altLang="zh-CN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愿主祝福尼</a:t>
            </a: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泊尔人，生活</a:t>
            </a: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安康、</a:t>
            </a: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医疗资源充足，</a:t>
            </a:r>
            <a:br>
              <a:rPr lang="en-CA" altLang="zh-CN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恢复气候平稳。</a:t>
            </a:r>
            <a:r>
              <a:rPr lang="zh-CN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奉主耶稣基督的名求，阿们</a:t>
            </a:r>
            <a:r>
              <a:rPr lang="zh-CN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PMingLiU" panose="02020500000000000000" pitchFamily="18" charset="-120"/>
              </a:rPr>
              <a:t>！</a:t>
            </a:r>
            <a:endParaRPr 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11"/>
          <p:cNvSpPr txBox="1"/>
          <p:nvPr/>
        </p:nvSpPr>
        <p:spPr>
          <a:xfrm>
            <a:off x="2285999" y="413662"/>
            <a:ext cx="7249078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为</a:t>
            </a:r>
            <a:r>
              <a:rPr lang="zh-CN" alt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尼泊尔</a:t>
            </a:r>
            <a:r>
              <a:rPr lang="zh-CN" altLang="en-US" sz="28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祷告</a:t>
            </a:r>
            <a:endParaRPr lang="en-US" sz="2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32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132" y="222060"/>
            <a:ext cx="6836591" cy="1507213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泰国</a:t>
            </a:r>
            <a:br>
              <a:rPr lang="en-MY" altLang="zh-CN" sz="3600" b="1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微笑国度的隐忧</a:t>
            </a:r>
            <a:endParaRPr lang="en-US" sz="3200" dirty="0">
              <a:solidFill>
                <a:schemeClr val="bg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63000" y="3429000"/>
            <a:ext cx="3429000" cy="3429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1" t="-16667"/>
          <a:stretch>
            <a:fillRect/>
          </a:stretch>
        </p:blipFill>
        <p:spPr>
          <a:xfrm>
            <a:off x="8762999" y="-575830"/>
            <a:ext cx="3429001" cy="40048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07686" y="2210764"/>
            <a:ext cx="2611607" cy="2611607"/>
          </a:xfrm>
        </p:spPr>
      </p:pic>
      <p:sp>
        <p:nvSpPr>
          <p:cNvPr id="5" name="TextBox 4"/>
          <p:cNvSpPr txBox="1"/>
          <p:nvPr/>
        </p:nvSpPr>
        <p:spPr>
          <a:xfrm>
            <a:off x="221760" y="1693048"/>
            <a:ext cx="8752922" cy="4338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热带风季气候 </a:t>
            </a:r>
            <a:endParaRPr lang="en-US" altLang="zh-CN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7,000万人口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en-US" altLang="zh-CN" sz="3200" dirty="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泰族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占 </a:t>
            </a:r>
            <a:r>
              <a:rPr lang="en-US" altLang="zh-CN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75%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en-US" altLang="zh-CN" sz="3200" dirty="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华人</a:t>
            </a:r>
            <a:r>
              <a:rPr lang="en-US" altLang="zh-CN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14%</a:t>
            </a: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200" b="0" i="0" u="none" strike="noStrike" baseline="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气候变迁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影响农业、旅游和贸易</a:t>
            </a:r>
            <a:br>
              <a:rPr lang="en-MY" altLang="zh-CN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三大经济来源</a:t>
            </a:r>
            <a:endParaRPr lang="en-US" altLang="zh-TW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洪水高湿、干旱和高温，令水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源</a:t>
            </a: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污染、</a:t>
            </a:r>
            <a:br>
              <a:rPr lang="en-US" altLang="zh-TW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疾病传播和食品不安全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，影响健康</a:t>
            </a:r>
            <a:endParaRPr lang="en-US" altLang="zh-CN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海平面上升危机迫在眉睫，</a:t>
            </a:r>
            <a:r>
              <a:rPr lang="zh-TW" altLang="en-US" sz="3200" b="0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br>
              <a:rPr lang="en-MY" altLang="zh-TW" sz="3200" b="0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200" b="0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「近</a:t>
            </a:r>
            <a:r>
              <a:rPr lang="en-US" altLang="zh-TW" sz="3200" b="0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40%</a:t>
            </a:r>
            <a:r>
              <a:rPr lang="zh-TW" altLang="en-US" sz="3200" b="0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」的曼谷最快将于</a:t>
            </a:r>
            <a:r>
              <a:rPr lang="en-US" altLang="zh-TW" sz="3200" b="0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2030</a:t>
            </a:r>
            <a:r>
              <a:rPr lang="zh-TW" altLang="en-US" sz="3200" b="0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年被水淹没</a:t>
            </a:r>
            <a:endParaRPr lang="en-US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4" b="7344"/>
          <a:stretch>
            <a:fillRect/>
          </a:stretch>
        </p:blipFill>
        <p:spPr>
          <a:xfrm>
            <a:off x="0" y="7379"/>
            <a:ext cx="12192000" cy="6934199"/>
          </a:xfrm>
        </p:spPr>
      </p:pic>
      <p:sp>
        <p:nvSpPr>
          <p:cNvPr id="4" name="Rectangle 3"/>
          <p:cNvSpPr/>
          <p:nvPr/>
        </p:nvSpPr>
        <p:spPr>
          <a:xfrm>
            <a:off x="0" y="7379"/>
            <a:ext cx="12192000" cy="6934199"/>
          </a:xfrm>
          <a:prstGeom prst="rect">
            <a:avLst/>
          </a:prstGeom>
          <a:solidFill>
            <a:srgbClr val="96322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0070C0"/>
              </a:solidFill>
            </a:endParaRPr>
          </a:p>
        </p:txBody>
      </p:sp>
      <p:sp>
        <p:nvSpPr>
          <p:cNvPr id="5" name="內容版面配置區 2"/>
          <p:cNvSpPr txBox="1"/>
          <p:nvPr/>
        </p:nvSpPr>
        <p:spPr>
          <a:xfrm>
            <a:off x="838200" y="1219200"/>
            <a:ext cx="11005457" cy="541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天父，我们同心为泰国祷告，</a:t>
            </a:r>
            <a:br>
              <a:rPr lang="en-CA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这地的百姓仰赖农业、旅游和贸易来生活度日，</a:t>
            </a:r>
            <a:br>
              <a:rPr lang="en-CA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却因气候变迁而饱受摧残、打击。</a:t>
            </a:r>
            <a:br>
              <a:rPr lang="en-CA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孩童因洪灾、干旱罹患各种疾病，身、心受创甚至死亡，</a:t>
            </a:r>
            <a:br>
              <a:rPr lang="en-CA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海平面上升使泰国逐年失去海岸土地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br>
              <a:rPr lang="en-MY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主啊，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祢怜悯，尤其是那些困苦弱小的泰国百姓，</a:t>
            </a:r>
            <a:br>
              <a:rPr lang="en-CA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使他们免于气候变迁带来的痛苦磨难，</a:t>
            </a:r>
            <a:br>
              <a:rPr lang="en-CA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孩童能在祢的爱中健康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成长、发展。</a:t>
            </a:r>
            <a:endParaRPr lang="en-MY" altLang="zh-CN" sz="3200" kern="1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愿主护佑泰国的土地，扶助泰国教会都作光和盐，</a:t>
            </a:r>
            <a:br>
              <a:rPr lang="en-CA" altLang="zh-TW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勇敢将福音传开。</a:t>
            </a:r>
            <a:r>
              <a:rPr lang="zh-CN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奉主耶稣基督的名求，阿们</a:t>
            </a:r>
            <a:r>
              <a:rPr lang="zh-CN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PMingLiU" panose="02020500000000000000" pitchFamily="18" charset="-120"/>
              </a:rPr>
              <a:t>！</a:t>
            </a:r>
            <a:endParaRPr 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11"/>
          <p:cNvSpPr txBox="1"/>
          <p:nvPr/>
        </p:nvSpPr>
        <p:spPr>
          <a:xfrm>
            <a:off x="2307772" y="417077"/>
            <a:ext cx="7249078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为</a:t>
            </a:r>
            <a:r>
              <a:rPr lang="zh-CN" altLang="en-US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泰国</a:t>
            </a:r>
            <a:r>
              <a:rPr lang="zh-CN" altLang="en-US" sz="32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祷告</a:t>
            </a:r>
            <a:endParaRPr 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57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1" r="14441"/>
          <a:stretch>
            <a:fillRect/>
          </a:stretch>
        </p:blipFill>
        <p:spPr>
          <a:xfrm>
            <a:off x="8567056" y="0"/>
            <a:ext cx="3624943" cy="34138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140" y="523387"/>
            <a:ext cx="6413574" cy="777875"/>
          </a:xfrm>
        </p:spPr>
        <p:txBody>
          <a:bodyPr>
            <a:normAutofit fontScale="90000"/>
          </a:bodyPr>
          <a:lstStyle/>
          <a:p>
            <a:r>
              <a:rPr lang="zh-CN" alt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巴基斯坦</a:t>
            </a:r>
            <a:r>
              <a:rPr lang="zh-CN" altLang="en-U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br>
              <a:rPr lang="en-MY" altLang="zh-CN" sz="3600" b="1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360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下一个破产国家？</a:t>
            </a:r>
            <a:endParaRPr lang="en-US" sz="3600" dirty="0">
              <a:solidFill>
                <a:schemeClr val="bg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08571" y="3374571"/>
            <a:ext cx="3483429" cy="3483429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93202" y="2084388"/>
            <a:ext cx="2689224" cy="268922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6600" y="371920"/>
            <a:ext cx="924478" cy="923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3894" y="1706946"/>
            <a:ext cx="6538535" cy="430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indent="-27432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人口2亿4千万</a:t>
            </a:r>
            <a:r>
              <a:rPr lang="zh-CN" altLang="en-US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en-US" altLang="zh-CN" sz="320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60%</a:t>
            </a:r>
            <a:r>
              <a:rPr lang="en-US" altLang="zh-TW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为山地高原</a:t>
            </a:r>
          </a:p>
          <a:p>
            <a:pPr marL="274320" indent="-27432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3200" b="0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南部湿热</a:t>
            </a:r>
            <a:r>
              <a:rPr lang="zh-CN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多雨</a:t>
            </a:r>
            <a:r>
              <a:rPr lang="zh-CN" altLang="en-US" sz="3200" b="0" i="0" dirty="0"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，北部干寒积雪</a:t>
            </a:r>
            <a:endParaRPr lang="en-US" altLang="zh-CN" sz="3200" b="0" i="0" dirty="0"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2022</a:t>
            </a:r>
            <a:r>
              <a:rPr lang="zh-TW" altLang="en-US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</a:t>
            </a:r>
            <a:r>
              <a:rPr lang="zh-CN" altLang="en-US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，世纪</a:t>
            </a:r>
            <a:r>
              <a:rPr lang="zh-CN" altLang="en-US" sz="320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洪水</a:t>
            </a:r>
            <a:r>
              <a:rPr lang="zh-CN" altLang="en-US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淹没</a:t>
            </a:r>
            <a:r>
              <a:rPr lang="en-US" altLang="zh-CN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40万房屋</a:t>
            </a:r>
            <a:r>
              <a:rPr lang="zh-CN" altLang="en-US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en-US" altLang="zh-CN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3300</a:t>
            </a:r>
            <a:r>
              <a:rPr lang="zh-CN" altLang="en-US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万人无家可归</a:t>
            </a:r>
            <a:endParaRPr lang="en-US" altLang="zh-CN" sz="3200" b="0" i="0" u="none" strike="noStrike" baseline="0" dirty="0">
              <a:solidFill>
                <a:schemeClr val="bg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世界气候脆弱国家第</a:t>
            </a:r>
            <a:r>
              <a:rPr lang="en-MY" altLang="zh-CN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</a:t>
            </a:r>
            <a:r>
              <a:rPr lang="zh-CN" altLang="en-US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名</a:t>
            </a:r>
            <a:endParaRPr lang="en-US" altLang="zh-CN" sz="3200" b="0" i="0" u="none" strike="noStrike" baseline="0" dirty="0">
              <a:solidFill>
                <a:schemeClr val="bg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二氧化碳总排放</a:t>
            </a:r>
            <a:r>
              <a:rPr lang="zh-CN" altLang="en-US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量小于 </a:t>
            </a:r>
            <a:r>
              <a:rPr lang="en-US" altLang="zh-TW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0.1%</a:t>
            </a:r>
            <a:endParaRPr lang="en-US" altLang="zh-CN" sz="3200" b="0" i="0" u="none" strike="noStrike" baseline="0" dirty="0">
              <a:solidFill>
                <a:schemeClr val="bg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74320" indent="-27432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国债：</a:t>
            </a:r>
            <a:r>
              <a:rPr lang="en-US" altLang="zh-TW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17</a:t>
            </a:r>
            <a:r>
              <a:rPr lang="zh-TW" altLang="en-US" sz="3200" b="0" i="0" u="none" strike="noStrike" baseline="0" dirty="0">
                <a:solidFill>
                  <a:schemeClr val="bg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兆美元</a:t>
            </a:r>
            <a:endParaRPr lang="en-US" altLang="zh-TW" sz="3200" b="0" i="0" u="none" strike="noStrike" baseline="0" dirty="0">
              <a:solidFill>
                <a:schemeClr val="bg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3" b="11983"/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-76200"/>
            <a:ext cx="12192000" cy="6934199"/>
          </a:xfrm>
          <a:prstGeom prst="rect">
            <a:avLst/>
          </a:prstGeom>
          <a:solidFill>
            <a:srgbClr val="0C402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0070C0"/>
              </a:solidFill>
            </a:endParaRPr>
          </a:p>
        </p:txBody>
      </p:sp>
      <p:sp>
        <p:nvSpPr>
          <p:cNvPr id="5" name="內容版面配置區 2"/>
          <p:cNvSpPr txBox="1"/>
          <p:nvPr/>
        </p:nvSpPr>
        <p:spPr>
          <a:xfrm>
            <a:off x="403806" y="899556"/>
            <a:ext cx="11384387" cy="50588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天父，愿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祢施恩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怜悯</a:t>
            </a: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巴基斯坦</a:t>
            </a:r>
            <a:r>
              <a:rPr lang="zh-TW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br>
              <a:rPr lang="en-MY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用祢大能的手保护这个脆弱又贫困的国家。</a:t>
            </a:r>
            <a:br>
              <a:rPr lang="en-MY" altLang="zh-CN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在他们被洪水、暴雨摧残的时候，</a:t>
            </a:r>
            <a:br>
              <a:rPr lang="en-MY" altLang="zh-CN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愿主亲自禁止风浪进一步袭击巴基斯坦。</a:t>
            </a:r>
            <a:br>
              <a:rPr lang="en-MY" altLang="zh-TW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求神预备治理国家的人才，因爲气候变迁已经是个事实，</a:t>
            </a:r>
            <a:br>
              <a:rPr lang="en-US" altLang="zh-CN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巴基斯坦需要比其他地方更快地做好准备、</a:t>
            </a:r>
            <a:br>
              <a:rPr lang="en-MY" altLang="zh-CN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求主将应对的策略及智慧都厚赐给爱巴基斯坦的人。</a:t>
            </a:r>
            <a:endParaRPr lang="en-MY" altLang="zh-TW" sz="3200" kern="1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愿平安临到</a:t>
            </a: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巴基斯坦</a:t>
            </a: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使他们可以早日寻求主名。</a:t>
            </a:r>
            <a:br>
              <a:rPr lang="en-MY" altLang="zh-CN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爲所有还不认识耶稣基督的巴基斯坦人民祷告，</a:t>
            </a:r>
            <a:br>
              <a:rPr lang="en-MY" altLang="zh-CN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求主将通往真理的道路给他们铺平，驱除所有认识祢的拦阻</a:t>
            </a:r>
            <a:r>
              <a:rPr lang="zh-TW" altLang="en-US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br>
              <a:rPr lang="en-MY" altLang="zh-TW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</a:br>
            <a:r>
              <a:rPr lang="zh-CN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奉主耶稣基督的名求，阿们</a:t>
            </a:r>
            <a:r>
              <a:rPr lang="zh-CN" sz="3200" b="1" kern="1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PMingLiU" panose="02020500000000000000" pitchFamily="18" charset="-120"/>
              </a:rPr>
              <a:t>！</a:t>
            </a:r>
            <a:endParaRPr 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文字方塊 11"/>
          <p:cNvSpPr txBox="1"/>
          <p:nvPr/>
        </p:nvSpPr>
        <p:spPr>
          <a:xfrm>
            <a:off x="2286000" y="228600"/>
            <a:ext cx="7249078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为</a:t>
            </a:r>
            <a:r>
              <a:rPr lang="zh-CN" altLang="en-US" sz="32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巴基斯坦</a:t>
            </a:r>
            <a:r>
              <a:rPr lang="zh-CN" altLang="en-US" sz="3200" b="1" dirty="0">
                <a:solidFill>
                  <a:schemeClr val="bg1"/>
                </a:solidFill>
                <a:effectLst/>
                <a:ea typeface="Microsoft JhengHei" panose="020B0604030504040204" pitchFamily="34" charset="-120"/>
                <a:cs typeface="Times New Roman" panose="02020603050405020304" pitchFamily="18" charset="0"/>
              </a:rPr>
              <a:t>祷告</a:t>
            </a:r>
            <a:endParaRPr 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02517" y="2988430"/>
            <a:ext cx="6911401" cy="911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3200"/>
              </a:lnSpc>
            </a:pPr>
            <a:r>
              <a:rPr lang="zh-TW" altLang="en-US" sz="24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不再是个人的祷告，我们开始一起祈祷。</a:t>
            </a:r>
            <a:br>
              <a:rPr lang="zh-TW" altLang="en-US" sz="24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en-US" altLang="zh-TW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30</a:t>
            </a:r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分钟，生活</a:t>
            </a:r>
            <a:r>
              <a:rPr lang="zh-CN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再</a:t>
            </a:r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忙碌的人都能找到时间参与。</a:t>
            </a:r>
            <a:endParaRPr lang="zh-CN" altLang="en-US" sz="2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Graphic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04122" y="1"/>
            <a:ext cx="4713254" cy="6858000"/>
          </a:xfrm>
          <a:prstGeom prst="rect">
            <a:avLst/>
          </a:prstGeom>
        </p:spPr>
      </p:pic>
      <p:pic>
        <p:nvPicPr>
          <p:cNvPr id="13" name="Graphic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33145" y="4273637"/>
            <a:ext cx="4866748" cy="1939381"/>
          </a:xfrm>
          <a:prstGeom prst="rect">
            <a:avLst/>
          </a:prstGeom>
        </p:spPr>
      </p:pic>
      <p:pic>
        <p:nvPicPr>
          <p:cNvPr id="4" name="Graphic 3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15408" y="944442"/>
            <a:ext cx="5726021" cy="1822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000">
        <p14:pan dir="u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4063" y="2273770"/>
            <a:ext cx="1914259" cy="26063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51050" y="2316839"/>
            <a:ext cx="2278571" cy="2491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000">
        <p14:pan dir="u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3208</Words>
  <Application>Microsoft Office PowerPoint</Application>
  <PresentationFormat>Widescreen</PresentationFormat>
  <Paragraphs>127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5" baseType="lpstr">
      <vt:lpstr>Airal</vt:lpstr>
      <vt:lpstr>DFHei-W3-WIN-BF</vt:lpstr>
      <vt:lpstr>Microsoft JhengHei</vt:lpstr>
      <vt:lpstr>Microsoft YaHei</vt:lpstr>
      <vt:lpstr>Microsoft YaHei Light</vt:lpstr>
      <vt:lpstr>Noto Sans TC</vt:lpstr>
      <vt:lpstr>Söhne</vt:lpstr>
      <vt:lpstr>YahooSans VF</vt:lpstr>
      <vt:lpstr>Arial</vt:lpstr>
      <vt:lpstr>Calibri</vt:lpstr>
      <vt:lpstr>Calibri Light</vt:lpstr>
      <vt:lpstr>Fira Sans</vt:lpstr>
      <vt:lpstr>HelveticaNeue-Light</vt:lpstr>
      <vt:lpstr>Open Sans</vt:lpstr>
      <vt:lpstr>Roboto</vt:lpstr>
      <vt:lpstr>Office Theme</vt:lpstr>
      <vt:lpstr>PowerPoint Presentation</vt:lpstr>
      <vt:lpstr>尼泊尔 山谷间回荡的祈祷</vt:lpstr>
      <vt:lpstr>PowerPoint Presentation</vt:lpstr>
      <vt:lpstr>泰国 微笑国度的隐忧</vt:lpstr>
      <vt:lpstr>PowerPoint Presentation</vt:lpstr>
      <vt:lpstr>巴基斯坦  下一个破产国家？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Enoch Lee</dc:creator>
  <cp:lastModifiedBy>Yeng Shiow Lim</cp:lastModifiedBy>
  <cp:revision>152</cp:revision>
  <dcterms:created xsi:type="dcterms:W3CDTF">2023-12-04T18:50:00Z</dcterms:created>
  <dcterms:modified xsi:type="dcterms:W3CDTF">2024-01-23T01:29:31Z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2BFA8688DBD343E89CEB67D507B2CDAC_13</vt:lpwstr>
  </property>
  <property fmtid="{D5CDD505-2E9C-101B-9397-08002B2CF9AE}" pid="3" name="KSOProductBuildVer">
    <vt:lpwstr>1033-12.2.0.13359</vt:lpwstr>
  </property>
</Properties>
</file>