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9" r:id="rId2"/>
    <p:sldId id="385" r:id="rId3"/>
    <p:sldId id="256" r:id="rId4"/>
    <p:sldId id="260" r:id="rId5"/>
    <p:sldId id="257" r:id="rId6"/>
    <p:sldId id="261" r:id="rId7"/>
    <p:sldId id="258" r:id="rId8"/>
    <p:sldId id="262" r:id="rId9"/>
    <p:sldId id="383" r:id="rId10"/>
    <p:sldId id="384" r:id="rId11"/>
    <p:sldId id="381" r:id="rId12"/>
    <p:sldId id="3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eng Shiow Lim" initials="Y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94BF"/>
    <a:srgbClr val="576A10"/>
    <a:srgbClr val="275689"/>
    <a:srgbClr val="794A17"/>
    <a:srgbClr val="CE2C6E"/>
    <a:srgbClr val="C9670D"/>
    <a:srgbClr val="E16019"/>
    <a:srgbClr val="6C4824"/>
    <a:srgbClr val="3370B3"/>
    <a:srgbClr val="0C40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22" autoAdjust="0"/>
    <p:restoredTop sz="60055" autoAdjust="0"/>
  </p:normalViewPr>
  <p:slideViewPr>
    <p:cSldViewPr snapToGrid="0">
      <p:cViewPr varScale="1">
        <p:scale>
          <a:sx n="51" d="100"/>
          <a:sy n="51" d="100"/>
        </p:scale>
        <p:origin x="1114" y="3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40F23-001F-4838-A8A7-9162C51D777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5FEA4-B206-4F9E-B9F7-85B5A6652F9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5FEA4-B206-4F9E-B9F7-85B5A6652F94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5FEA4-B206-4F9E-B9F7-85B5A6652F94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F1901-2DA5-4AAE-ACDD-79CB8096E104}" type="slidenum">
              <a:rPr lang="en-MY" smtClean="0"/>
              <a:t>11</a:t>
            </a:fld>
            <a:endParaRPr lang="en-MY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F1901-2DA5-4AAE-ACDD-79CB8096E104}" type="slidenum">
              <a:rPr lang="en-MY" smtClean="0"/>
              <a:t>12</a:t>
            </a:fld>
            <a:endParaRPr lang="en-MY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sz="1200" kern="100" dirty="0">
                <a:effectLst/>
                <a:latin typeface="Aptos"/>
                <a:ea typeface="Microsoft JhengHei" panose="020B0604030504040204" pitchFamily="34" charset="-120"/>
                <a:cs typeface="Microsoft JhengHei" panose="020B0604030504040204" pitchFamily="34" charset="-120"/>
              </a:rPr>
              <a:t>上个月我们为全球</a:t>
            </a:r>
            <a:r>
              <a:rPr lang="zh-CN" altLang="en-US" sz="1200" kern="100" dirty="0">
                <a:effectLst/>
                <a:latin typeface="Aptos"/>
                <a:ea typeface="Microsoft JhengHei" panose="020B0604030504040204" pitchFamily="34" charset="-120"/>
                <a:cs typeface="Microsoft JhengHei" panose="020B0604030504040204" pitchFamily="34" charset="-120"/>
              </a:rPr>
              <a:t>最受</a:t>
            </a:r>
            <a:r>
              <a:rPr lang="zh-TW" sz="1200" kern="100" dirty="0">
                <a:effectLst/>
                <a:latin typeface="Aptos"/>
                <a:ea typeface="Microsoft JhengHei" panose="020B0604030504040204" pitchFamily="34" charset="-120"/>
                <a:cs typeface="Microsoft JhengHei" panose="020B0604030504040204" pitchFamily="34" charset="-120"/>
              </a:rPr>
              <a:t>气候变迁影响</a:t>
            </a:r>
            <a:r>
              <a:rPr lang="zh-CN" altLang="en-US" sz="1200" kern="100" dirty="0">
                <a:effectLst/>
                <a:latin typeface="Aptos"/>
                <a:ea typeface="Microsoft JhengHei" panose="020B0604030504040204" pitchFamily="34" charset="-120"/>
                <a:cs typeface="Microsoft JhengHei" panose="020B0604030504040204" pitchFamily="34" charset="-120"/>
              </a:rPr>
              <a:t>的</a:t>
            </a:r>
            <a:r>
              <a:rPr lang="en-US" sz="1200" kern="100" dirty="0">
                <a:effectLst/>
                <a:latin typeface="Microsoft JhengHei" panose="020B0604030504040204" pitchFamily="34" charset="-120"/>
                <a:ea typeface="DengXian" panose="02010600030101010101" charset="-122"/>
                <a:cs typeface="Microsoft JhengHei" panose="020B0604030504040204" pitchFamily="34" charset="-120"/>
              </a:rPr>
              <a:t>10</a:t>
            </a:r>
            <a:r>
              <a:rPr lang="zh-TW" sz="1200" kern="100" dirty="0">
                <a:effectLst/>
                <a:latin typeface="Microsoft JhengHei" panose="020B0604030504040204" pitchFamily="34" charset="-120"/>
                <a:ea typeface="DengXian" panose="02010600030101010101" charset="-122"/>
                <a:cs typeface="Microsoft JhengHei" panose="020B0604030504040204" pitchFamily="34" charset="-120"/>
              </a:rPr>
              <a:t>个国家</a:t>
            </a:r>
            <a:r>
              <a:rPr lang="zh-CN" altLang="en-US" sz="1200" kern="100" dirty="0">
                <a:effectLst/>
                <a:latin typeface="Microsoft JhengHei" panose="020B0604030504040204" pitchFamily="34" charset="-120"/>
                <a:ea typeface="DengXian" panose="02010600030101010101" charset="-122"/>
                <a:cs typeface="Microsoft JhengHei" panose="020B0604030504040204" pitchFamily="34" charset="-120"/>
              </a:rPr>
              <a:t>，其中</a:t>
            </a:r>
            <a:r>
              <a:rPr lang="zh-TW" sz="1200" kern="100" dirty="0">
                <a:effectLst/>
                <a:latin typeface="Microsoft JhengHei" panose="020B0604030504040204" pitchFamily="34" charset="-120"/>
                <a:ea typeface="DengXian" panose="02010600030101010101" charset="-122"/>
                <a:cs typeface="Microsoft JhengHei" panose="020B0604030504040204" pitchFamily="34" charset="-120"/>
              </a:rPr>
              <a:t>的尼泊尔、泰国和巴基斯坦祷告</a:t>
            </a:r>
            <a:r>
              <a:rPr lang="zh-CN" altLang="en-US" sz="1200" kern="100" dirty="0">
                <a:effectLst/>
                <a:latin typeface="Microsoft JhengHei" panose="020B0604030504040204" pitchFamily="34" charset="-120"/>
                <a:ea typeface="DengXian" panose="02010600030101010101" charset="-122"/>
                <a:cs typeface="Microsoft JhengHei" panose="020B0604030504040204" pitchFamily="34" charset="-120"/>
              </a:rPr>
              <a:t>。</a:t>
            </a:r>
            <a:endParaRPr lang="en-MY" altLang="zh-TW" sz="1200" kern="100" dirty="0">
              <a:effectLst/>
              <a:latin typeface="Microsoft JhengHei" panose="020B0604030504040204" pitchFamily="34" charset="-120"/>
              <a:ea typeface="DengXian" panose="02010600030101010101" charset="-122"/>
              <a:cs typeface="Microsoft JhengHei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sz="1200" kern="100" dirty="0">
                <a:effectLst/>
                <a:latin typeface="Microsoft JhengHei" panose="020B0604030504040204" pitchFamily="34" charset="-120"/>
                <a:ea typeface="DengXian" panose="02010600030101010101" charset="-122"/>
                <a:cs typeface="Microsoft JhengHei" panose="020B0604030504040204" pitchFamily="34" charset="-120"/>
              </a:rPr>
              <a:t>今天，</a:t>
            </a:r>
            <a:r>
              <a:rPr lang="zh-CN" altLang="en-US" sz="1200" kern="100" dirty="0">
                <a:effectLst/>
                <a:latin typeface="Microsoft JhengHei" panose="020B0604030504040204" pitchFamily="34" charset="-120"/>
                <a:ea typeface="DengXian" panose="02010600030101010101" charset="-122"/>
                <a:cs typeface="Microsoft JhengHei" panose="020B0604030504040204" pitchFamily="34" charset="-120"/>
              </a:rPr>
              <a:t>让</a:t>
            </a:r>
            <a:r>
              <a:rPr lang="zh-TW" sz="1200" kern="100" dirty="0">
                <a:effectLst/>
                <a:latin typeface="Microsoft JhengHei" panose="020B0604030504040204" pitchFamily="34" charset="-120"/>
                <a:ea typeface="DengXian" panose="02010600030101010101" charset="-122"/>
                <a:cs typeface="Microsoft JhengHei" panose="020B0604030504040204" pitchFamily="34" charset="-120"/>
              </a:rPr>
              <a:t>我们</a:t>
            </a:r>
            <a:r>
              <a:rPr lang="zh-CN" altLang="en-US" sz="1200" kern="100" dirty="0">
                <a:effectLst/>
                <a:latin typeface="Microsoft JhengHei" panose="020B0604030504040204" pitchFamily="34" charset="-120"/>
                <a:ea typeface="DengXian" panose="02010600030101010101" charset="-122"/>
                <a:cs typeface="Microsoft JhengHei" panose="020B0604030504040204" pitchFamily="34" charset="-120"/>
              </a:rPr>
              <a:t>一同</a:t>
            </a:r>
            <a:r>
              <a:rPr lang="zh-TW" sz="1200" kern="100" dirty="0">
                <a:effectLst/>
                <a:latin typeface="Microsoft JhengHei" panose="020B0604030504040204" pitchFamily="34" charset="-120"/>
                <a:ea typeface="DengXian" panose="02010600030101010101" charset="-122"/>
                <a:cs typeface="Microsoft JhengHei" panose="020B0604030504040204" pitchFamily="34" charset="-120"/>
              </a:rPr>
              <a:t>记念</a:t>
            </a:r>
            <a:r>
              <a:rPr lang="zh-CN" altLang="en-US" sz="1200" b="1" kern="100" dirty="0">
                <a:effectLst/>
                <a:latin typeface="Microsoft JhengHei" panose="020B0604030504040204" pitchFamily="34" charset="-120"/>
                <a:ea typeface="DengXian" panose="02010600030101010101" charset="-122"/>
                <a:cs typeface="Microsoft JhengHei" panose="020B0604030504040204" pitchFamily="34" charset="-120"/>
              </a:rPr>
              <a:t>缅甸、</a:t>
            </a:r>
            <a:r>
              <a:rPr lang="zh-TW" sz="1200" b="1" kern="100" dirty="0">
                <a:effectLst/>
                <a:latin typeface="Aptos"/>
                <a:ea typeface="DengXian" panose="02010600030101010101" charset="-122"/>
                <a:cs typeface="Times New Roman" panose="02020603050405020304" pitchFamily="18" charset="0"/>
              </a:rPr>
              <a:t>莫桑比克</a:t>
            </a:r>
            <a:r>
              <a:rPr lang="zh-CN" altLang="en-US" sz="1200" b="1" kern="100" dirty="0">
                <a:effectLst/>
                <a:latin typeface="Aptos"/>
                <a:ea typeface="DengXian" panose="02010600030101010101" charset="-122"/>
                <a:cs typeface="Times New Roman" panose="02020603050405020304" pitchFamily="18" charset="0"/>
              </a:rPr>
              <a:t>、</a:t>
            </a:r>
            <a:r>
              <a:rPr lang="zh-TW" sz="1200" b="1" kern="100" dirty="0">
                <a:effectLst/>
                <a:latin typeface="Microsoft JhengHei" panose="020B0604030504040204" pitchFamily="34" charset="-120"/>
                <a:ea typeface="DengXian" panose="02010600030101010101" charset="-122"/>
                <a:cs typeface="Microsoft JhengHei" panose="020B0604030504040204" pitchFamily="34" charset="-120"/>
              </a:rPr>
              <a:t>孟加拉、</a:t>
            </a:r>
            <a:r>
              <a:rPr lang="zh-TW" sz="1200" b="1" kern="100" dirty="0">
                <a:effectLst/>
                <a:latin typeface="Aptos"/>
                <a:ea typeface="Microsoft JhengHei" panose="020B0604030504040204" pitchFamily="34" charset="-120"/>
                <a:cs typeface="Microsoft JhengHei" panose="020B0604030504040204" pitchFamily="34" charset="-120"/>
              </a:rPr>
              <a:t>菲律宾</a:t>
            </a:r>
            <a:r>
              <a:rPr lang="zh-TW" sz="1200" kern="100" dirty="0">
                <a:effectLst/>
                <a:latin typeface="Aptos"/>
                <a:ea typeface="Microsoft JhengHei" panose="020B0604030504040204" pitchFamily="34" charset="-120"/>
                <a:cs typeface="Microsoft JhengHei" panose="020B0604030504040204" pitchFamily="34" charset="-120"/>
              </a:rPr>
              <a:t>。</a:t>
            </a:r>
            <a:endParaRPr lang="en-MY" altLang="zh-TW" sz="1200" kern="100" dirty="0">
              <a:effectLst/>
              <a:latin typeface="Aptos"/>
              <a:ea typeface="Microsoft JhengHei" panose="020B0604030504040204" pitchFamily="34" charset="-120"/>
              <a:cs typeface="Microsoft JhengHei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sz="1200" kern="100" dirty="0">
                <a:effectLst/>
                <a:latin typeface="Aptos"/>
                <a:ea typeface="Microsoft JhengHei" panose="020B0604030504040204" pitchFamily="34" charset="-120"/>
                <a:cs typeface="Microsoft JhengHei" panose="020B0604030504040204" pitchFamily="34" charset="-120"/>
              </a:rPr>
              <a:t>这</a:t>
            </a:r>
            <a:r>
              <a:rPr lang="zh-TW" altLang="en-US" sz="1200" kern="100" dirty="0">
                <a:effectLst/>
                <a:latin typeface="Aptos"/>
                <a:ea typeface="Microsoft JhengHei" panose="020B0604030504040204" pitchFamily="34" charset="-120"/>
                <a:cs typeface="Microsoft JhengHei" panose="020B0604030504040204" pitchFamily="34" charset="-120"/>
              </a:rPr>
              <a:t>些</a:t>
            </a:r>
            <a:r>
              <a:rPr lang="zh-TW" sz="1200" kern="100" dirty="0">
                <a:effectLst/>
                <a:latin typeface="Aptos"/>
                <a:ea typeface="Microsoft JhengHei" panose="020B0604030504040204" pitchFamily="34" charset="-120"/>
                <a:cs typeface="Microsoft JhengHei" panose="020B0604030504040204" pitchFamily="34" charset="-120"/>
              </a:rPr>
              <a:t>国家</a:t>
            </a:r>
            <a:r>
              <a:rPr lang="zh-TW" altLang="en-US" sz="1200" kern="100" dirty="0">
                <a:effectLst/>
                <a:latin typeface="Aptos"/>
                <a:ea typeface="Microsoft JhengHei" panose="020B0604030504040204" pitchFamily="34" charset="-120"/>
                <a:cs typeface="Microsoft JhengHei" panose="020B0604030504040204" pitchFamily="34" charset="-120"/>
              </a:rPr>
              <a:t>都</a:t>
            </a:r>
            <a:r>
              <a:rPr lang="zh-TW" sz="1200" kern="100" dirty="0">
                <a:effectLst/>
                <a:latin typeface="Aptos"/>
                <a:ea typeface="Microsoft JhengHei" panose="020B0604030504040204" pitchFamily="34" charset="-120"/>
                <a:cs typeface="Microsoft JhengHei" panose="020B0604030504040204" pitchFamily="34" charset="-120"/>
              </a:rPr>
              <a:t>面临高温、旱灾、饥荒、洪水、海水淹没</a:t>
            </a:r>
            <a:r>
              <a:rPr lang="zh-CN" altLang="en-US" sz="1200" kern="100" dirty="0">
                <a:effectLst/>
                <a:latin typeface="Aptos"/>
                <a:ea typeface="Microsoft JhengHei" panose="020B0604030504040204" pitchFamily="34" charset="-120"/>
                <a:cs typeface="Microsoft JhengHei" panose="020B0604030504040204" pitchFamily="34" charset="-120"/>
              </a:rPr>
              <a:t>或</a:t>
            </a:r>
            <a:r>
              <a:rPr lang="zh-TW" sz="1200" kern="100" dirty="0">
                <a:effectLst/>
                <a:latin typeface="Aptos"/>
                <a:ea typeface="Microsoft JhengHei" panose="020B0604030504040204" pitchFamily="34" charset="-120"/>
                <a:cs typeface="Microsoft JhengHei" panose="020B0604030504040204" pitchFamily="34" charset="-120"/>
              </a:rPr>
              <a:t>台风等</a:t>
            </a:r>
            <a:r>
              <a:rPr lang="zh-CN" altLang="en-US" sz="1200" kern="100" dirty="0">
                <a:effectLst/>
                <a:latin typeface="Aptos"/>
                <a:ea typeface="Microsoft JhengHei" panose="020B0604030504040204" pitchFamily="34" charset="-120"/>
                <a:cs typeface="Microsoft JhengHei" panose="020B0604030504040204" pitchFamily="34" charset="-120"/>
              </a:rPr>
              <a:t>的</a:t>
            </a:r>
            <a:r>
              <a:rPr lang="zh-TW" sz="1200" kern="100" dirty="0">
                <a:effectLst/>
                <a:latin typeface="Aptos"/>
                <a:ea typeface="Microsoft JhengHei" panose="020B0604030504040204" pitchFamily="34" charset="-120"/>
                <a:cs typeface="Microsoft JhengHei" panose="020B0604030504040204" pitchFamily="34" charset="-120"/>
              </a:rPr>
              <a:t>气候灾害，</a:t>
            </a:r>
            <a:endParaRPr lang="en-MY" altLang="zh-TW" sz="1200" kern="100" dirty="0">
              <a:effectLst/>
              <a:latin typeface="Aptos"/>
              <a:ea typeface="Microsoft JhengHei" panose="020B0604030504040204" pitchFamily="34" charset="-120"/>
              <a:cs typeface="Microsoft JhengHei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1200" kern="100" dirty="0">
                <a:effectLst/>
                <a:latin typeface="Aptos"/>
                <a:ea typeface="Microsoft JhengHei" panose="020B0604030504040204" pitchFamily="34" charset="-120"/>
                <a:cs typeface="Microsoft JhengHei" panose="020B0604030504040204" pitchFamily="34" charset="-120"/>
              </a:rPr>
              <a:t>有些</a:t>
            </a:r>
            <a:r>
              <a:rPr lang="zh-CN" altLang="en-US" sz="1200" kern="100" dirty="0">
                <a:effectLst/>
                <a:latin typeface="Aptos"/>
                <a:ea typeface="Microsoft JhengHei" panose="020B0604030504040204" pitchFamily="34" charset="-120"/>
                <a:cs typeface="Microsoft JhengHei" panose="020B0604030504040204" pitchFamily="34" charset="-120"/>
              </a:rPr>
              <a:t>还</a:t>
            </a:r>
            <a:r>
              <a:rPr lang="zh-TW" altLang="en-US" sz="1200" kern="100" dirty="0">
                <a:effectLst/>
                <a:latin typeface="Aptos"/>
                <a:ea typeface="Microsoft JhengHei" panose="020B0604030504040204" pitchFamily="34" charset="-120"/>
                <a:cs typeface="Microsoft JhengHei" panose="020B0604030504040204" pitchFamily="34" charset="-120"/>
              </a:rPr>
              <a:t>面临</a:t>
            </a:r>
            <a:r>
              <a:rPr lang="zh-TW" sz="1200" kern="100" dirty="0">
                <a:effectLst/>
                <a:latin typeface="Aptos"/>
                <a:ea typeface="Microsoft JhengHei" panose="020B0604030504040204" pitchFamily="34" charset="-120"/>
                <a:cs typeface="Microsoft JhengHei" panose="020B0604030504040204" pitchFamily="34" charset="-120"/>
              </a:rPr>
              <a:t>战乱，</a:t>
            </a:r>
            <a:r>
              <a:rPr lang="zh-TW" altLang="en-US" sz="1200" kern="100" dirty="0">
                <a:effectLst/>
                <a:latin typeface="Aptos"/>
                <a:ea typeface="Microsoft JhengHei" panose="020B0604030504040204" pitchFamily="34" charset="-120"/>
                <a:cs typeface="Microsoft JhengHei" panose="020B0604030504040204" pitchFamily="34" charset="-120"/>
              </a:rPr>
              <a:t>就如缅甸和</a:t>
            </a:r>
            <a:r>
              <a:rPr lang="zh-TW" sz="1200" kern="100" dirty="0">
                <a:effectLst/>
                <a:latin typeface="Aptos"/>
                <a:ea typeface="DengXian" panose="02010600030101010101" charset="-122"/>
                <a:cs typeface="Times New Roman" panose="02020603050405020304" pitchFamily="18" charset="0"/>
              </a:rPr>
              <a:t>莫桑比克</a:t>
            </a:r>
            <a:r>
              <a:rPr lang="zh-TW" altLang="en-US" sz="1200" kern="100" dirty="0">
                <a:effectLst/>
                <a:latin typeface="Aptos"/>
                <a:ea typeface="DengXian" panose="02010600030101010101" charset="-122"/>
                <a:cs typeface="Times New Roman" panose="02020603050405020304" pitchFamily="18" charset="0"/>
              </a:rPr>
              <a:t>，</a:t>
            </a:r>
            <a:r>
              <a:rPr lang="zh-CN" altLang="en-US" sz="1200" kern="100" dirty="0">
                <a:effectLst/>
                <a:latin typeface="Aptos"/>
                <a:ea typeface="Microsoft JhengHei" panose="020B0604030504040204" pitchFamily="34" charset="-120"/>
                <a:cs typeface="Microsoft JhengHei" panose="020B0604030504040204" pitchFamily="34" charset="-120"/>
              </a:rPr>
              <a:t>他们</a:t>
            </a:r>
            <a:r>
              <a:rPr lang="zh-TW" sz="1200" kern="100" dirty="0">
                <a:effectLst/>
                <a:latin typeface="Aptos"/>
                <a:ea typeface="Microsoft JhengHei" panose="020B0604030504040204" pitchFamily="34" charset="-120"/>
                <a:cs typeface="Microsoft JhengHei" panose="020B0604030504040204" pitchFamily="34" charset="-120"/>
              </a:rPr>
              <a:t>在天灾人祸交织</a:t>
            </a:r>
            <a:r>
              <a:rPr lang="zh-CN" altLang="en-US" sz="1200" kern="100" dirty="0">
                <a:effectLst/>
                <a:latin typeface="Aptos"/>
                <a:ea typeface="Microsoft JhengHei" panose="020B0604030504040204" pitchFamily="34" charset="-120"/>
                <a:cs typeface="Microsoft JhengHei" panose="020B0604030504040204" pitchFamily="34" charset="-120"/>
              </a:rPr>
              <a:t>底下</a:t>
            </a:r>
            <a:r>
              <a:rPr lang="zh-TW" sz="1200" kern="100" dirty="0">
                <a:effectLst/>
                <a:latin typeface="Aptos"/>
                <a:ea typeface="Microsoft JhengHei" panose="020B0604030504040204" pitchFamily="34" charset="-120"/>
                <a:cs typeface="Microsoft JhengHei" panose="020B0604030504040204" pitchFamily="34" charset="-120"/>
              </a:rPr>
              <a:t>受</a:t>
            </a:r>
            <a:r>
              <a:rPr lang="zh-CN" altLang="en-US" sz="1200" kern="100" dirty="0">
                <a:effectLst/>
                <a:latin typeface="Aptos"/>
                <a:ea typeface="Microsoft JhengHei" panose="020B0604030504040204" pitchFamily="34" charset="-120"/>
                <a:cs typeface="Microsoft JhengHei" panose="020B0604030504040204" pitchFamily="34" charset="-120"/>
              </a:rPr>
              <a:t>尽艰苦</a:t>
            </a:r>
            <a:r>
              <a:rPr lang="zh-TW" sz="1200" kern="100" dirty="0">
                <a:effectLst/>
                <a:latin typeface="Aptos"/>
                <a:ea typeface="Microsoft JhengHei" panose="020B0604030504040204" pitchFamily="34" charset="-120"/>
                <a:cs typeface="Microsoft JhengHei" panose="020B0604030504040204" pitchFamily="34" charset="-120"/>
              </a:rPr>
              <a:t>。</a:t>
            </a:r>
            <a:endParaRPr lang="en-US" sz="1200" kern="100" dirty="0">
              <a:effectLst/>
              <a:latin typeface="Aptos"/>
              <a:ea typeface="DengXian" panose="02010600030101010101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5FEA4-B206-4F9E-B9F7-85B5A6652F94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缅甸是个佛教高家</a:t>
            </a:r>
            <a:r>
              <a:rPr lang="zh-CN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。</a:t>
            </a: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感谢神，基督徒人口约</a:t>
            </a:r>
            <a:r>
              <a:rPr lang="en-US" alt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440</a:t>
            </a: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万，</a:t>
            </a:r>
            <a:r>
              <a:rPr lang="zh-CN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占</a:t>
            </a: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缅甸总人口数的</a:t>
            </a:r>
            <a:r>
              <a:rPr lang="en-US" alt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8%</a:t>
            </a: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。</a:t>
            </a:r>
            <a:endParaRPr lang="en-MY" altLang="zh-TW" sz="1800" kern="100" dirty="0">
              <a:effectLst/>
              <a:latin typeface="Aptos"/>
              <a:ea typeface="PMingLiU"/>
              <a:cs typeface="Times New Roman" panose="02020603050405020304" pitchFamily="18" charset="0"/>
            </a:endParaRP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2021</a:t>
            </a: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年军变后，缅甸全国陷入内战， 至今已超过</a:t>
            </a:r>
            <a:r>
              <a:rPr lang="en-US" alt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3</a:t>
            </a: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年。</a:t>
            </a:r>
            <a:endParaRPr lang="en-MY" altLang="zh-TW" sz="1800" kern="100" dirty="0">
              <a:effectLst/>
              <a:latin typeface="Aptos"/>
              <a:ea typeface="PMingLiU"/>
              <a:cs typeface="Times New Roman" panose="02020603050405020304" pitchFamily="18" charset="0"/>
            </a:endParaRP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缅甸军持续攻击钦邦、克钦邦、克伦邦和克耶邦， 其中有些邦有大量基督徒。</a:t>
            </a:r>
            <a:endParaRPr lang="en-MY" altLang="zh-TW" sz="1800" kern="100" dirty="0">
              <a:effectLst/>
              <a:latin typeface="Aptos"/>
              <a:ea typeface="PMingLiU"/>
              <a:cs typeface="Times New Roman" panose="02020603050405020304" pitchFamily="18" charset="0"/>
            </a:endParaRP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仅克钦邦的流离失所者营地就收留超过</a:t>
            </a:r>
            <a:r>
              <a:rPr lang="en-US" alt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10</a:t>
            </a: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万名基督徒。 </a:t>
            </a:r>
            <a:endParaRPr lang="en-MY" altLang="zh-TW" sz="1800" kern="100" dirty="0">
              <a:effectLst/>
              <a:latin typeface="Aptos"/>
              <a:ea typeface="PMingLiU"/>
              <a:cs typeface="Times New Roman" panose="02020603050405020304" pitchFamily="18" charset="0"/>
            </a:endParaRP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800"/>
              </a:spcAft>
            </a:pPr>
            <a:endParaRPr lang="zh-TW" altLang="en-US" sz="1800" kern="100" dirty="0">
              <a:effectLst/>
              <a:latin typeface="Aptos"/>
              <a:ea typeface="PMingLiU"/>
              <a:cs typeface="Times New Roman" panose="02020603050405020304" pitchFamily="18" charset="0"/>
            </a:endParaRP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因为政变，许多有经验的公务员，拒绝为军方工作</a:t>
            </a:r>
            <a:r>
              <a:rPr lang="zh-CN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。</a:t>
            </a:r>
            <a:endParaRPr lang="en-MY" altLang="zh-CN" sz="1800" kern="100" dirty="0">
              <a:effectLst/>
              <a:latin typeface="Aptos"/>
              <a:ea typeface="PMingLiU"/>
              <a:cs typeface="Times New Roman" panose="02020603050405020304" pitchFamily="18" charset="0"/>
            </a:endParaRP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去年</a:t>
            </a:r>
            <a:r>
              <a:rPr lang="en-US" alt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5</a:t>
            </a: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月发生的热带</a:t>
            </a:r>
            <a:r>
              <a:rPr lang="zh-TW" altLang="en-US" sz="1800" b="0" i="0" dirty="0">
                <a:solidFill>
                  <a:srgbClr val="040C28"/>
                </a:solidFill>
                <a:effectLst/>
                <a:latin typeface="Google Sans"/>
              </a:rPr>
              <a:t>气旋</a:t>
            </a:r>
            <a:r>
              <a:rPr lang="zh-TW" altLang="en-US" sz="1800" b="0" i="0" dirty="0">
                <a:solidFill>
                  <a:srgbClr val="202124"/>
                </a:solidFill>
                <a:effectLst/>
                <a:latin typeface="Google Sans"/>
              </a:rPr>
              <a:t>风暴</a:t>
            </a: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摩卡</a:t>
            </a:r>
            <a:r>
              <a:rPr lang="zh-TW" altLang="en-US" sz="1800" b="0" i="0" dirty="0">
                <a:solidFill>
                  <a:srgbClr val="202124"/>
                </a:solidFill>
                <a:effectLst/>
                <a:latin typeface="Google Sans"/>
              </a:rPr>
              <a:t>（</a:t>
            </a:r>
            <a:r>
              <a:rPr lang="en-US" altLang="zh-TW" sz="1800" b="0" i="0" dirty="0">
                <a:solidFill>
                  <a:srgbClr val="202124"/>
                </a:solidFill>
                <a:effectLst/>
                <a:latin typeface="Google Sans"/>
              </a:rPr>
              <a:t>Mocha</a:t>
            </a:r>
            <a:r>
              <a:rPr lang="zh-TW" altLang="en-US" sz="1800" b="0" i="0" dirty="0">
                <a:solidFill>
                  <a:srgbClr val="202124"/>
                </a:solidFill>
                <a:effectLst/>
                <a:latin typeface="Google Sans"/>
              </a:rPr>
              <a:t>）</a:t>
            </a: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，</a:t>
            </a:r>
            <a:r>
              <a:rPr lang="zh-CN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造</a:t>
            </a: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成洪水和山崩，政府却无法预警通报，</a:t>
            </a:r>
            <a:r>
              <a:rPr lang="zh-CN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更</a:t>
            </a: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无能力处理灾情，</a:t>
            </a:r>
            <a:endParaRPr lang="en-MY" altLang="zh-TW" sz="1800" kern="100" dirty="0">
              <a:effectLst/>
              <a:latin typeface="Aptos"/>
              <a:ea typeface="PMingLiU"/>
              <a:cs typeface="Times New Roman" panose="02020603050405020304" pitchFamily="18" charset="0"/>
            </a:endParaRP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不但没有提供任何交通工具撤离民众，甚至谢绝国际人道组织的帮助。</a:t>
            </a:r>
            <a:endParaRPr lang="en-MY" altLang="zh-TW" sz="1800" kern="100" dirty="0">
              <a:effectLst/>
              <a:latin typeface="Aptos"/>
              <a:ea typeface="PMingLiU"/>
              <a:cs typeface="Times New Roman" panose="02020603050405020304" pitchFamily="18" charset="0"/>
            </a:endParaRP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800"/>
              </a:spcAft>
            </a:pPr>
            <a:endParaRPr lang="en-MY" altLang="zh-TW" sz="1800" kern="100" dirty="0">
              <a:effectLst/>
              <a:latin typeface="Aptos"/>
              <a:ea typeface="PMingLiU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生活在难民营的基督徒，因生活艰困，压垮了许多心中的盼望，教会也难以</a:t>
            </a:r>
            <a:r>
              <a:rPr lang="zh-CN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支援</a:t>
            </a: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庞大的基督徒流离失所者。</a:t>
            </a:r>
            <a:r>
              <a:rPr lang="zh-CN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许多人</a:t>
            </a: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借酒消愁，甚至染上毒瘾。一些年轻人纷纷离开村子到中缅边界的诈骗公司工作。</a:t>
            </a:r>
            <a:endParaRPr lang="en-US" sz="1800" kern="100" dirty="0">
              <a:effectLst/>
              <a:latin typeface="Aptos"/>
              <a:ea typeface="DengXian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5FEA4-B206-4F9E-B9F7-85B5A6652F94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5FEA4-B206-4F9E-B9F7-85B5A6652F94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莫桑比克</a:t>
            </a: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是另外一个同时受气候和战乱之苦的国家。</a:t>
            </a:r>
            <a:endParaRPr lang="en-MY" altLang="zh-TW" sz="1800" kern="100" dirty="0">
              <a:effectLst/>
              <a:latin typeface="Aptos"/>
              <a:ea typeface="PMingLiU"/>
              <a:cs typeface="Times New Roman" panose="02020603050405020304" pitchFamily="18" charset="0"/>
            </a:endParaRP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以往十年才发生一 次气旋的东非南部海岸国家莫桑比克，自</a:t>
            </a:r>
            <a:r>
              <a:rPr 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2018</a:t>
            </a: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年开始每年有</a:t>
            </a:r>
            <a:r>
              <a:rPr 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3</a:t>
            </a: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～</a:t>
            </a:r>
            <a:r>
              <a:rPr 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5</a:t>
            </a: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次</a:t>
            </a:r>
            <a:r>
              <a:rPr 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(</a:t>
            </a:r>
            <a:r>
              <a:rPr lang="zh-CN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增长</a:t>
            </a:r>
            <a:r>
              <a:rPr 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30</a:t>
            </a: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倍</a:t>
            </a:r>
            <a:r>
              <a:rPr 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)</a:t>
            </a: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。</a:t>
            </a:r>
            <a:endParaRPr lang="en-MY" altLang="zh-TW" sz="1800" kern="100" dirty="0">
              <a:effectLst/>
              <a:latin typeface="Aptos"/>
              <a:ea typeface="PMingLiU"/>
              <a:cs typeface="Times New Roman" panose="02020603050405020304" pitchFamily="18" charset="0"/>
            </a:endParaRP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2023</a:t>
            </a: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年</a:t>
            </a:r>
            <a:r>
              <a:rPr 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4</a:t>
            </a: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月的气旋，</a:t>
            </a:r>
            <a:r>
              <a:rPr lang="zh-CN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将</a:t>
            </a: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整个沿海地区夷为平地，摧毁了十万房子</a:t>
            </a: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和</a:t>
            </a: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一千</a:t>
            </a:r>
            <a:r>
              <a:rPr lang="zh-CN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所</a:t>
            </a: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学校。 </a:t>
            </a:r>
            <a:endParaRPr lang="en-MY" altLang="zh-TW" sz="1800" kern="100" dirty="0">
              <a:effectLst/>
              <a:latin typeface="Aptos"/>
              <a:ea typeface="PMingLiU"/>
              <a:cs typeface="Times New Roman" panose="02020603050405020304" pitchFamily="18" charset="0"/>
            </a:endParaRP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Aptos"/>
              <a:ea typeface="DengXian" panose="02010600030101010101" charset="-122"/>
              <a:cs typeface="Times New Roman" panose="02020603050405020304" pitchFamily="18" charset="0"/>
            </a:endParaRP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莫桑比克原是</a:t>
            </a:r>
            <a:r>
              <a:rPr lang="zh-TW" sz="1800" b="1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葡萄牙殖民地</a:t>
            </a: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，</a:t>
            </a:r>
            <a:r>
              <a:rPr lang="en-US" alt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1975</a:t>
            </a: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年独立后，成为一个社会主义</a:t>
            </a:r>
            <a:r>
              <a:rPr lang="zh-CN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国家</a:t>
            </a: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，随后发生</a:t>
            </a:r>
            <a:r>
              <a:rPr lang="en-US" alt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16</a:t>
            </a: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年的内战。</a:t>
            </a:r>
            <a:endParaRPr lang="en-MY" altLang="zh-TW" sz="1800" kern="100" dirty="0">
              <a:effectLst/>
              <a:latin typeface="Aptos"/>
              <a:ea typeface="DengXian" panose="02010600030101010101" charset="-122"/>
              <a:cs typeface="Times New Roman" panose="02020603050405020304" pitchFamily="18" charset="0"/>
            </a:endParaRP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2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莫桑比克</a:t>
            </a:r>
            <a:r>
              <a:rPr lang="zh-TW" altLang="en-US" sz="2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原</a:t>
            </a:r>
            <a:r>
              <a:rPr lang="zh-TW" sz="2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拥有丰富的矿产、煤炭及天然气，</a:t>
            </a:r>
            <a:r>
              <a:rPr lang="zh-TW" altLang="en-US" sz="2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在</a:t>
            </a:r>
            <a:r>
              <a:rPr lang="en-US" altLang="zh-TW" sz="2800" b="0" i="0" dirty="0">
                <a:solidFill>
                  <a:srgbClr val="EA4335"/>
                </a:solidFill>
                <a:effectLst/>
                <a:latin typeface="Arial" panose="020B0604020202020204" pitchFamily="34" charset="0"/>
              </a:rPr>
              <a:t>1992</a:t>
            </a:r>
            <a:r>
              <a:rPr lang="zh-TW" altLang="en-US" sz="2800" b="0" i="0" dirty="0">
                <a:solidFill>
                  <a:srgbClr val="EA4335"/>
                </a:solidFill>
                <a:effectLst/>
                <a:latin typeface="Arial" panose="020B0604020202020204" pitchFamily="34" charset="0"/>
              </a:rPr>
              <a:t>年内战止息后，政府大力调整经济结构，引进外资</a:t>
            </a:r>
            <a:r>
              <a:rPr lang="zh-CN" altLang="en-US" sz="2800" b="0" i="0" dirty="0">
                <a:solidFill>
                  <a:srgbClr val="EA4335"/>
                </a:solidFill>
                <a:effectLst/>
                <a:latin typeface="Arial" panose="020B0604020202020204" pitchFamily="34" charset="0"/>
              </a:rPr>
              <a:t>。</a:t>
            </a:r>
            <a:r>
              <a:rPr lang="zh-TW" sz="1800" kern="100" dirty="0">
                <a:effectLst/>
                <a:latin typeface="Aptos"/>
                <a:ea typeface="DengXian" panose="02010600030101010101" charset="-122"/>
                <a:cs typeface="Times New Roman" panose="02020603050405020304" pitchFamily="18" charset="0"/>
              </a:rPr>
              <a:t> </a:t>
            </a:r>
            <a:endParaRPr lang="en-MY" altLang="zh-TW" sz="1800" kern="100" dirty="0">
              <a:effectLst/>
              <a:latin typeface="Aptos"/>
              <a:ea typeface="DengXian" panose="02010600030101010101" charset="-122"/>
              <a:cs typeface="Times New Roman" panose="02020603050405020304" pitchFamily="18" charset="0"/>
            </a:endParaRP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altLang="en-US" sz="1800" kern="100" dirty="0">
                <a:effectLst/>
                <a:latin typeface="Aptos"/>
                <a:ea typeface="DengXian" panose="02010600030101010101" charset="-122"/>
                <a:cs typeface="Times New Roman" panose="02020603050405020304" pitchFamily="18" charset="0"/>
              </a:rPr>
              <a:t>可是</a:t>
            </a:r>
            <a:r>
              <a:rPr lang="zh-CN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因贪腐</a:t>
            </a: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，</a:t>
            </a:r>
            <a:r>
              <a:rPr lang="zh-TW" sz="1800" kern="100" dirty="0">
                <a:effectLst/>
                <a:latin typeface="Aptos"/>
                <a:ea typeface="DengXian" panose="02010600030101010101" charset="-122"/>
                <a:cs typeface="Times New Roman" panose="02020603050405020304" pitchFamily="18" charset="0"/>
              </a:rPr>
              <a:t>仍是</a:t>
            </a: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低度开发和重债穷国</a:t>
            </a:r>
            <a:r>
              <a:rPr lang="zh-TW" sz="1800" kern="100" dirty="0">
                <a:effectLst/>
                <a:latin typeface="Aptos"/>
                <a:ea typeface="DengXian" panose="02010600030101010101" charset="-122"/>
                <a:cs typeface="Times New Roman" panose="02020603050405020304" pitchFamily="18" charset="0"/>
              </a:rPr>
              <a:t>。</a:t>
            </a:r>
            <a:endParaRPr lang="en-MY" altLang="zh-TW" sz="1800" kern="100" dirty="0">
              <a:effectLst/>
              <a:latin typeface="Aptos"/>
              <a:ea typeface="DengXian" panose="02010600030101010101" charset="-122"/>
              <a:cs typeface="Times New Roman" panose="02020603050405020304" pitchFamily="18" charset="0"/>
            </a:endParaRP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Aptos"/>
              <a:ea typeface="DengXian" panose="02010600030101010101" charset="-122"/>
              <a:cs typeface="Times New Roman" panose="02020603050405020304" pitchFamily="18" charset="0"/>
            </a:endParaRP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3</a:t>
            </a: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千万人口的莫桑比克</a:t>
            </a: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，有</a:t>
            </a:r>
            <a:r>
              <a:rPr lang="en-US" alt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56%，</a:t>
            </a: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一半</a:t>
            </a:r>
            <a:r>
              <a:rPr lang="zh-CN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以上的</a:t>
            </a: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人口是广义</a:t>
            </a:r>
            <a:r>
              <a:rPr lang="zh-CN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的</a:t>
            </a: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基督徒</a:t>
            </a:r>
            <a:r>
              <a:rPr lang="zh-CN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。</a:t>
            </a:r>
            <a:endParaRPr lang="en-MY" altLang="zh-CN" sz="1800" kern="100" dirty="0">
              <a:effectLst/>
              <a:latin typeface="Aptos"/>
              <a:ea typeface="PMingLiU"/>
              <a:cs typeface="Times New Roman" panose="02020603050405020304" pitchFamily="18" charset="0"/>
            </a:endParaRP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但</a:t>
            </a:r>
            <a:r>
              <a:rPr lang="zh-TW" altLang="en-US" sz="1800" kern="100" dirty="0">
                <a:effectLst/>
                <a:latin typeface="Aptos"/>
                <a:ea typeface="DengXian" panose="02010600030101010101" charset="-122"/>
                <a:cs typeface="Times New Roman" panose="02020603050405020304" pitchFamily="18" charset="0"/>
              </a:rPr>
              <a:t>是</a:t>
            </a: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北部</a:t>
            </a: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却</a:t>
            </a: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被伊斯兰国</a:t>
            </a:r>
            <a:r>
              <a:rPr 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(ISIS)</a:t>
            </a: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控制，要在莫桑比克建立</a:t>
            </a: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一个由穆斯林领导的</a:t>
            </a: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国</a:t>
            </a: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家</a:t>
            </a: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，</a:t>
            </a:r>
            <a:br>
              <a:rPr lang="en-MY" alt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</a:b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他们</a:t>
            </a: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不断在北部发起暴力事件，基督徒</a:t>
            </a:r>
            <a:r>
              <a:rPr lang="zh-CN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成爲被</a:t>
            </a: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攻击目标；</a:t>
            </a:r>
            <a:br>
              <a:rPr lang="en-MY" alt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</a:b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烧</a:t>
            </a: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毁教会</a:t>
            </a: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杀</a:t>
            </a: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害信徒</a:t>
            </a: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掳掠</a:t>
            </a: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妇女，</a:t>
            </a:r>
            <a:r>
              <a:rPr lang="zh-TW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迫使近一百万人逃离家园。</a:t>
            </a:r>
            <a:endParaRPr lang="en-MY" altLang="zh-TW" sz="1800" kern="100" dirty="0">
              <a:effectLst/>
              <a:latin typeface="Aptos"/>
              <a:ea typeface="PMingLiU"/>
              <a:cs typeface="Times New Roman" panose="02020603050405020304" pitchFamily="18" charset="0"/>
            </a:endParaRP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800"/>
              </a:spcAft>
            </a:pPr>
            <a:endParaRPr lang="en-MY" altLang="zh-TW" sz="1800" kern="100" dirty="0">
              <a:effectLst/>
              <a:latin typeface="Aptos"/>
              <a:ea typeface="PMingLiU"/>
              <a:cs typeface="Times New Roman" panose="02020603050405020304" pitchFamily="18" charset="0"/>
            </a:endParaRP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altLang="en-US" sz="1800" kern="100" dirty="0">
                <a:effectLst/>
                <a:latin typeface="Aptos"/>
                <a:ea typeface="PMingLiU"/>
                <a:cs typeface="Times New Roman" panose="02020603050405020304" pitchFamily="18" charset="0"/>
              </a:rPr>
              <a:t>让我们为他们祷告。</a:t>
            </a:r>
            <a:endParaRPr lang="en-US" sz="1800" kern="100" dirty="0">
              <a:effectLst/>
              <a:latin typeface="Aptos"/>
              <a:ea typeface="DengXian" panose="02010600030101010101" charset="-122"/>
              <a:cs typeface="Times New Roman" panose="02020603050405020304" pitchFamily="18" charset="0"/>
            </a:endParaRP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5FEA4-B206-4F9E-B9F7-85B5A6652F94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5FEA4-B206-4F9E-B9F7-85B5A6652F94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sz="1200" kern="1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极端气候</a:t>
            </a:r>
            <a:r>
              <a:rPr lang="zh-TW" altLang="en-US" sz="1200" kern="1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与</a:t>
            </a:r>
            <a:r>
              <a:rPr lang="zh-CN" sz="1200" dirty="0">
                <a:effectLst/>
                <a:ea typeface="Microsoft JhengHei" panose="020B0604030504040204" pitchFamily="34" charset="-120"/>
                <a:cs typeface="Microsoft JhengHei" panose="020B0604030504040204" pitchFamily="34" charset="-120"/>
              </a:rPr>
              <a:t>炭排放量</a:t>
            </a:r>
            <a:r>
              <a:rPr lang="zh-CN" altLang="en-US" sz="1200" dirty="0">
                <a:effectLst/>
                <a:ea typeface="Microsoft JhengHei" panose="020B0604030504040204" pitchFamily="34" charset="-120"/>
                <a:cs typeface="Microsoft JhengHei" panose="020B0604030504040204" pitchFamily="34" charset="-120"/>
              </a:rPr>
              <a:t>有关。</a:t>
            </a:r>
            <a:endParaRPr lang="en-MY" altLang="zh-CN" sz="1200" dirty="0">
              <a:effectLst/>
              <a:ea typeface="Microsoft JhengHei" panose="020B0604030504040204" pitchFamily="34" charset="-120"/>
              <a:cs typeface="Microsoft JhengHei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sz="1200" kern="1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上世纪</a:t>
            </a:r>
            <a:r>
              <a:rPr lang="en-US" sz="12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zh-TW" sz="1200" kern="1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年代开始流行廉价的快速时尚，不过这种行业</a:t>
            </a:r>
            <a:r>
              <a:rPr lang="zh-TW" altLang="en-US" sz="1200" kern="1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会大量制做</a:t>
            </a:r>
            <a:r>
              <a:rPr lang="zh-TW" sz="1200" kern="1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碳排放</a:t>
            </a:r>
            <a:r>
              <a:rPr lang="zh-TW" altLang="en-US" sz="1200" kern="1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，占全球</a:t>
            </a:r>
            <a:r>
              <a:rPr lang="zh-TW" sz="1200" kern="1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碳排放</a:t>
            </a:r>
            <a:r>
              <a:rPr lang="zh-TW" altLang="en-US" sz="1200" kern="1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的</a:t>
            </a:r>
            <a:r>
              <a:rPr lang="en-US" altLang="zh-TW" sz="1200" kern="1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10%</a:t>
            </a:r>
            <a:r>
              <a:rPr lang="zh-CN" altLang="en-US" sz="1200" kern="1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。</a:t>
            </a:r>
            <a:endParaRPr lang="en-MY" altLang="zh-CN" sz="1200" kern="100" dirty="0">
              <a:effectLst/>
              <a:latin typeface="Calibri" panose="020F0502020204030204" pitchFamily="34" charset="0"/>
              <a:ea typeface="Microsoft JhengHei" panose="020B0604030504040204" pitchFamily="34" charset="-120"/>
              <a:cs typeface="Microsoft JhengHei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TW" sz="1200" kern="100" dirty="0">
              <a:effectLst/>
              <a:latin typeface="Calibri" panose="020F0502020204030204" pitchFamily="34" charset="0"/>
              <a:ea typeface="Microsoft JhengHei" panose="020B0604030504040204" pitchFamily="34" charset="-120"/>
              <a:cs typeface="Microsoft JhengHei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sz="1200" kern="100" dirty="0">
                <a:effectLst/>
                <a:latin typeface="Calibri" panose="020F0502020204030204" pitchFamily="34" charset="0"/>
                <a:ea typeface="PMingLiU"/>
                <a:cs typeface="Times New Roman" panose="02020603050405020304" pitchFamily="18" charset="0"/>
              </a:rPr>
              <a:t>一亿七千万</a:t>
            </a:r>
            <a:r>
              <a:rPr lang="zh-TW" sz="1200" kern="1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人口的穆斯林国家孟加拉</a:t>
            </a:r>
            <a:r>
              <a:rPr lang="zh-CN" altLang="en-US" sz="1200" kern="1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是</a:t>
            </a:r>
            <a:r>
              <a:rPr lang="zh-TW" sz="1200" kern="1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时装制造业大国</a:t>
            </a:r>
            <a:r>
              <a:rPr lang="zh-CN" altLang="en-US" sz="1200" kern="1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。</a:t>
            </a:r>
            <a:br>
              <a:rPr lang="en-MY" altLang="zh-CN" sz="1200" kern="1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</a:br>
            <a:r>
              <a:rPr lang="zh-TW" altLang="en-US" b="0" i="0" dirty="0">
                <a:solidFill>
                  <a:srgbClr val="0F0F0F"/>
                </a:solidFill>
                <a:effectLst/>
                <a:latin typeface="Söhne"/>
              </a:rPr>
              <a:t>漂染、刷旧、定色、皮革鞣制等工序，必须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Söhne"/>
              </a:rPr>
              <a:t>使用</a:t>
            </a:r>
            <a:r>
              <a:rPr lang="zh-TW" altLang="en-US" b="0" i="0" dirty="0">
                <a:solidFill>
                  <a:srgbClr val="0F0F0F"/>
                </a:solidFill>
                <a:effectLst/>
                <a:latin typeface="Söhne"/>
              </a:rPr>
              <a:t>上千百种化学物质，</a:t>
            </a:r>
            <a:endParaRPr lang="en-MY" altLang="zh-TW" b="0" i="0" dirty="0">
              <a:solidFill>
                <a:srgbClr val="0F0F0F"/>
              </a:solidFill>
              <a:effectLst/>
              <a:latin typeface="Söhn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b="0" i="0" dirty="0">
                <a:solidFill>
                  <a:srgbClr val="0F0F0F"/>
                </a:solidFill>
                <a:effectLst/>
                <a:latin typeface="Söhne"/>
              </a:rPr>
              <a:t>各色的染剂染黑了孟加拉的河流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Söhne"/>
              </a:rPr>
              <a:t>，</a:t>
            </a:r>
            <a:r>
              <a:rPr lang="zh-TW" sz="1200" kern="1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严重污染环境。</a:t>
            </a:r>
            <a:endParaRPr lang="en-MY" altLang="zh-TW" sz="1200" kern="100" dirty="0">
              <a:effectLst/>
              <a:latin typeface="Calibri" panose="020F0502020204030204" pitchFamily="34" charset="0"/>
              <a:ea typeface="Microsoft JhengHei" panose="020B0604030504040204" pitchFamily="34" charset="-120"/>
              <a:cs typeface="Microsoft JhengHei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MY" altLang="zh-TW" sz="1200" kern="100" dirty="0">
              <a:effectLst/>
              <a:latin typeface="Calibri" panose="020F0502020204030204" pitchFamily="34" charset="0"/>
              <a:ea typeface="Microsoft JhengHei" panose="020B0604030504040204" pitchFamily="34" charset="-120"/>
              <a:cs typeface="Microsoft JhengHei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1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有南亚荷兰之称的</a:t>
            </a:r>
            <a:r>
              <a:rPr lang="zh-TW" sz="1200" kern="1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孟加拉</a:t>
            </a:r>
            <a:r>
              <a:rPr lang="zh-TW" altLang="en-US" sz="1200" kern="1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，</a:t>
            </a:r>
            <a:r>
              <a:rPr lang="zh-TW" sz="1200" kern="1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三分之二的土地是低于海平面</a:t>
            </a:r>
            <a:r>
              <a:rPr lang="zh-TW" altLang="en-US" sz="1200" kern="1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，</a:t>
            </a:r>
            <a:r>
              <a:rPr lang="zh-TW" sz="1200" kern="100" dirty="0">
                <a:effectLst/>
                <a:latin typeface="Aptos"/>
                <a:ea typeface="DengXian" panose="02010600030101010101" charset="-122"/>
                <a:cs typeface="Times New Roman" panose="02020603050405020304" pitchFamily="18" charset="0"/>
              </a:rPr>
              <a:t>常年</a:t>
            </a:r>
            <a:r>
              <a:rPr lang="zh-TW" altLang="en-US" sz="1200" kern="100" dirty="0">
                <a:effectLst/>
                <a:latin typeface="Aptos"/>
                <a:ea typeface="DengXian" panose="02010600030101010101" charset="-122"/>
                <a:cs typeface="Times New Roman" panose="02020603050405020304" pitchFamily="18" charset="0"/>
              </a:rPr>
              <a:t>的</a:t>
            </a:r>
            <a:r>
              <a:rPr lang="zh-TW" sz="1200" kern="100" dirty="0">
                <a:effectLst/>
                <a:latin typeface="Aptos"/>
                <a:ea typeface="DengXian" panose="02010600030101010101" charset="-122"/>
                <a:cs typeface="Times New Roman" panose="02020603050405020304" pitchFamily="18" charset="0"/>
              </a:rPr>
              <a:t>飓风</a:t>
            </a:r>
            <a:r>
              <a:rPr lang="zh-TW" altLang="en-US" sz="1200" kern="100" dirty="0">
                <a:effectLst/>
                <a:latin typeface="Microsoft JhengHei" panose="020B0604030504040204" pitchFamily="34" charset="-120"/>
                <a:ea typeface="DengXian" panose="02010600030101010101" charset="-122"/>
                <a:cs typeface="Times New Roman" panose="02020603050405020304" pitchFamily="18" charset="0"/>
              </a:rPr>
              <a:t>和</a:t>
            </a:r>
            <a:r>
              <a:rPr lang="zh-TW" sz="1200" kern="100" dirty="0">
                <a:effectLst/>
                <a:latin typeface="Microsoft JhengHei" panose="020B0604030504040204" pitchFamily="34" charset="-120"/>
                <a:ea typeface="Times New Roman" panose="02020603050405020304" pitchFamily="18" charset="0"/>
                <a:cs typeface="Microsoft JhengHei" panose="020B0604030504040204" pitchFamily="34" charset="-120"/>
              </a:rPr>
              <a:t>海水上涨</a:t>
            </a:r>
            <a:r>
              <a:rPr lang="zh-CN" altLang="en-US" sz="1200" kern="100" dirty="0">
                <a:effectLst/>
                <a:latin typeface="Microsoft JhengHei" panose="020B0604030504040204" pitchFamily="34" charset="-120"/>
                <a:ea typeface="Times New Roman" panose="02020603050405020304" pitchFamily="18" charset="0"/>
                <a:cs typeface="Microsoft JhengHei" panose="020B0604030504040204" pitchFamily="34" charset="-120"/>
              </a:rPr>
              <a:t>，</a:t>
            </a:r>
            <a:endParaRPr lang="en-MY" altLang="zh-CN" sz="1200" kern="100" dirty="0">
              <a:effectLst/>
              <a:latin typeface="Microsoft JhengHei" panose="020B0604030504040204" pitchFamily="34" charset="-120"/>
              <a:ea typeface="Times New Roman" panose="02020603050405020304" pitchFamily="18" charset="0"/>
              <a:cs typeface="Microsoft JhengHei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b="0" i="0" dirty="0">
                <a:solidFill>
                  <a:srgbClr val="0F0F0F"/>
                </a:solidFill>
                <a:effectLst/>
                <a:latin typeface="Söhne"/>
              </a:rPr>
              <a:t>孟加拉土地浸泡在海水之中，导致土地盐碱化而无法耕种，农业受挫</a:t>
            </a:r>
            <a:r>
              <a:rPr lang="zh-CN" altLang="en-US" sz="1200" kern="100" dirty="0">
                <a:effectLst/>
                <a:latin typeface="Microsoft JhengHei" panose="020B0604030504040204" pitchFamily="34" charset="-120"/>
                <a:ea typeface="Times New Roman" panose="02020603050405020304" pitchFamily="18" charset="0"/>
                <a:cs typeface="Microsoft JhengHei" panose="020B0604030504040204" pitchFamily="34" charset="-120"/>
              </a:rPr>
              <a:t>。</a:t>
            </a:r>
            <a:endParaRPr lang="en-MY" altLang="zh-CN" sz="1200" kern="100" dirty="0">
              <a:effectLst/>
              <a:latin typeface="Microsoft JhengHei" panose="020B0604030504040204" pitchFamily="34" charset="-120"/>
              <a:ea typeface="Times New Roman" panose="02020603050405020304" pitchFamily="18" charset="0"/>
              <a:cs typeface="Microsoft JhengHei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sz="1200" kern="100" dirty="0">
                <a:effectLst/>
                <a:latin typeface="Microsoft JhengHei" panose="020B0604030504040204" pitchFamily="34" charset="-120"/>
                <a:ea typeface="Times New Roman" panose="02020603050405020304" pitchFamily="18" charset="0"/>
                <a:cs typeface="Microsoft JhengHei" panose="020B0604030504040204" pitchFamily="34" charset="-120"/>
              </a:rPr>
              <a:t>估计到</a:t>
            </a:r>
            <a:r>
              <a:rPr lang="en-US" sz="12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2050</a:t>
            </a:r>
            <a:r>
              <a:rPr lang="zh-TW" sz="1200" kern="1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年</a:t>
            </a:r>
            <a:r>
              <a:rPr lang="zh-TW" altLang="en-US" sz="1200" kern="1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，</a:t>
            </a:r>
            <a:r>
              <a:rPr lang="en-US" sz="12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1,900</a:t>
            </a:r>
            <a:r>
              <a:rPr lang="zh-TW" sz="1200" kern="1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万人会因为家园被海水淹没</a:t>
            </a:r>
            <a:r>
              <a:rPr lang="zh-TW" altLang="en-US" sz="1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流离失所</a:t>
            </a:r>
            <a:r>
              <a:rPr lang="zh-TW" sz="1200" kern="1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。</a:t>
            </a:r>
            <a:endParaRPr lang="en-MY" altLang="zh-TW" sz="1200" kern="100" dirty="0">
              <a:effectLst/>
              <a:latin typeface="Calibri" panose="020F0502020204030204" pitchFamily="34" charset="0"/>
              <a:ea typeface="Microsoft JhengHei" panose="020B0604030504040204" pitchFamily="34" charset="-120"/>
              <a:cs typeface="Microsoft JhengHei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1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另外，旱涝</a:t>
            </a:r>
            <a:r>
              <a:rPr lang="en-US" altLang="zh-CN" sz="1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——</a:t>
            </a:r>
            <a:r>
              <a:rPr lang="zh-TW" alt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久未降雨和雨水过多两种天灾，在</a:t>
            </a:r>
            <a:r>
              <a:rPr lang="zh-TW" sz="1200" kern="1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孟加拉</a:t>
            </a:r>
            <a:r>
              <a:rPr lang="zh-TW" altLang="en-US" sz="1200" kern="1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经交替地发生。</a:t>
            </a:r>
            <a:endParaRPr lang="en-MY" altLang="zh-TW" sz="1200" kern="100" dirty="0">
              <a:effectLst/>
              <a:latin typeface="Calibri" panose="020F0502020204030204" pitchFamily="34" charset="0"/>
              <a:ea typeface="Microsoft JhengHei" panose="020B0604030504040204" pitchFamily="34" charset="-120"/>
              <a:cs typeface="Microsoft JhengHei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5FEA4-B206-4F9E-B9F7-85B5A6652F94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5FEA4-B206-4F9E-B9F7-85B5A6652F94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800" dirty="0"/>
              <a:t>公元</a:t>
            </a:r>
            <a:r>
              <a:rPr lang="en-US" altLang="zh-TW" sz="1800" dirty="0"/>
              <a:t>13</a:t>
            </a:r>
            <a:r>
              <a:rPr lang="zh-TW" altLang="en-US" sz="1800" dirty="0"/>
              <a:t>世纪，伊斯兰教传入菲律宾在南部扎根，</a:t>
            </a:r>
            <a:r>
              <a:rPr lang="en-US" altLang="zh-TW" sz="1800" dirty="0"/>
              <a:t>16</a:t>
            </a:r>
            <a:r>
              <a:rPr lang="zh-TW" altLang="en-US" sz="1800" dirty="0"/>
              <a:t>世纪成为西班牙殖民地后，天主教成了主导。</a:t>
            </a:r>
            <a:endParaRPr lang="en-MY" altLang="zh-TW" sz="1800" dirty="0"/>
          </a:p>
          <a:p>
            <a:r>
              <a:rPr lang="zh-TW" altLang="en-US" sz="1800" dirty="0"/>
              <a:t>不过，南部仍是穆斯林地区， 近年更被在中东立不住脚的</a:t>
            </a:r>
            <a:r>
              <a:rPr lang="en-US" altLang="zh-TW" sz="1800" dirty="0"/>
              <a:t>ISIS</a:t>
            </a:r>
            <a:r>
              <a:rPr lang="zh-TW" altLang="en-US" sz="1800" dirty="0"/>
              <a:t>控制着，与政府对抗。</a:t>
            </a:r>
            <a:endParaRPr lang="en-MY" altLang="zh-TW" sz="1800" dirty="0"/>
          </a:p>
          <a:p>
            <a:endParaRPr lang="en-MY" altLang="zh-TW" sz="1800" dirty="0"/>
          </a:p>
          <a:p>
            <a:r>
              <a:rPr lang="zh-TW" altLang="en-US" sz="1800" dirty="0"/>
              <a:t>菲律宾曾经绿林遍地，吕宋岛拥有珍贵的热带雨林</a:t>
            </a:r>
            <a:r>
              <a:rPr lang="zh-CN" altLang="en-US" sz="1800" dirty="0"/>
              <a:t>。</a:t>
            </a:r>
            <a:endParaRPr lang="en-MY" altLang="zh-CN" sz="1800" dirty="0"/>
          </a:p>
          <a:p>
            <a:r>
              <a:rPr lang="en-US" altLang="zh-TW" sz="1800" dirty="0"/>
              <a:t>20</a:t>
            </a:r>
            <a:r>
              <a:rPr lang="zh-TW" altLang="en-US" sz="1800" dirty="0"/>
              <a:t>世纪初，全国林地覆盖率</a:t>
            </a:r>
            <a:r>
              <a:rPr lang="en-US" altLang="zh-TW" sz="1800" dirty="0"/>
              <a:t>70%</a:t>
            </a:r>
            <a:r>
              <a:rPr lang="zh-TW" altLang="en-US" sz="1800" dirty="0"/>
              <a:t>；然而却被过度砍伐，短短几十年，大片森林</a:t>
            </a:r>
            <a:r>
              <a:rPr lang="zh-CN" altLang="en-US" sz="1800" dirty="0"/>
              <a:t>已</a:t>
            </a:r>
            <a:r>
              <a:rPr lang="zh-TW" altLang="en-US" sz="1800" dirty="0"/>
              <a:t>所剩无几。</a:t>
            </a:r>
          </a:p>
          <a:p>
            <a:r>
              <a:rPr lang="zh-TW" altLang="en-US" sz="1800" dirty="0"/>
              <a:t>还有，马尼拉因超限抽用地下水，导致土地下</a:t>
            </a:r>
            <a:r>
              <a:rPr lang="zh-CN" altLang="en-US" sz="1800" dirty="0"/>
              <a:t>沉</a:t>
            </a:r>
            <a:r>
              <a:rPr lang="zh-TW" altLang="en-US" sz="1800" dirty="0"/>
              <a:t>的速度多达</a:t>
            </a:r>
            <a:r>
              <a:rPr lang="en-US" altLang="zh-TW" sz="1800" dirty="0"/>
              <a:t>4</a:t>
            </a:r>
            <a:r>
              <a:rPr lang="zh-TW" altLang="en-US" sz="1800" dirty="0"/>
              <a:t>～</a:t>
            </a:r>
            <a:r>
              <a:rPr lang="en-US" altLang="zh-TW" sz="1800" dirty="0"/>
              <a:t>6</a:t>
            </a:r>
            <a:r>
              <a:rPr lang="zh-TW" altLang="en-US" sz="1800" dirty="0"/>
              <a:t>公分，加上气候暖化，海平面上升速度是全球的</a:t>
            </a:r>
            <a:r>
              <a:rPr lang="en-US" altLang="zh-TW" sz="1800" dirty="0"/>
              <a:t>3</a:t>
            </a:r>
            <a:r>
              <a:rPr lang="zh-TW" altLang="en-US" sz="1800" dirty="0"/>
              <a:t>倍</a:t>
            </a:r>
            <a:r>
              <a:rPr lang="zh-CN" altLang="en-US" sz="1800" dirty="0"/>
              <a:t>。</a:t>
            </a:r>
            <a:endParaRPr lang="en-MY" altLang="zh-CN" sz="1800" dirty="0"/>
          </a:p>
          <a:p>
            <a:r>
              <a:rPr lang="zh-TW" altLang="en-US" sz="1800" dirty="0"/>
              <a:t>而且，菲律宾有</a:t>
            </a:r>
            <a:r>
              <a:rPr lang="en-US" altLang="zh-TW" sz="1800" dirty="0"/>
              <a:t>7</a:t>
            </a:r>
            <a:r>
              <a:rPr lang="zh-TW" altLang="en-US" sz="1800" dirty="0"/>
              <a:t>成城镇沿海而建，很快就会率先被淹没。</a:t>
            </a:r>
          </a:p>
          <a:p>
            <a:r>
              <a:rPr lang="zh-TW" altLang="en-US" sz="1800" dirty="0"/>
              <a:t>菲律宾商品大量使用小塑料袋包装，塑料排放入海，成为全球最大海洋</a:t>
            </a:r>
            <a:r>
              <a:rPr lang="zh-CN" altLang="en-US" sz="1800" dirty="0"/>
              <a:t>污染</a:t>
            </a:r>
            <a:r>
              <a:rPr lang="zh-TW" altLang="en-US" sz="1800" dirty="0"/>
              <a:t>国</a:t>
            </a:r>
            <a:r>
              <a:rPr lang="zh-CN" altLang="en-US" sz="1800" dirty="0"/>
              <a:t>。</a:t>
            </a:r>
            <a:endParaRPr lang="en-MY" altLang="zh-CN" sz="1800" dirty="0"/>
          </a:p>
          <a:p>
            <a:endParaRPr lang="zh-TW" altLang="en-US" sz="1800" dirty="0"/>
          </a:p>
          <a:p>
            <a:r>
              <a:rPr lang="zh-TW" altLang="en-US" sz="1800" b="1" dirty="0"/>
              <a:t>谁最受影响</a:t>
            </a:r>
            <a:r>
              <a:rPr lang="en-US" altLang="zh-TW" sz="1800" b="1" dirty="0"/>
              <a:t>?</a:t>
            </a:r>
          </a:p>
          <a:p>
            <a:r>
              <a:rPr lang="en-US" altLang="zh-TW" sz="1800" dirty="0"/>
              <a:t>2023</a:t>
            </a:r>
            <a:r>
              <a:rPr lang="zh-TW" altLang="en-US" sz="1800" dirty="0"/>
              <a:t>年还未到盛夏，温度已多次达到</a:t>
            </a:r>
            <a:r>
              <a:rPr lang="en-US" altLang="zh-TW" sz="1800" dirty="0"/>
              <a:t>41</a:t>
            </a:r>
            <a:r>
              <a:rPr lang="zh-TW" altLang="en-US" sz="1800" dirty="0"/>
              <a:t>～</a:t>
            </a:r>
            <a:r>
              <a:rPr lang="en-US" altLang="zh-TW" sz="1800" dirty="0"/>
              <a:t>51℃</a:t>
            </a:r>
            <a:r>
              <a:rPr lang="zh-TW" altLang="en-US" sz="1800" dirty="0"/>
              <a:t>，农民或采收工人纷纷中暑、筋挛、衰竭和死亡。</a:t>
            </a:r>
            <a:endParaRPr lang="en-MY" altLang="zh-TW" sz="1800" dirty="0"/>
          </a:p>
          <a:p>
            <a:r>
              <a:rPr lang="zh-TW" altLang="en-US" sz="1800" dirty="0"/>
              <a:t>工人薪水一半以上都拿去医病，举债度日。</a:t>
            </a:r>
          </a:p>
          <a:p>
            <a:r>
              <a:rPr lang="zh-TW" altLang="en-US" sz="1800" dirty="0"/>
              <a:t>为了防止热伤害，必须每小时增加休息时间和饮水量，工时变短，农工就必须加倍努力，做到过劳。</a:t>
            </a:r>
            <a:endParaRPr lang="en-MY" altLang="zh-TW" sz="1800" dirty="0"/>
          </a:p>
          <a:p>
            <a:r>
              <a:rPr lang="zh-TW" altLang="en-US" sz="1800" dirty="0"/>
              <a:t>一些农工改在黄昏工作，却又增加意外事故和蚊虫传染病的风险。</a:t>
            </a:r>
          </a:p>
          <a:p>
            <a:r>
              <a:rPr lang="zh-TW" altLang="en-US" sz="1800" dirty="0"/>
              <a:t>农业工人是受极端温度影响最严重的一群，对他们的经济和健康造成毁灭性的伤害。</a:t>
            </a:r>
          </a:p>
          <a:p>
            <a:endParaRPr lang="en-MY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5FEA4-B206-4F9E-B9F7-85B5A6652F94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75CAA-CD03-40C8-BC29-ADED383ABBCC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9" b="11969"/>
          <a:stretch/>
        </p:blipFill>
        <p:spPr>
          <a:xfrm>
            <a:off x="0" y="0"/>
            <a:ext cx="12250072" cy="8730210"/>
          </a:xfrm>
        </p:spPr>
      </p:pic>
      <p:sp>
        <p:nvSpPr>
          <p:cNvPr id="8" name="TextBox 7"/>
          <p:cNvSpPr txBox="1"/>
          <p:nvPr/>
        </p:nvSpPr>
        <p:spPr>
          <a:xfrm>
            <a:off x="1943099" y="5128845"/>
            <a:ext cx="83058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202</a:t>
            </a:r>
            <a:r>
              <a:rPr lang="en-US" altLang="zh-CN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2月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孟加拉、莫桑比克、菲律宾、缅甸</a:t>
            </a:r>
            <a:endParaRPr lang="en-MY" sz="24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1590" y="1219200"/>
            <a:ext cx="2517409" cy="2752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40043" y="526096"/>
            <a:ext cx="831271" cy="1331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-3.75E-6 -0.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6" b="7336"/>
          <a:stretch/>
        </p:blipFill>
        <p:spPr>
          <a:xfrm>
            <a:off x="0" y="7379"/>
            <a:ext cx="12192000" cy="6934199"/>
          </a:xfrm>
        </p:spPr>
      </p:pic>
      <p:sp>
        <p:nvSpPr>
          <p:cNvPr id="3" name="Rectangle 2"/>
          <p:cNvSpPr/>
          <p:nvPr/>
        </p:nvSpPr>
        <p:spPr>
          <a:xfrm>
            <a:off x="0" y="-38100"/>
            <a:ext cx="12192000" cy="6979678"/>
          </a:xfrm>
          <a:prstGeom prst="rect">
            <a:avLst/>
          </a:prstGeom>
          <a:solidFill>
            <a:srgbClr val="2794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sp>
        <p:nvSpPr>
          <p:cNvPr id="5" name="內容版面配置區 2"/>
          <p:cNvSpPr txBox="1"/>
          <p:nvPr/>
        </p:nvSpPr>
        <p:spPr>
          <a:xfrm>
            <a:off x="838200" y="1153884"/>
            <a:ext cx="11005457" cy="541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天父，菲律宾农民的生计和健康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都被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极端气候严重伤害， </a:t>
            </a:r>
            <a:br>
              <a:rPr lang="en-MY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恳求主赐恩典与盼望，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使他们脱离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生活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困难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br>
              <a:rPr lang="en-MY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愿祢帮助菲律宾政府和人民，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能够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培育出适合的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农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作物品种，</a:t>
            </a:r>
            <a:br>
              <a:rPr lang="en-MY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重植雨林，不再过度劳役土地。</a:t>
            </a:r>
            <a:br>
              <a:rPr lang="en-MY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愿世人明白祢安息的智慧，不再过度消费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和剥削自然的行爲。</a:t>
            </a:r>
            <a:endParaRPr lang="en-MY" altLang="zh-TW" sz="3200" kern="1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求主掌管菲律宾这个亚洲最大的天主教国家，</a:t>
            </a:r>
            <a:br>
              <a:rPr lang="en-MY" altLang="zh-TW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从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总理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至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平民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百姓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都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愿意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追求圣洁公义，</a:t>
            </a:r>
            <a:br>
              <a:rPr lang="en-MY" altLang="zh-TW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善待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与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管理祢所赐的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各种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资源。</a:t>
            </a:r>
            <a:br>
              <a:rPr lang="en-MY" altLang="zh-TW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求主使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南部棉兰老岛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穆斯林与政府的关系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得以修复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MY" altLang="zh-TW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彼此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和平共处，在祢所赐的土地上安居乐业。</a:t>
            </a:r>
            <a:br>
              <a:rPr lang="en-MY" altLang="zh-TW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奉主耶稣基督的名求，阿们</a:t>
            </a:r>
            <a:r>
              <a:rPr 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PMingLiU" panose="02020500000000000000" pitchFamily="18" charset="-120"/>
              </a:rPr>
              <a:t>！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11"/>
          <p:cNvSpPr txBox="1"/>
          <p:nvPr/>
        </p:nvSpPr>
        <p:spPr>
          <a:xfrm>
            <a:off x="2307772" y="417077"/>
            <a:ext cx="7249078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为</a:t>
            </a:r>
            <a:r>
              <a:rPr lang="zh-CN" alt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菲律宾</a:t>
            </a:r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祷告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02517" y="2988430"/>
            <a:ext cx="6911401" cy="911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3200"/>
              </a:lnSpc>
            </a:pPr>
            <a:r>
              <a:rPr lang="zh-TW" altLang="en-US" sz="2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不再是个人的祷告，我们开始一起祈祷。</a:t>
            </a:r>
            <a:br>
              <a:rPr lang="zh-TW" altLang="en-US" sz="2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en-US" altLang="zh-TW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30</a:t>
            </a: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分钟，生活</a:t>
            </a:r>
            <a:r>
              <a:rPr lang="zh-CN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再</a:t>
            </a: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忙碌的人都能找到时间参与。</a:t>
            </a:r>
            <a:endParaRPr lang="zh-CN" altLang="en-US" sz="2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Graphic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4122" y="1"/>
            <a:ext cx="4713254" cy="6858000"/>
          </a:xfrm>
          <a:prstGeom prst="rect">
            <a:avLst/>
          </a:prstGeom>
        </p:spPr>
      </p:pic>
      <p:pic>
        <p:nvPicPr>
          <p:cNvPr id="13" name="Graphic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33145" y="4273637"/>
            <a:ext cx="4866748" cy="1939381"/>
          </a:xfrm>
          <a:prstGeom prst="rect">
            <a:avLst/>
          </a:prstGeom>
        </p:spPr>
      </p:pic>
      <p:pic>
        <p:nvPicPr>
          <p:cNvPr id="4" name="Graphic 3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15408" y="944442"/>
            <a:ext cx="5726021" cy="1822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u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4063" y="2273770"/>
            <a:ext cx="1914259" cy="26063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1050" y="2316839"/>
            <a:ext cx="2278571" cy="2491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u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4A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4" r="11314"/>
          <a:stretch/>
        </p:blipFill>
        <p:spPr>
          <a:xfrm>
            <a:off x="8202969" y="-1"/>
            <a:ext cx="3989030" cy="34290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0" r="11230"/>
          <a:stretch/>
        </p:blipFill>
        <p:spPr>
          <a:xfrm>
            <a:off x="8202969" y="3428999"/>
            <a:ext cx="3989029" cy="34290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" r="7006" b="3092"/>
          <a:stretch>
            <a:fillRect/>
          </a:stretch>
        </p:blipFill>
        <p:spPr>
          <a:xfrm>
            <a:off x="-23545" y="0"/>
            <a:ext cx="4836029" cy="35693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" t="22569" r="1569" b="5547"/>
          <a:stretch>
            <a:fillRect/>
          </a:stretch>
        </p:blipFill>
        <p:spPr>
          <a:xfrm>
            <a:off x="1" y="3428999"/>
            <a:ext cx="3497177" cy="342900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97179" y="0"/>
            <a:ext cx="5334000" cy="6857999"/>
          </a:xfrm>
          <a:prstGeom prst="rect">
            <a:avLst/>
          </a:prstGeom>
          <a:solidFill>
            <a:srgbClr val="2794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6" name="TextBox 15"/>
          <p:cNvSpPr txBox="1"/>
          <p:nvPr/>
        </p:nvSpPr>
        <p:spPr>
          <a:xfrm>
            <a:off x="3710790" y="431954"/>
            <a:ext cx="4843009" cy="6724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ptos"/>
                <a:ea typeface="Microsoft JhengHei" panose="020B0604030504040204" pitchFamily="34" charset="-120"/>
                <a:cs typeface="Microsoft JhengHei" panose="020B0604030504040204" pitchFamily="34" charset="-120"/>
              </a:rPr>
              <a:t>最受</a:t>
            </a:r>
            <a:r>
              <a:rPr lang="zh-TW" sz="3200" b="1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气候变迁影响</a:t>
            </a:r>
            <a:r>
              <a:rPr lang="zh-CN" altLang="en-US" sz="3200" b="1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的</a:t>
            </a:r>
            <a:r>
              <a:rPr lang="zh-TW" sz="3200" b="1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国家</a:t>
            </a:r>
            <a:endParaRPr lang="en-MY" altLang="zh-TW" sz="3200" b="1" kern="1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 panose="020B0604030504040204" pitchFamily="34" charset="-120"/>
            </a:endParaRPr>
          </a:p>
          <a:p>
            <a:pPr>
              <a:spcAft>
                <a:spcPts val="600"/>
              </a:spcAft>
            </a:pPr>
            <a:r>
              <a:rPr lang="zh-CN" alt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排行榜</a:t>
            </a:r>
            <a:endParaRPr lang="en-MY" altLang="zh-CN" sz="3200" dirty="0">
              <a:solidFill>
                <a:schemeClr val="accent4">
                  <a:lumMod val="20000"/>
                  <a:lumOff val="8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marR="0" indent="0" defTabSz="640080">
              <a:spcBef>
                <a:spcPts val="600"/>
              </a:spcBef>
              <a:spcAft>
                <a:spcPts val="0"/>
              </a:spcAft>
              <a:buNone/>
            </a:pPr>
            <a:r>
              <a:rPr lang="en-MY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	</a:t>
            </a:r>
            <a:r>
              <a:rPr lang="zh-TW" sz="28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波多黎哥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 </a:t>
            </a:r>
          </a:p>
          <a:p>
            <a:pPr marL="0" marR="0" indent="0" defTabSz="64008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2 	</a:t>
            </a:r>
            <a:r>
              <a:rPr lang="zh-TW" sz="28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缅甸 </a:t>
            </a:r>
            <a:endParaRPr lang="en-US" sz="2800" b="1" kern="1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indent="0" defTabSz="64008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3 	</a:t>
            </a:r>
            <a:r>
              <a:rPr lang="zh-TW" sz="28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海地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 </a:t>
            </a:r>
          </a:p>
          <a:p>
            <a:pPr marL="0" marR="0" indent="0" defTabSz="64008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4 	</a:t>
            </a:r>
            <a:r>
              <a:rPr lang="zh-TW" sz="28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菲律宾 </a:t>
            </a:r>
            <a:endParaRPr lang="en-US" sz="2800" b="1" kern="1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indent="0" defTabSz="64008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5 	</a:t>
            </a:r>
            <a:r>
              <a:rPr lang="zh-TW" sz="28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莫桑比克 </a:t>
            </a:r>
            <a:endParaRPr lang="en-US" sz="2800" b="1" kern="1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indent="0" defTabSz="64008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6 	</a:t>
            </a:r>
            <a:r>
              <a:rPr lang="zh-TW" sz="28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巴哈马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</a:p>
          <a:p>
            <a:pPr marL="0" marR="0" indent="0" defTabSz="64008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7 	</a:t>
            </a:r>
            <a:r>
              <a:rPr lang="zh-TW" sz="28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孟加拉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 </a:t>
            </a:r>
          </a:p>
          <a:p>
            <a:pPr marL="0" marR="0" indent="0" defTabSz="64008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8 	</a:t>
            </a:r>
            <a:r>
              <a:rPr lang="zh-TW" sz="28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巴基斯坦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 </a:t>
            </a:r>
          </a:p>
          <a:p>
            <a:pPr marL="0" marR="0" indent="0" defTabSz="64008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9 	</a:t>
            </a:r>
            <a:r>
              <a:rPr lang="zh-TW" sz="28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泰国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 </a:t>
            </a:r>
          </a:p>
          <a:p>
            <a:pPr marL="0" marR="0" indent="0" defTabSz="64008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10 	</a:t>
            </a:r>
            <a:r>
              <a:rPr lang="zh-TW" sz="28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尼泊尔 </a:t>
            </a:r>
            <a:endParaRPr lang="en-US" sz="2800" kern="1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05059" y="203979"/>
            <a:ext cx="924478" cy="9234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6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4" t="126" r="20151" b="-126"/>
          <a:stretch/>
        </p:blipFill>
        <p:spPr>
          <a:xfrm>
            <a:off x="8778538" y="3429000"/>
            <a:ext cx="3426806" cy="3429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3" b="5033"/>
          <a:stretch>
            <a:fillRect/>
          </a:stretch>
        </p:blipFill>
        <p:spPr>
          <a:xfrm>
            <a:off x="8778539" y="4312"/>
            <a:ext cx="3426806" cy="3424688"/>
          </a:xfrm>
          <a:prstGeom prst="rect">
            <a:avLst/>
          </a:prstGeom>
        </p:spPr>
      </p:pic>
      <p:pic>
        <p:nvPicPr>
          <p:cNvPr id="6" name="Graphic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37378" y="988800"/>
            <a:ext cx="2948325" cy="2948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251" y="371060"/>
            <a:ext cx="6947443" cy="923480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zh-CN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缅甸 </a:t>
            </a:r>
            <a:r>
              <a:rPr lang="en-MY" sz="2700" i="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Myanmar</a:t>
            </a:r>
            <a:br>
              <a:rPr lang="en-MY" sz="2700" b="1" i="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谁还记得我们？ </a:t>
            </a:r>
            <a:endParaRPr lang="en-US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986" y="1758370"/>
            <a:ext cx="7855963" cy="5099630"/>
          </a:xfrm>
        </p:spPr>
        <p:txBody>
          <a:bodyPr>
            <a:noAutofit/>
          </a:bodyPr>
          <a:lstStyle/>
          <a:p>
            <a:pPr marL="274320" indent="-27432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人口</a:t>
            </a:r>
            <a:r>
              <a:rPr lang="en-US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5,567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万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基督徒</a:t>
            </a:r>
            <a:r>
              <a:rPr lang="en-US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440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万</a:t>
            </a:r>
            <a:endParaRPr lang="en-MY" altLang="zh-TW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最受气候影响国家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排名第二</a:t>
            </a:r>
            <a:endParaRPr lang="en-MY" altLang="zh-CN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内战和封闭无法应对极端气候</a:t>
            </a:r>
            <a:endParaRPr lang="en-MY" altLang="zh-CN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MY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2023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r>
              <a:rPr lang="en-US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月热带气旋风暴摩卡，</a:t>
            </a:r>
            <a:br>
              <a:rPr lang="en-MY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造成洪水和山崩， 政府无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力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处理灾情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zh-TW" altLang="en-US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克钦邦的营地超过</a:t>
            </a:r>
            <a:r>
              <a:rPr lang="en-US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万名基督徒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难民</a:t>
            </a:r>
            <a:endParaRPr lang="en-MY" altLang="zh-TW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教会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无法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支援庞大的基督徒流离失所者</a:t>
            </a:r>
          </a:p>
          <a:p>
            <a:pPr marL="274320" indent="-27432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MY" altLang="zh-TW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zh-TW" altLang="en-US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05059" y="203979"/>
            <a:ext cx="924478" cy="9234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0" b="7450"/>
          <a:stretch/>
        </p:blipFill>
        <p:spPr>
          <a:xfrm>
            <a:off x="0" y="-34411"/>
            <a:ext cx="12209319" cy="69268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" y="-41789"/>
            <a:ext cx="12192000" cy="6934199"/>
          </a:xfrm>
          <a:prstGeom prst="rect">
            <a:avLst/>
          </a:prstGeom>
          <a:solidFill>
            <a:srgbClr val="96322A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600" dirty="0">
              <a:solidFill>
                <a:srgbClr val="0070C0"/>
              </a:solidFill>
            </a:endParaRPr>
          </a:p>
        </p:txBody>
      </p:sp>
      <p:sp>
        <p:nvSpPr>
          <p:cNvPr id="5" name="內容版面配置區 2"/>
          <p:cNvSpPr txBox="1"/>
          <p:nvPr/>
        </p:nvSpPr>
        <p:spPr>
          <a:xfrm>
            <a:off x="593270" y="1213882"/>
            <a:ext cx="11005457" cy="53502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亲爱的天父，求祢怜悯眷顾处于战乱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之中的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缅甸，</a:t>
            </a:r>
            <a:br>
              <a:rPr lang="en-MY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国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内四处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充满暴力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与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欺诈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现在又被极端天气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所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折磨。</a:t>
            </a:r>
            <a:br>
              <a:rPr lang="en-MY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主啊，许多年轻人失去对前途的盼望，恳求神的灵安慰</a:t>
            </a:r>
            <a:br>
              <a:rPr lang="en-MY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鼓励这些年轻人的心，在经历国家动荡之时，</a:t>
            </a:r>
            <a:br>
              <a:rPr lang="en-MY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选择投靠我们的主耶稣。</a:t>
            </a:r>
            <a:endParaRPr lang="en-MY" altLang="zh-TW" sz="3200" kern="1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求主保守在钦邦、克钦邦、克伦邦和克耶邦的基督徒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MY" altLang="zh-TW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祢给他们援助、赐他们保护， 经历祢是他们的藏身之处，</a:t>
            </a:r>
            <a:br>
              <a:rPr lang="en-MY" altLang="zh-TW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祢是他们的盾牌，所有的盼望在乎你！ </a:t>
            </a:r>
            <a:br>
              <a:rPr lang="en-MY" altLang="zh-TW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奉主耶稣基督的名求，阿们</a:t>
            </a:r>
            <a:r>
              <a:rPr 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PMingLiU" panose="02020500000000000000" pitchFamily="18" charset="-120"/>
              </a:rPr>
              <a:t>！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11"/>
          <p:cNvSpPr txBox="1"/>
          <p:nvPr/>
        </p:nvSpPr>
        <p:spPr>
          <a:xfrm>
            <a:off x="2285999" y="413662"/>
            <a:ext cx="7249078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为</a:t>
            </a:r>
            <a:r>
              <a:rPr lang="zh-CN" alt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缅甸</a:t>
            </a:r>
            <a:r>
              <a:rPr lang="zh-CN" altLang="en-US" sz="28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祷告</a:t>
            </a:r>
            <a:endParaRPr lang="en-US" sz="2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6A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132" y="222061"/>
            <a:ext cx="6836591" cy="13425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莫桑比克 </a:t>
            </a:r>
            <a:r>
              <a:rPr lang="en-MY" sz="2400" b="0" i="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Mo</a:t>
            </a:r>
            <a:r>
              <a:rPr lang="en-US" altLang="zh-CN" sz="2400" b="0" i="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z</a:t>
            </a:r>
            <a:r>
              <a:rPr lang="en-MY" sz="2400" b="0" i="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ambique</a:t>
            </a:r>
            <a:br>
              <a:rPr lang="en-MY" altLang="zh-CN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天灾交织着人祸</a:t>
            </a:r>
            <a:endParaRPr lang="en-US" sz="3200" dirty="0">
              <a:solidFill>
                <a:schemeClr val="bg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8" r="7320"/>
          <a:stretch/>
        </p:blipFill>
        <p:spPr>
          <a:xfrm>
            <a:off x="8762999" y="3429000"/>
            <a:ext cx="3510319" cy="34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1" t="8687" r="23959"/>
          <a:stretch/>
        </p:blipFill>
        <p:spPr>
          <a:xfrm>
            <a:off x="8762999" y="0"/>
            <a:ext cx="3429001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0058" y="2392437"/>
            <a:ext cx="2611607" cy="2611607"/>
          </a:xfrm>
        </p:spPr>
      </p:pic>
      <p:sp>
        <p:nvSpPr>
          <p:cNvPr id="5" name="TextBox 4"/>
          <p:cNvSpPr txBox="1"/>
          <p:nvPr/>
        </p:nvSpPr>
        <p:spPr>
          <a:xfrm>
            <a:off x="221760" y="1601608"/>
            <a:ext cx="7946880" cy="4492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人口约</a:t>
            </a:r>
            <a:r>
              <a:rPr lang="en-US" altLang="zh-CN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千万</a:t>
            </a:r>
            <a:endParaRPr lang="zh-TW" altLang="en-US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最受气候影响国家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排名第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五</a:t>
            </a:r>
            <a:endParaRPr lang="en-MY" altLang="zh-CN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气旋肆虐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摧毁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沿海地区</a:t>
            </a:r>
            <a:endParaRPr lang="en-MY" altLang="zh-CN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东非南部海岸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葡萄牙语国家</a:t>
            </a: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明朝郑和舰队曾造访此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地</a:t>
            </a:r>
            <a:endParaRPr lang="zh-TW" altLang="en-US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曾是社会主义国家</a:t>
            </a: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基督教为主导宗教，北部被</a:t>
            </a:r>
            <a:r>
              <a:rPr lang="en-US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ISIS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控制，</a:t>
            </a:r>
            <a:br>
              <a:rPr lang="en-MY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基督徒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被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攻击</a:t>
            </a:r>
            <a:endParaRPr lang="en-US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4" b="7354"/>
          <a:stretch/>
        </p:blipFill>
        <p:spPr>
          <a:xfrm>
            <a:off x="0" y="7379"/>
            <a:ext cx="12192000" cy="6934199"/>
          </a:xfrm>
        </p:spPr>
      </p:pic>
      <p:sp>
        <p:nvSpPr>
          <p:cNvPr id="4" name="Rectangle 3"/>
          <p:cNvSpPr/>
          <p:nvPr/>
        </p:nvSpPr>
        <p:spPr>
          <a:xfrm>
            <a:off x="0" y="7379"/>
            <a:ext cx="12192000" cy="6934199"/>
          </a:xfrm>
          <a:prstGeom prst="rect">
            <a:avLst/>
          </a:prstGeom>
          <a:solidFill>
            <a:srgbClr val="576A1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sp>
        <p:nvSpPr>
          <p:cNvPr id="5" name="內容版面配置區 2"/>
          <p:cNvSpPr txBox="1"/>
          <p:nvPr/>
        </p:nvSpPr>
        <p:spPr>
          <a:xfrm>
            <a:off x="838200" y="1219200"/>
            <a:ext cx="11005457" cy="541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天父，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愿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祢成为莫桑比克气旋灾民的帮助，</a:t>
            </a:r>
            <a:br>
              <a:rPr lang="en-MY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保守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救援人员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能够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顺利把救济品及药物送到庇护站。</a:t>
            </a:r>
            <a:br>
              <a:rPr lang="en-MY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是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无辜平民和基督徒的避难所，</a:t>
            </a:r>
            <a:br>
              <a:rPr lang="en-MY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求祢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保守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他们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安全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，能够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躲避</a:t>
            </a:r>
            <a:r>
              <a:rPr lang="en-US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ISIS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残暴的武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力攻击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MY" altLang="zh-TW" sz="3200" kern="1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主啊，我们恳切求祢与被掳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走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的人同在，</a:t>
            </a:r>
            <a:br>
              <a:rPr lang="en-MY" altLang="zh-TW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是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妇人和女孩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们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随时的帮助，</a:t>
            </a:r>
            <a:br>
              <a:rPr lang="en-MY" altLang="zh-TW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保守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她们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不会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被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贩卖，尽快与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家人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团聚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br>
              <a:rPr lang="en-MY" altLang="zh-TW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主啊，愿祢粉碎激进分子作恶的计谋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MY" alt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除掉他们内心的仇恨与凶杀！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奉主耶稣基督的名求，阿们</a:t>
            </a:r>
            <a:r>
              <a:rPr 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PMingLiU" panose="02020500000000000000" pitchFamily="18" charset="-120"/>
              </a:rPr>
              <a:t>！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11"/>
          <p:cNvSpPr txBox="1"/>
          <p:nvPr/>
        </p:nvSpPr>
        <p:spPr>
          <a:xfrm>
            <a:off x="2307772" y="417077"/>
            <a:ext cx="7249078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为</a:t>
            </a:r>
            <a:r>
              <a:rPr lang="zh-CN" alt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莫桑比克</a:t>
            </a:r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祷告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2C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1" r="14611"/>
          <a:stretch>
            <a:fillRect/>
          </a:stretch>
        </p:blipFill>
        <p:spPr>
          <a:xfrm>
            <a:off x="8567057" y="3444108"/>
            <a:ext cx="3624943" cy="3413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140" y="523387"/>
            <a:ext cx="6413574" cy="7778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CN" alt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孟加拉</a:t>
            </a:r>
            <a:r>
              <a:rPr lang="zh-CN" alt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MY" sz="2700" b="0" i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Bangladesh</a:t>
            </a:r>
            <a:br>
              <a:rPr lang="en-MY" altLang="zh-CN" sz="2700" b="1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360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时尚的代价</a:t>
            </a:r>
            <a:endParaRPr lang="en-US" sz="3600" dirty="0">
              <a:solidFill>
                <a:schemeClr val="bg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9515" y="-18120"/>
            <a:ext cx="5192485" cy="346222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4680" y="2099496"/>
            <a:ext cx="2689224" cy="268922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4779" y="1712994"/>
            <a:ext cx="7398506" cy="4154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200" b="0" i="0" u="none" strike="noStrike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人口</a:t>
            </a:r>
            <a:r>
              <a:rPr lang="en-US" altLang="zh-TW" sz="3200" b="0" i="0" u="none" strike="noStrike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TW" altLang="en-US" sz="3200" b="0" i="0" u="none" strike="noStrike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亿</a:t>
            </a:r>
            <a:r>
              <a:rPr lang="en-US" altLang="zh-TW" sz="3200" b="0" i="0" u="none" strike="noStrike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</a:t>
            </a:r>
            <a:r>
              <a:rPr lang="zh-TW" altLang="en-US" sz="3200" b="0" i="0" u="none" strike="noStrike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千万</a:t>
            </a:r>
            <a:endParaRPr lang="en-MY" altLang="zh-TW" sz="3200" b="0" i="0" u="none" strike="noStrike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最受气候影响国家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排名第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七。</a:t>
            </a:r>
            <a:endParaRPr lang="zh-TW" altLang="en-US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200" b="0" i="0" u="none" strike="noStrike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一半国家收入来自重</a:t>
            </a:r>
            <a:r>
              <a:rPr lang="zh-CN" altLang="en-US" sz="3200" b="0" i="0" u="none" strike="noStrike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污染</a:t>
            </a:r>
            <a:r>
              <a:rPr lang="zh-TW" altLang="en-US" sz="3200" b="0" i="0" u="none" strike="noStrike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产业</a:t>
            </a:r>
            <a:r>
              <a:rPr lang="zh-CN" altLang="en-US" sz="3200" b="0" i="0" u="none" strike="noStrike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3200" b="0" i="0" u="none" strike="noStrike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200" b="0" i="0" u="none" strike="noStrike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南亚荷兰</a:t>
            </a:r>
            <a:r>
              <a:rPr lang="en-US" altLang="zh-CN" sz="3200" b="0" i="0" u="none" strike="noStrike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—</a:t>
            </a:r>
            <a:r>
              <a:rPr lang="en-US" altLang="zh-TW" sz="3200" b="0" i="0" u="none" strike="noStrike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2/3</a:t>
            </a:r>
            <a:r>
              <a:rPr lang="zh-TW" altLang="en-US" sz="3200" b="0" i="0" u="none" strike="noStrike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国土低于海平面</a:t>
            </a:r>
            <a:r>
              <a:rPr lang="zh-CN" altLang="en-US" sz="3200" b="0" i="0" u="none" strike="noStrike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br>
              <a:rPr lang="en-MY" altLang="zh-CN" sz="3200" b="0" i="0" u="none" strike="noStrike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TW" sz="3200" b="0" i="0" u="none" strike="noStrike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2050</a:t>
            </a:r>
            <a:r>
              <a:rPr lang="zh-TW" altLang="en-US" sz="3200" b="0" i="0" u="none" strike="noStrike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年，</a:t>
            </a:r>
            <a:r>
              <a:rPr lang="en-US" altLang="zh-TW" sz="3200" b="0" i="0" u="none" strike="noStrike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1,900</a:t>
            </a:r>
            <a:r>
              <a:rPr lang="zh-TW" altLang="en-US" sz="3200" b="0" i="0" u="none" strike="noStrike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万人将因家园</a:t>
            </a:r>
            <a:br>
              <a:rPr lang="en-MY" altLang="zh-TW" sz="3200" b="0" i="0" u="none" strike="noStrike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200" b="0" i="0" u="none" strike="noStrike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遭海水淹没而流离失所。</a:t>
            </a:r>
          </a:p>
          <a:p>
            <a:pPr marL="274320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200" b="0" i="0" u="none" strike="noStrike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极端气候导致旱涝两极</a:t>
            </a:r>
            <a:r>
              <a:rPr lang="zh-CN" altLang="en-US" sz="3200" b="0" i="0" u="none" strike="noStrike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zh-TW" altLang="en-US" sz="3200" b="0" i="0" u="none" strike="noStrike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3" b="7243"/>
          <a:stretch/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-76200"/>
            <a:ext cx="12192000" cy="6934199"/>
          </a:xfrm>
          <a:prstGeom prst="rect">
            <a:avLst/>
          </a:prstGeom>
          <a:solidFill>
            <a:srgbClr val="CE2C6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sp>
        <p:nvSpPr>
          <p:cNvPr id="5" name="內容版面配置區 2"/>
          <p:cNvSpPr txBox="1"/>
          <p:nvPr/>
        </p:nvSpPr>
        <p:spPr>
          <a:xfrm>
            <a:off x="403806" y="1246516"/>
            <a:ext cx="11384387" cy="5058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天父，成衣产业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虽然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支撑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了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孟加拉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经济，</a:t>
            </a:r>
            <a:br>
              <a:rPr lang="en-MY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也成为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许多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贫穷的收入来源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MY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然而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大量</a:t>
            </a:r>
            <a:r>
              <a:rPr lang="zh-TW" sz="32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碳排放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却对气候和环境造成永久的伤害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MY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导致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孟加拉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将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面临海水淹城，</a:t>
            </a:r>
            <a:r>
              <a:rPr lang="en-US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1,900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万人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也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会失去家园。</a:t>
            </a:r>
            <a:endParaRPr lang="en-MY" altLang="zh-TW" sz="3200" kern="1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求祢医治孟加拉这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片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土地，更新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人民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的谋生方式，</a:t>
            </a:r>
            <a:br>
              <a:rPr lang="en-MY" altLang="zh-TW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让他们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在生计与环境政策中取得平衡，善待祢所赐的土地。</a:t>
            </a:r>
            <a:br>
              <a:rPr lang="en-MY" altLang="zh-TW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愿祢引领孟加拉穆斯林和印度教徒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行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走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在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生命的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真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道，</a:t>
            </a:r>
            <a:br>
              <a:rPr lang="en-MY" altLang="zh-TW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明白基督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才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是他们所需披戴的义袍！</a:t>
            </a:r>
            <a:br>
              <a:rPr lang="en-MY" altLang="zh-TW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奉主耶稣基督的名求，阿们</a:t>
            </a:r>
            <a:r>
              <a:rPr 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PMingLiU" panose="02020500000000000000" pitchFamily="18" charset="-120"/>
              </a:rPr>
              <a:t>！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11"/>
          <p:cNvSpPr txBox="1"/>
          <p:nvPr/>
        </p:nvSpPr>
        <p:spPr>
          <a:xfrm>
            <a:off x="2286000" y="278478"/>
            <a:ext cx="7249078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为</a:t>
            </a:r>
            <a:r>
              <a:rPr lang="zh-CN" alt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孟加拉</a:t>
            </a:r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祷告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94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714" y="293182"/>
            <a:ext cx="5330152" cy="11747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菲律宾 </a:t>
            </a:r>
            <a:r>
              <a:rPr lang="en-MY" sz="2400" b="0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Philippines</a:t>
            </a:r>
            <a:br>
              <a:rPr lang="en-MY" sz="2400" b="0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台风的故乡 </a:t>
            </a:r>
            <a:endParaRPr lang="en-US" sz="3200" dirty="0">
              <a:solidFill>
                <a:schemeClr val="bg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6" r="7231"/>
          <a:stretch/>
        </p:blipFill>
        <p:spPr>
          <a:xfrm>
            <a:off x="7810052" y="3469767"/>
            <a:ext cx="4381948" cy="33903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-1189" r="1398" b="1189"/>
          <a:stretch/>
        </p:blipFill>
        <p:spPr>
          <a:xfrm>
            <a:off x="7810053" y="-2"/>
            <a:ext cx="4381948" cy="3429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0372" y="2468244"/>
            <a:ext cx="2611607" cy="2611607"/>
          </a:xfrm>
        </p:spPr>
      </p:pic>
      <p:sp>
        <p:nvSpPr>
          <p:cNvPr id="5" name="TextBox 4"/>
          <p:cNvSpPr txBox="1"/>
          <p:nvPr/>
        </p:nvSpPr>
        <p:spPr>
          <a:xfrm>
            <a:off x="307320" y="1650850"/>
            <a:ext cx="8455679" cy="4415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四名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最受气候影响国家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zh-TW" altLang="en-US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人口</a:t>
            </a:r>
            <a:r>
              <a:rPr lang="en-US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亿</a:t>
            </a:r>
            <a:r>
              <a:rPr lang="en-US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千万的岛国是台风的温床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zh-TW" altLang="en-US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从伊斯兰教主导蜕变为</a:t>
            </a:r>
            <a:br>
              <a:rPr lang="en-MY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亚洲最大的天主教国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br>
              <a:rPr lang="en-MY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南部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却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被</a:t>
            </a:r>
            <a:r>
              <a:rPr lang="en-US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ISIS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控制。</a:t>
            </a: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全球最大海洋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污染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国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zh-TW" altLang="en-US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农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工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是最受极端温度影响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的群体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海平面上升速度是全球的</a:t>
            </a:r>
            <a:r>
              <a:rPr lang="en-US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倍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2804</Words>
  <Application>Microsoft Office PowerPoint</Application>
  <PresentationFormat>Widescreen</PresentationFormat>
  <Paragraphs>119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Google Sans</vt:lpstr>
      <vt:lpstr>Microsoft JhengHei</vt:lpstr>
      <vt:lpstr>Microsoft YaHei Light</vt:lpstr>
      <vt:lpstr>Söhne</vt:lpstr>
      <vt:lpstr>Aptos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缅甸 Myanmar 谁还记得我们？ </vt:lpstr>
      <vt:lpstr>PowerPoint Presentation</vt:lpstr>
      <vt:lpstr>莫桑比克 Mozambique 天灾交织着人祸</vt:lpstr>
      <vt:lpstr>PowerPoint Presentation</vt:lpstr>
      <vt:lpstr>孟加拉 Bangladesh 时尚的代价</vt:lpstr>
      <vt:lpstr>PowerPoint Presentation</vt:lpstr>
      <vt:lpstr>菲律宾 Philippines 台风的故乡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Enoch Lee</dc:creator>
  <cp:lastModifiedBy>Yeng Shiow Lim</cp:lastModifiedBy>
  <cp:revision>501</cp:revision>
  <dcterms:created xsi:type="dcterms:W3CDTF">2023-12-04T18:50:00Z</dcterms:created>
  <dcterms:modified xsi:type="dcterms:W3CDTF">2024-01-31T10:20:59Z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DD90A29B33F94DD6B5B3ED6FA52E4B3C_12</vt:lpwstr>
  </property>
  <property fmtid="{D5CDD505-2E9C-101B-9397-08002B2CF9AE}" pid="3" name="KSOProductBuildVer">
    <vt:lpwstr>1033-12.2.0.13431</vt:lpwstr>
  </property>
</Properties>
</file>