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9" r:id="rId2"/>
    <p:sldId id="386" r:id="rId3"/>
    <p:sldId id="256" r:id="rId4"/>
    <p:sldId id="260" r:id="rId5"/>
    <p:sldId id="257" r:id="rId6"/>
    <p:sldId id="261" r:id="rId7"/>
    <p:sldId id="258" r:id="rId8"/>
    <p:sldId id="262" r:id="rId9"/>
    <p:sldId id="383" r:id="rId10"/>
    <p:sldId id="384" r:id="rId11"/>
    <p:sldId id="381" r:id="rId12"/>
    <p:sldId id="38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eng Shiow Lim" initials="YL" lastIdx="1" clrIdx="0">
    <p:extLst>
      <p:ext uri="{19B8F6BF-5375-455C-9EA6-DF929625EA0E}">
        <p15:presenceInfo xmlns:p15="http://schemas.microsoft.com/office/powerpoint/2012/main" userId="385ee0dce7a98e8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6A10"/>
    <a:srgbClr val="CE2C6E"/>
    <a:srgbClr val="C9670D"/>
    <a:srgbClr val="E16019"/>
    <a:srgbClr val="794A17"/>
    <a:srgbClr val="6C4824"/>
    <a:srgbClr val="2794BF"/>
    <a:srgbClr val="3370B3"/>
    <a:srgbClr val="0C402F"/>
    <a:srgbClr val="2756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649" autoAdjust="0"/>
  </p:normalViewPr>
  <p:slideViewPr>
    <p:cSldViewPr snapToGrid="0">
      <p:cViewPr varScale="1">
        <p:scale>
          <a:sx n="72" d="100"/>
          <a:sy n="72" d="100"/>
        </p:scale>
        <p:origin x="487" y="65"/>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A40F23-001F-4838-A8A7-9162C51D7774}" type="datetimeFigureOut">
              <a:rPr lang="en-US" smtClean="0"/>
              <a:t>1/31/2024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05FEA4-B206-4F9E-B9F7-85B5A6652F94}" type="slidenum">
              <a:rPr lang="en-US" smtClean="0"/>
              <a:t>‹#›</a:t>
            </a:fld>
            <a:endParaRPr lang="en-US"/>
          </a:p>
        </p:txBody>
      </p:sp>
    </p:spTree>
    <p:extLst>
      <p:ext uri="{BB962C8B-B14F-4D97-AF65-F5344CB8AC3E}">
        <p14:creationId xmlns:p14="http://schemas.microsoft.com/office/powerpoint/2010/main" val="236850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05FEA4-B206-4F9E-B9F7-85B5A6652F94}" type="slidenum">
              <a:rPr lang="en-US" smtClean="0"/>
              <a:t>1</a:t>
            </a:fld>
            <a:endParaRPr lang="en-US"/>
          </a:p>
        </p:txBody>
      </p:sp>
    </p:spTree>
    <p:extLst>
      <p:ext uri="{BB962C8B-B14F-4D97-AF65-F5344CB8AC3E}">
        <p14:creationId xmlns:p14="http://schemas.microsoft.com/office/powerpoint/2010/main" val="3084621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3F05FEA4-B206-4F9E-B9F7-85B5A6652F94}" type="slidenum">
              <a:rPr lang="en-US" smtClean="0"/>
              <a:t>10</a:t>
            </a:fld>
            <a:endParaRPr lang="en-US"/>
          </a:p>
        </p:txBody>
      </p:sp>
    </p:spTree>
    <p:extLst>
      <p:ext uri="{BB962C8B-B14F-4D97-AF65-F5344CB8AC3E}">
        <p14:creationId xmlns:p14="http://schemas.microsoft.com/office/powerpoint/2010/main" val="4190120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8F9F1901-2DA5-4AAE-ACDD-79CB8096E104}" type="slidenum">
              <a:rPr lang="en-MY" smtClean="0"/>
              <a:t>11</a:t>
            </a:fld>
            <a:endParaRPr lang="en-MY"/>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8F9F1901-2DA5-4AAE-ACDD-79CB8096E104}" type="slidenum">
              <a:rPr lang="en-MY" smtClean="0"/>
              <a:t>12</a:t>
            </a:fld>
            <a:endParaRPr lang="en-MY"/>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latin typeface="Aptos"/>
                <a:ea typeface="PMingLiU"/>
                <a:cs typeface="Times New Roman" panose="02020603050405020304" pitchFamily="18" charset="0"/>
              </a:rPr>
              <a:t>Ranking of countries most affected by climate change</a:t>
            </a:r>
          </a:p>
          <a:p>
            <a:pPr marL="0" marR="0">
              <a:lnSpc>
                <a:spcPct val="115000"/>
              </a:lnSpc>
              <a:spcBef>
                <a:spcPts val="0"/>
              </a:spcBef>
              <a:spcAft>
                <a:spcPts val="800"/>
              </a:spcAft>
            </a:pPr>
            <a:r>
              <a:rPr lang="en-US" sz="1200" kern="100" dirty="0">
                <a:solidFill>
                  <a:srgbClr val="374151"/>
                </a:solidFill>
                <a:effectLst/>
                <a:latin typeface="Söhne"/>
                <a:ea typeface="DengXian"/>
                <a:cs typeface="Times New Roman" panose="02020603050405020304" pitchFamily="18" charset="0"/>
              </a:rPr>
              <a:t>Last month, we prayed for the Climate Vulnerability countries including Nepal, Thailand, and Pakistan. Today, we come to see on 4 more countries, they are Myanmar, Mozambique, Bangladesh and </a:t>
            </a:r>
            <a:r>
              <a:rPr lang="en-US" sz="1200" kern="100" dirty="0" err="1">
                <a:solidFill>
                  <a:srgbClr val="374151"/>
                </a:solidFill>
                <a:effectLst/>
                <a:latin typeface="Söhne"/>
                <a:ea typeface="DengXian"/>
                <a:cs typeface="Times New Roman" panose="02020603050405020304" pitchFamily="18" charset="0"/>
              </a:rPr>
              <a:t>Philippines.nd</a:t>
            </a:r>
            <a:r>
              <a:rPr lang="en-US" sz="1200" kern="100" dirty="0">
                <a:solidFill>
                  <a:srgbClr val="374151"/>
                </a:solidFill>
                <a:effectLst/>
                <a:latin typeface="Söhne"/>
                <a:ea typeface="DengXian"/>
                <a:cs typeface="Times New Roman" panose="02020603050405020304" pitchFamily="18" charset="0"/>
              </a:rPr>
              <a:t> the Philippines. These four nations fall within the precarious 1040 Window, hosting a majority of the world's poorest populations. Many individuals in these regions earn less than $300 annually, facing not only the challenges of extreme temperatures, droughts, famine, floods, sea-level rise, and typhoons but also the additional burdens of conflicts and human-made disasters. In the face of the intertwining of natural and man-made catastrophes, these nations endure significant hardships.</a:t>
            </a:r>
            <a:endParaRPr lang="en-US" sz="1200" kern="100" dirty="0">
              <a:effectLst/>
              <a:latin typeface="Aptos"/>
              <a:ea typeface="DengXian"/>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F05FEA4-B206-4F9E-B9F7-85B5A6652F94}" type="slidenum">
              <a:rPr lang="en-US" smtClean="0"/>
              <a:t>2</a:t>
            </a:fld>
            <a:endParaRPr lang="en-US"/>
          </a:p>
        </p:txBody>
      </p:sp>
    </p:spTree>
    <p:extLst>
      <p:ext uri="{BB962C8B-B14F-4D97-AF65-F5344CB8AC3E}">
        <p14:creationId xmlns:p14="http://schemas.microsoft.com/office/powerpoint/2010/main" val="593981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400"/>
              </a:lnSpc>
              <a:spcBef>
                <a:spcPts val="0"/>
              </a:spcBef>
              <a:spcAft>
                <a:spcPts val="800"/>
              </a:spcAft>
            </a:pPr>
            <a:r>
              <a:rPr lang="en-US" sz="2800" b="0" i="0" dirty="0">
                <a:solidFill>
                  <a:srgbClr val="374151"/>
                </a:solidFill>
                <a:effectLst/>
                <a:latin typeface="Söhne"/>
              </a:rPr>
              <a:t>Myanmar is a predominantly Buddhist country , and thank God for the4.4 million Christians there, comprising 8% of the population. Since the 2021 military coup, the nation has been suffering from civil war for over three years. The military continues to attack states like Chin, Kachin, Karen, and </a:t>
            </a:r>
            <a:r>
              <a:rPr lang="en-US" sz="2800" b="0" i="0" dirty="0" err="1">
                <a:solidFill>
                  <a:srgbClr val="374151"/>
                </a:solidFill>
                <a:effectLst/>
                <a:latin typeface="Söhne"/>
              </a:rPr>
              <a:t>Kayah</a:t>
            </a:r>
            <a:r>
              <a:rPr lang="en-US" sz="2800" b="0" i="0" dirty="0">
                <a:solidFill>
                  <a:srgbClr val="374151"/>
                </a:solidFill>
                <a:effectLst/>
                <a:latin typeface="Söhne"/>
              </a:rPr>
              <a:t>, some with significant Christian populations. Camps in Kachin State alone house over 100,000 displaced Christians. </a:t>
            </a:r>
          </a:p>
          <a:p>
            <a:pPr marL="0" marR="0">
              <a:lnSpc>
                <a:spcPts val="1400"/>
              </a:lnSpc>
              <a:spcBef>
                <a:spcPts val="0"/>
              </a:spcBef>
              <a:spcAft>
                <a:spcPts val="800"/>
              </a:spcAft>
            </a:pPr>
            <a:r>
              <a:rPr lang="en-US" sz="2800" b="0" i="0" dirty="0">
                <a:solidFill>
                  <a:srgbClr val="374151"/>
                </a:solidFill>
                <a:effectLst/>
                <a:latin typeface="Söhne"/>
              </a:rPr>
              <a:t>Due to the coup, experienced civil servants refuse to work for the military. In May last year, Cyclone Mocha caused floods and landslides, with the government unable to provide warnings or manage the crisis. No evacuation nor international aid was allowed. Christian refugees in camps face hardship, overwhelming hope. Churches struggle to support the vast displaced Christian population. Many turn to alcohol or drugs due to difficult living conditions. Some young people leave for jobs at fraudulent companies along the Myanmar-China border.</a:t>
            </a:r>
            <a:endParaRPr lang="en-US" sz="1800" kern="100" dirty="0">
              <a:effectLst/>
              <a:latin typeface="Aptos"/>
              <a:ea typeface="DengXian"/>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F05FEA4-B206-4F9E-B9F7-85B5A6652F94}" type="slidenum">
              <a:rPr lang="en-US" smtClean="0"/>
              <a:t>3</a:t>
            </a:fld>
            <a:endParaRPr lang="en-US"/>
          </a:p>
        </p:txBody>
      </p:sp>
    </p:spTree>
    <p:extLst>
      <p:ext uri="{BB962C8B-B14F-4D97-AF65-F5344CB8AC3E}">
        <p14:creationId xmlns:p14="http://schemas.microsoft.com/office/powerpoint/2010/main" val="322659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3F05FEA4-B206-4F9E-B9F7-85B5A6652F94}" type="slidenum">
              <a:rPr lang="en-US" smtClean="0"/>
              <a:t>4</a:t>
            </a:fld>
            <a:endParaRPr lang="en-US"/>
          </a:p>
        </p:txBody>
      </p:sp>
    </p:spTree>
    <p:extLst>
      <p:ext uri="{BB962C8B-B14F-4D97-AF65-F5344CB8AC3E}">
        <p14:creationId xmlns:p14="http://schemas.microsoft.com/office/powerpoint/2010/main" val="2601426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800" b="0" i="0" dirty="0">
                <a:solidFill>
                  <a:srgbClr val="374151"/>
                </a:solidFill>
                <a:effectLst/>
                <a:latin typeface="Söhne"/>
              </a:rPr>
              <a:t>Mozambique, a nation afflicted by climate and internal conflict, has experienced a surge in cyclones on its southeastern coast. In the past decade, the frequency has increased from once every ten years to now 3-5 times annually,(30 times) the devastating cyclone in April 2023 flattening the entire coastal region, destroying 100,000 homes and 1,000 schools.</a:t>
            </a:r>
          </a:p>
          <a:p>
            <a:pPr algn="l"/>
            <a:r>
              <a:rPr lang="en-MY" sz="2800" b="0" i="0" dirty="0">
                <a:solidFill>
                  <a:schemeClr val="bg1"/>
                </a:solidFill>
                <a:effectLst/>
                <a:latin typeface="Microsoft JhengHei" panose="020B0604030504040204" pitchFamily="34" charset="-120"/>
                <a:ea typeface="Microsoft JhengHei" panose="020B0604030504040204" pitchFamily="34" charset="-120"/>
              </a:rPr>
              <a:t>Mo</a:t>
            </a:r>
            <a:r>
              <a:rPr lang="en-US" altLang="zh-CN" sz="2800" b="0" i="0" dirty="0">
                <a:solidFill>
                  <a:schemeClr val="bg1"/>
                </a:solidFill>
                <a:effectLst/>
                <a:latin typeface="Microsoft JhengHei" panose="020B0604030504040204" pitchFamily="34" charset="-120"/>
                <a:ea typeface="Microsoft JhengHei" panose="020B0604030504040204" pitchFamily="34" charset="-120"/>
              </a:rPr>
              <a:t>z</a:t>
            </a:r>
            <a:r>
              <a:rPr lang="en-MY" sz="2800" b="0" i="0" dirty="0" err="1">
                <a:solidFill>
                  <a:schemeClr val="bg1"/>
                </a:solidFill>
                <a:effectLst/>
                <a:latin typeface="Microsoft JhengHei" panose="020B0604030504040204" pitchFamily="34" charset="-120"/>
                <a:ea typeface="Microsoft JhengHei" panose="020B0604030504040204" pitchFamily="34" charset="-120"/>
              </a:rPr>
              <a:t>ambique</a:t>
            </a:r>
            <a:r>
              <a:rPr lang="en-MY" sz="2800" b="0" i="0" dirty="0">
                <a:solidFill>
                  <a:schemeClr val="bg1"/>
                </a:solidFill>
                <a:effectLst/>
                <a:latin typeface="Microsoft JhengHei" panose="020B0604030504040204" pitchFamily="34" charset="-120"/>
                <a:ea typeface="Microsoft JhengHei" panose="020B0604030504040204" pitchFamily="34" charset="-120"/>
              </a:rPr>
              <a:t> was f</a:t>
            </a:r>
            <a:r>
              <a:rPr lang="en-US" sz="2800" b="0" i="0" dirty="0" err="1">
                <a:solidFill>
                  <a:srgbClr val="374151"/>
                </a:solidFill>
                <a:effectLst/>
                <a:latin typeface="Söhne"/>
              </a:rPr>
              <a:t>ormerly</a:t>
            </a:r>
            <a:r>
              <a:rPr lang="en-US" sz="2800" b="0" i="0" dirty="0">
                <a:solidFill>
                  <a:srgbClr val="374151"/>
                </a:solidFill>
                <a:effectLst/>
                <a:latin typeface="Söhne"/>
              </a:rPr>
              <a:t> a Portuguese colony, she became a socialist country after gaining independence in 1975 followed by a 16-year civil war. </a:t>
            </a:r>
          </a:p>
          <a:p>
            <a:pPr algn="l"/>
            <a:r>
              <a:rPr lang="en-US" sz="2800" b="0" i="0" dirty="0">
                <a:solidFill>
                  <a:srgbClr val="374151"/>
                </a:solidFill>
                <a:effectLst/>
                <a:latin typeface="Söhne"/>
              </a:rPr>
              <a:t>Despite its rich mineral, coal, and natural gas resources, and the economic restructuring efforts post-1992 civil war, </a:t>
            </a:r>
            <a:r>
              <a:rPr lang="en-MY" sz="2800" b="0" i="0" dirty="0">
                <a:solidFill>
                  <a:schemeClr val="bg1"/>
                </a:solidFill>
                <a:effectLst/>
                <a:latin typeface="Microsoft JhengHei" panose="020B0604030504040204" pitchFamily="34" charset="-120"/>
                <a:ea typeface="Microsoft JhengHei" panose="020B0604030504040204" pitchFamily="34" charset="-120"/>
              </a:rPr>
              <a:t>Mo</a:t>
            </a:r>
            <a:r>
              <a:rPr lang="en-US" altLang="zh-CN" sz="2800" b="0" i="0" dirty="0">
                <a:solidFill>
                  <a:schemeClr val="bg1"/>
                </a:solidFill>
                <a:effectLst/>
                <a:latin typeface="Microsoft JhengHei" panose="020B0604030504040204" pitchFamily="34" charset="-120"/>
                <a:ea typeface="Microsoft JhengHei" panose="020B0604030504040204" pitchFamily="34" charset="-120"/>
              </a:rPr>
              <a:t>z</a:t>
            </a:r>
            <a:r>
              <a:rPr lang="en-MY" sz="2800" b="0" i="0" dirty="0" err="1">
                <a:solidFill>
                  <a:schemeClr val="bg1"/>
                </a:solidFill>
                <a:effectLst/>
                <a:latin typeface="Microsoft JhengHei" panose="020B0604030504040204" pitchFamily="34" charset="-120"/>
                <a:ea typeface="Microsoft JhengHei" panose="020B0604030504040204" pitchFamily="34" charset="-120"/>
              </a:rPr>
              <a:t>ambique</a:t>
            </a:r>
            <a:r>
              <a:rPr lang="en-MY" sz="2800" b="0" i="0" dirty="0">
                <a:solidFill>
                  <a:schemeClr val="bg1"/>
                </a:solidFill>
                <a:effectLst/>
                <a:latin typeface="Microsoft JhengHei" panose="020B0604030504040204" pitchFamily="34" charset="-120"/>
                <a:ea typeface="Microsoft JhengHei" panose="020B0604030504040204" pitchFamily="34" charset="-120"/>
              </a:rPr>
              <a:t> still</a:t>
            </a:r>
            <a:r>
              <a:rPr lang="en-US" sz="2800" b="0" i="0" dirty="0">
                <a:solidFill>
                  <a:srgbClr val="374151"/>
                </a:solidFill>
                <a:effectLst/>
                <a:latin typeface="Söhne"/>
              </a:rPr>
              <a:t> facing challenges due to corruption, leaving the nation underdeveloped and heavily indebted.</a:t>
            </a:r>
          </a:p>
          <a:p>
            <a:pPr algn="l"/>
            <a:r>
              <a:rPr lang="en-US" sz="2800" b="0" i="0" dirty="0">
                <a:solidFill>
                  <a:srgbClr val="374151"/>
                </a:solidFill>
                <a:effectLst/>
                <a:latin typeface="Söhne"/>
              </a:rPr>
              <a:t>With a population of 30 million, over half are broadly classified as Christians. However, the northern region is controlled by the Islamic State (ISIS), aiming to establish a Muslim-led state. Continuous violent incidents target Christians, resulting in church burnings, killings, and displacement of nearly a million people. Let us join in prayer for their plight.</a:t>
            </a:r>
          </a:p>
          <a:p>
            <a:endParaRPr lang="en-US" sz="1800" dirty="0"/>
          </a:p>
        </p:txBody>
      </p:sp>
      <p:sp>
        <p:nvSpPr>
          <p:cNvPr id="4" name="Slide Number Placeholder 3"/>
          <p:cNvSpPr>
            <a:spLocks noGrp="1"/>
          </p:cNvSpPr>
          <p:nvPr>
            <p:ph type="sldNum" sz="quarter" idx="5"/>
          </p:nvPr>
        </p:nvSpPr>
        <p:spPr/>
        <p:txBody>
          <a:bodyPr/>
          <a:lstStyle/>
          <a:p>
            <a:fld id="{3F05FEA4-B206-4F9E-B9F7-85B5A6652F94}" type="slidenum">
              <a:rPr lang="en-US" smtClean="0"/>
              <a:t>5</a:t>
            </a:fld>
            <a:endParaRPr lang="en-US"/>
          </a:p>
        </p:txBody>
      </p:sp>
    </p:spTree>
    <p:extLst>
      <p:ext uri="{BB962C8B-B14F-4D97-AF65-F5344CB8AC3E}">
        <p14:creationId xmlns:p14="http://schemas.microsoft.com/office/powerpoint/2010/main" val="648461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4151"/>
                </a:solidFill>
                <a:effectLst/>
                <a:latin typeface="Söhne"/>
              </a:rPr>
              <a:t>Heavenly Father, we pray for Your help to the cyclone victims in Mozambique. Protect the rescue teams smoothly delivering relief supplies to shelters. Be the refuge for the innocent civilians and Christians, protect and shield them for their safety from ISIS violence.</a:t>
            </a:r>
          </a:p>
          <a:p>
            <a:pPr algn="l"/>
            <a:r>
              <a:rPr lang="en-US" b="0" i="0" dirty="0">
                <a:solidFill>
                  <a:srgbClr val="374151"/>
                </a:solidFill>
                <a:effectLst/>
                <a:latin typeface="Söhne"/>
              </a:rPr>
              <a:t>Lord, be with those who are abducted. You are the constant help and grace in time of need for women and girls. Safeguard them from trafficking and reunite them with their families swiftly. Crush the wicked schemes of radicals, removing hatred and violence from their hearts.</a:t>
            </a:r>
          </a:p>
          <a:p>
            <a:pPr algn="l"/>
            <a:r>
              <a:rPr lang="en-US" b="0" i="0" dirty="0">
                <a:solidFill>
                  <a:srgbClr val="374151"/>
                </a:solidFill>
                <a:effectLst/>
                <a:latin typeface="Söhne"/>
              </a:rPr>
              <a:t>In the name of Jesus Christ, we pray. Amen.</a:t>
            </a:r>
          </a:p>
          <a:p>
            <a:endParaRPr lang="en-MY" dirty="0"/>
          </a:p>
        </p:txBody>
      </p:sp>
      <p:sp>
        <p:nvSpPr>
          <p:cNvPr id="4" name="Slide Number Placeholder 3"/>
          <p:cNvSpPr>
            <a:spLocks noGrp="1"/>
          </p:cNvSpPr>
          <p:nvPr>
            <p:ph type="sldNum" sz="quarter" idx="5"/>
          </p:nvPr>
        </p:nvSpPr>
        <p:spPr/>
        <p:txBody>
          <a:bodyPr/>
          <a:lstStyle/>
          <a:p>
            <a:fld id="{3F05FEA4-B206-4F9E-B9F7-85B5A6652F94}" type="slidenum">
              <a:rPr lang="en-US" smtClean="0"/>
              <a:t>6</a:t>
            </a:fld>
            <a:endParaRPr lang="en-US"/>
          </a:p>
        </p:txBody>
      </p:sp>
    </p:spTree>
    <p:extLst>
      <p:ext uri="{BB962C8B-B14F-4D97-AF65-F5344CB8AC3E}">
        <p14:creationId xmlns:p14="http://schemas.microsoft.com/office/powerpoint/2010/main" val="4080735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374151"/>
                </a:solidFill>
                <a:effectLst/>
                <a:latin typeface="Söhne"/>
              </a:rPr>
              <a:t>The Extreme weather is linked to carbon emissions. And the world’s carbon emissions 10% came from the fashion industry.</a:t>
            </a:r>
          </a:p>
          <a:p>
            <a:pPr algn="l">
              <a:buFont typeface="Arial" panose="020B0604020202020204" pitchFamily="34" charset="0"/>
              <a:buNone/>
            </a:pPr>
            <a:r>
              <a:rPr lang="en-US" b="0" i="0" dirty="0">
                <a:solidFill>
                  <a:srgbClr val="374151"/>
                </a:solidFill>
                <a:effectLst/>
                <a:latin typeface="Söhne"/>
              </a:rPr>
              <a:t>In 1990s, Bangladesh, with a population of 170 million, became a major player in the fast fashion industry which provide 50% of the country’s income, yet unfortunately processes like tie-dyeing, distressing, fixing colors, leather tanning, involve the use of thousands of chemicals, causing severe environmental pollution. </a:t>
            </a:r>
          </a:p>
          <a:p>
            <a:pPr algn="l">
              <a:buFont typeface="Arial" panose="020B0604020202020204" pitchFamily="34" charset="0"/>
              <a:buNone/>
            </a:pPr>
            <a:r>
              <a:rPr lang="en-US" b="0" i="0" dirty="0">
                <a:solidFill>
                  <a:srgbClr val="374151"/>
                </a:solidFill>
                <a:effectLst/>
                <a:latin typeface="Söhne"/>
              </a:rPr>
              <a:t>Often referred to as the "South Asian Netherlands," two-thirds of Bangladesh's land is below sea level, facing constant threats from hurricanes and rising sea levels making the country land submerged in seawater damaging the farm land and jeopardizing the food supply.</a:t>
            </a:r>
          </a:p>
          <a:p>
            <a:pPr algn="l">
              <a:buFont typeface="Arial" panose="020B0604020202020204" pitchFamily="34" charset="0"/>
              <a:buNone/>
            </a:pPr>
            <a:r>
              <a:rPr lang="en-US" b="0" i="0" dirty="0">
                <a:solidFill>
                  <a:srgbClr val="374151"/>
                </a:solidFill>
                <a:effectLst/>
                <a:latin typeface="Söhne"/>
              </a:rPr>
              <a:t>By 2050, an estimated 19 million people may be displaced due to rising sea levels. In addition, Bangladesh also experiences alternating disasters of prolonged droughts and excessive rainfall.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F05FEA4-B206-4F9E-B9F7-85B5A6652F94}" type="slidenum">
              <a:rPr lang="en-US" smtClean="0"/>
              <a:t>7</a:t>
            </a:fld>
            <a:endParaRPr lang="en-US"/>
          </a:p>
        </p:txBody>
      </p:sp>
    </p:spTree>
    <p:extLst>
      <p:ext uri="{BB962C8B-B14F-4D97-AF65-F5344CB8AC3E}">
        <p14:creationId xmlns:p14="http://schemas.microsoft.com/office/powerpoint/2010/main" val="2322302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05FEA4-B206-4F9E-B9F7-85B5A6652F94}" type="slidenum">
              <a:rPr lang="en-US" smtClean="0"/>
              <a:t>8</a:t>
            </a:fld>
            <a:endParaRPr lang="en-US"/>
          </a:p>
        </p:txBody>
      </p:sp>
    </p:spTree>
    <p:extLst>
      <p:ext uri="{BB962C8B-B14F-4D97-AF65-F5344CB8AC3E}">
        <p14:creationId xmlns:p14="http://schemas.microsoft.com/office/powerpoint/2010/main" val="207809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800" b="0" i="0" dirty="0">
                <a:solidFill>
                  <a:srgbClr val="374151"/>
                </a:solidFill>
                <a:effectLst/>
                <a:latin typeface="Söhne"/>
              </a:rPr>
              <a:t>In the 13th century, Islam took root in the southern Philippines, and after becoming a Spanish colony in the 16th century, Catholicism became dominant. However, the southern region remains predominantly Muslim and controlled by ISIS, leading to conflicts with the government.</a:t>
            </a:r>
          </a:p>
          <a:p>
            <a:pPr algn="l"/>
            <a:r>
              <a:rPr lang="en-US" sz="2800" b="0" i="0" dirty="0">
                <a:solidFill>
                  <a:srgbClr val="374151"/>
                </a:solidFill>
                <a:effectLst/>
                <a:latin typeface="Söhne"/>
              </a:rPr>
              <a:t>The Philippines once had lush greenery, with the island of Luzon boasting precious tropical rainforests. However, deforestation has drastically reduced forest coverage to just a fraction in a few decades.</a:t>
            </a:r>
          </a:p>
          <a:p>
            <a:pPr algn="l"/>
            <a:r>
              <a:rPr lang="en-US" sz="2800" b="0" i="0" dirty="0">
                <a:solidFill>
                  <a:srgbClr val="374151"/>
                </a:solidFill>
                <a:effectLst/>
                <a:latin typeface="Söhne"/>
              </a:rPr>
              <a:t>Manila, due to excessive groundwater extraction, experiences land subsidence at a rate of 4 to 6 centimeters per year, coupled with climate change causing sea levels to rise three times the global average. With 70% of towns built along the coast, rapid inundation is imminent.</a:t>
            </a:r>
          </a:p>
          <a:p>
            <a:pPr algn="l"/>
            <a:r>
              <a:rPr lang="en-US" sz="2800" b="0" i="0" dirty="0">
                <a:solidFill>
                  <a:srgbClr val="374151"/>
                </a:solidFill>
                <a:effectLst/>
                <a:latin typeface="Söhne"/>
              </a:rPr>
              <a:t>The country's heavy use of small plastic bags in consumer goods packaging making Philippines being the world's largest contributor to ocean plastic pollution.</a:t>
            </a:r>
          </a:p>
          <a:p>
            <a:pPr algn="l"/>
            <a:r>
              <a:rPr lang="en-US" sz="2800" b="0" i="0" dirty="0">
                <a:solidFill>
                  <a:srgbClr val="374151"/>
                </a:solidFill>
                <a:effectLst/>
                <a:latin typeface="Söhne"/>
              </a:rPr>
              <a:t>The impact is felt strongly by agricultural workers who face extreme temperatures, leading to health issues and fatalities. The rising temperatures also force workers to take more breaks and increase water intake, reducing working hours and pushing farmers to work harder, risking overexertion.</a:t>
            </a:r>
          </a:p>
          <a:p>
            <a:pPr algn="l"/>
            <a:r>
              <a:rPr lang="en-US" sz="2800" b="0" i="0" dirty="0">
                <a:solidFill>
                  <a:srgbClr val="374151"/>
                </a:solidFill>
                <a:effectLst/>
                <a:latin typeface="Söhne"/>
              </a:rPr>
              <a:t>Agricultural workers suffer severe economic and health consequences due to the devastating effects of extreme temperatures.</a:t>
            </a:r>
          </a:p>
        </p:txBody>
      </p:sp>
      <p:sp>
        <p:nvSpPr>
          <p:cNvPr id="4" name="Slide Number Placeholder 3"/>
          <p:cNvSpPr>
            <a:spLocks noGrp="1"/>
          </p:cNvSpPr>
          <p:nvPr>
            <p:ph type="sldNum" sz="quarter" idx="5"/>
          </p:nvPr>
        </p:nvSpPr>
        <p:spPr/>
        <p:txBody>
          <a:bodyPr/>
          <a:lstStyle/>
          <a:p>
            <a:fld id="{3F05FEA4-B206-4F9E-B9F7-85B5A6652F94}" type="slidenum">
              <a:rPr lang="en-US" smtClean="0"/>
              <a:t>9</a:t>
            </a:fld>
            <a:endParaRPr lang="en-US"/>
          </a:p>
        </p:txBody>
      </p:sp>
    </p:spTree>
    <p:extLst>
      <p:ext uri="{BB962C8B-B14F-4D97-AF65-F5344CB8AC3E}">
        <p14:creationId xmlns:p14="http://schemas.microsoft.com/office/powerpoint/2010/main" val="3010923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13410-4A23-828B-40C7-760447926D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7B4A98-9015-61C0-2D2C-E9B542937B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844F2F-DD06-08CC-BBC0-7ED9D4829379}"/>
              </a:ext>
            </a:extLst>
          </p:cNvPr>
          <p:cNvSpPr>
            <a:spLocks noGrp="1"/>
          </p:cNvSpPr>
          <p:nvPr>
            <p:ph type="dt" sz="half" idx="10"/>
          </p:nvPr>
        </p:nvSpPr>
        <p:spPr/>
        <p:txBody>
          <a:bodyPr/>
          <a:lstStyle/>
          <a:p>
            <a:fld id="{53A75CAA-CD03-40C8-BC29-ADED383ABBCC}" type="datetimeFigureOut">
              <a:rPr lang="en-US" smtClean="0"/>
              <a:t>1/31/2024</a:t>
            </a:fld>
            <a:endParaRPr lang="en-US"/>
          </a:p>
        </p:txBody>
      </p:sp>
      <p:sp>
        <p:nvSpPr>
          <p:cNvPr id="5" name="Footer Placeholder 4">
            <a:extLst>
              <a:ext uri="{FF2B5EF4-FFF2-40B4-BE49-F238E27FC236}">
                <a16:creationId xmlns:a16="http://schemas.microsoft.com/office/drawing/2014/main" id="{98BD3FE2-CEEB-F39F-855D-71CB1B2CA6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7393A-2A97-B3E8-9CFD-9262C10D799B}"/>
              </a:ext>
            </a:extLst>
          </p:cNvPr>
          <p:cNvSpPr>
            <a:spLocks noGrp="1"/>
          </p:cNvSpPr>
          <p:nvPr>
            <p:ph type="sldNum" sz="quarter" idx="12"/>
          </p:nvPr>
        </p:nvSpPr>
        <p:spPr/>
        <p:txBody>
          <a:bodyPr/>
          <a:lstStyle/>
          <a:p>
            <a:fld id="{75252D82-D609-4E6F-AB27-1556F2DE1D1A}" type="slidenum">
              <a:rPr lang="en-US" smtClean="0"/>
              <a:t>‹#›</a:t>
            </a:fld>
            <a:endParaRPr lang="en-US"/>
          </a:p>
        </p:txBody>
      </p:sp>
    </p:spTree>
    <p:extLst>
      <p:ext uri="{BB962C8B-B14F-4D97-AF65-F5344CB8AC3E}">
        <p14:creationId xmlns:p14="http://schemas.microsoft.com/office/powerpoint/2010/main" val="893808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65A5B-4842-D600-D434-A2956E3E12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B6A9EE-574E-8ED0-0171-4ECC6B5B81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3A3C49-26D1-FFBC-E0BD-E531A63F6ED6}"/>
              </a:ext>
            </a:extLst>
          </p:cNvPr>
          <p:cNvSpPr>
            <a:spLocks noGrp="1"/>
          </p:cNvSpPr>
          <p:nvPr>
            <p:ph type="dt" sz="half" idx="10"/>
          </p:nvPr>
        </p:nvSpPr>
        <p:spPr/>
        <p:txBody>
          <a:bodyPr/>
          <a:lstStyle/>
          <a:p>
            <a:fld id="{53A75CAA-CD03-40C8-BC29-ADED383ABBCC}" type="datetimeFigureOut">
              <a:rPr lang="en-US" smtClean="0"/>
              <a:t>1/31/2024</a:t>
            </a:fld>
            <a:endParaRPr lang="en-US"/>
          </a:p>
        </p:txBody>
      </p:sp>
      <p:sp>
        <p:nvSpPr>
          <p:cNvPr id="5" name="Footer Placeholder 4">
            <a:extLst>
              <a:ext uri="{FF2B5EF4-FFF2-40B4-BE49-F238E27FC236}">
                <a16:creationId xmlns:a16="http://schemas.microsoft.com/office/drawing/2014/main" id="{A8EB0D76-20F6-1B09-4C75-560AB2F19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FD9E1D-4070-1B78-4BE3-85E1482B30AC}"/>
              </a:ext>
            </a:extLst>
          </p:cNvPr>
          <p:cNvSpPr>
            <a:spLocks noGrp="1"/>
          </p:cNvSpPr>
          <p:nvPr>
            <p:ph type="sldNum" sz="quarter" idx="12"/>
          </p:nvPr>
        </p:nvSpPr>
        <p:spPr/>
        <p:txBody>
          <a:bodyPr/>
          <a:lstStyle/>
          <a:p>
            <a:fld id="{75252D82-D609-4E6F-AB27-1556F2DE1D1A}" type="slidenum">
              <a:rPr lang="en-US" smtClean="0"/>
              <a:t>‹#›</a:t>
            </a:fld>
            <a:endParaRPr lang="en-US"/>
          </a:p>
        </p:txBody>
      </p:sp>
    </p:spTree>
    <p:extLst>
      <p:ext uri="{BB962C8B-B14F-4D97-AF65-F5344CB8AC3E}">
        <p14:creationId xmlns:p14="http://schemas.microsoft.com/office/powerpoint/2010/main" val="2844350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3E551D-94DB-33AA-9A1A-1E905E6B5A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D3A80A-C13E-C0D7-2621-38AA20514A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C5447-2C6D-F853-F400-BCBA5681F89B}"/>
              </a:ext>
            </a:extLst>
          </p:cNvPr>
          <p:cNvSpPr>
            <a:spLocks noGrp="1"/>
          </p:cNvSpPr>
          <p:nvPr>
            <p:ph type="dt" sz="half" idx="10"/>
          </p:nvPr>
        </p:nvSpPr>
        <p:spPr/>
        <p:txBody>
          <a:bodyPr/>
          <a:lstStyle/>
          <a:p>
            <a:fld id="{53A75CAA-CD03-40C8-BC29-ADED383ABBCC}" type="datetimeFigureOut">
              <a:rPr lang="en-US" smtClean="0"/>
              <a:t>1/31/2024</a:t>
            </a:fld>
            <a:endParaRPr lang="en-US"/>
          </a:p>
        </p:txBody>
      </p:sp>
      <p:sp>
        <p:nvSpPr>
          <p:cNvPr id="5" name="Footer Placeholder 4">
            <a:extLst>
              <a:ext uri="{FF2B5EF4-FFF2-40B4-BE49-F238E27FC236}">
                <a16:creationId xmlns:a16="http://schemas.microsoft.com/office/drawing/2014/main" id="{5FAA9F70-EBFC-AFD6-7B1A-BEA0717F8C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27A26E-29E9-D6D7-4EB5-6A1928BEEA74}"/>
              </a:ext>
            </a:extLst>
          </p:cNvPr>
          <p:cNvSpPr>
            <a:spLocks noGrp="1"/>
          </p:cNvSpPr>
          <p:nvPr>
            <p:ph type="sldNum" sz="quarter" idx="12"/>
          </p:nvPr>
        </p:nvSpPr>
        <p:spPr/>
        <p:txBody>
          <a:bodyPr/>
          <a:lstStyle/>
          <a:p>
            <a:fld id="{75252D82-D609-4E6F-AB27-1556F2DE1D1A}" type="slidenum">
              <a:rPr lang="en-US" smtClean="0"/>
              <a:t>‹#›</a:t>
            </a:fld>
            <a:endParaRPr lang="en-US"/>
          </a:p>
        </p:txBody>
      </p:sp>
    </p:spTree>
    <p:extLst>
      <p:ext uri="{BB962C8B-B14F-4D97-AF65-F5344CB8AC3E}">
        <p14:creationId xmlns:p14="http://schemas.microsoft.com/office/powerpoint/2010/main" val="3410347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4AAF8-8304-E481-1665-E62807AD73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F9987C-99DF-6BFB-5B3E-C6DE7ECA06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321DDF-78D8-B4E5-B6C2-F7B4994763D7}"/>
              </a:ext>
            </a:extLst>
          </p:cNvPr>
          <p:cNvSpPr>
            <a:spLocks noGrp="1"/>
          </p:cNvSpPr>
          <p:nvPr>
            <p:ph type="dt" sz="half" idx="10"/>
          </p:nvPr>
        </p:nvSpPr>
        <p:spPr/>
        <p:txBody>
          <a:bodyPr/>
          <a:lstStyle/>
          <a:p>
            <a:fld id="{53A75CAA-CD03-40C8-BC29-ADED383ABBCC}" type="datetimeFigureOut">
              <a:rPr lang="en-US" smtClean="0"/>
              <a:t>1/31/2024</a:t>
            </a:fld>
            <a:endParaRPr lang="en-US"/>
          </a:p>
        </p:txBody>
      </p:sp>
      <p:sp>
        <p:nvSpPr>
          <p:cNvPr id="5" name="Footer Placeholder 4">
            <a:extLst>
              <a:ext uri="{FF2B5EF4-FFF2-40B4-BE49-F238E27FC236}">
                <a16:creationId xmlns:a16="http://schemas.microsoft.com/office/drawing/2014/main" id="{C8F2F11A-C851-E6F7-7B32-34B321764E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89DF2F-2C4D-C459-9974-1EB644F93C41}"/>
              </a:ext>
            </a:extLst>
          </p:cNvPr>
          <p:cNvSpPr>
            <a:spLocks noGrp="1"/>
          </p:cNvSpPr>
          <p:nvPr>
            <p:ph type="sldNum" sz="quarter" idx="12"/>
          </p:nvPr>
        </p:nvSpPr>
        <p:spPr/>
        <p:txBody>
          <a:bodyPr/>
          <a:lstStyle/>
          <a:p>
            <a:fld id="{75252D82-D609-4E6F-AB27-1556F2DE1D1A}" type="slidenum">
              <a:rPr lang="en-US" smtClean="0"/>
              <a:t>‹#›</a:t>
            </a:fld>
            <a:endParaRPr lang="en-US"/>
          </a:p>
        </p:txBody>
      </p:sp>
    </p:spTree>
    <p:extLst>
      <p:ext uri="{BB962C8B-B14F-4D97-AF65-F5344CB8AC3E}">
        <p14:creationId xmlns:p14="http://schemas.microsoft.com/office/powerpoint/2010/main" val="1248489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C9AF-4F68-05FF-C1F7-751E5D920B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D986E4-B82C-C67C-D5F8-284B114C6B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18ED83-5E91-F3B9-047E-AE9CB3C7E27B}"/>
              </a:ext>
            </a:extLst>
          </p:cNvPr>
          <p:cNvSpPr>
            <a:spLocks noGrp="1"/>
          </p:cNvSpPr>
          <p:nvPr>
            <p:ph type="dt" sz="half" idx="10"/>
          </p:nvPr>
        </p:nvSpPr>
        <p:spPr/>
        <p:txBody>
          <a:bodyPr/>
          <a:lstStyle/>
          <a:p>
            <a:fld id="{53A75CAA-CD03-40C8-BC29-ADED383ABBCC}" type="datetimeFigureOut">
              <a:rPr lang="en-US" smtClean="0"/>
              <a:t>1/31/2024</a:t>
            </a:fld>
            <a:endParaRPr lang="en-US"/>
          </a:p>
        </p:txBody>
      </p:sp>
      <p:sp>
        <p:nvSpPr>
          <p:cNvPr id="5" name="Footer Placeholder 4">
            <a:extLst>
              <a:ext uri="{FF2B5EF4-FFF2-40B4-BE49-F238E27FC236}">
                <a16:creationId xmlns:a16="http://schemas.microsoft.com/office/drawing/2014/main" id="{840682A2-DB35-2AB8-D8C3-00568AEE6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647047-85C3-E0BB-6510-75EDB29F5D4D}"/>
              </a:ext>
            </a:extLst>
          </p:cNvPr>
          <p:cNvSpPr>
            <a:spLocks noGrp="1"/>
          </p:cNvSpPr>
          <p:nvPr>
            <p:ph type="sldNum" sz="quarter" idx="12"/>
          </p:nvPr>
        </p:nvSpPr>
        <p:spPr/>
        <p:txBody>
          <a:bodyPr/>
          <a:lstStyle/>
          <a:p>
            <a:fld id="{75252D82-D609-4E6F-AB27-1556F2DE1D1A}" type="slidenum">
              <a:rPr lang="en-US" smtClean="0"/>
              <a:t>‹#›</a:t>
            </a:fld>
            <a:endParaRPr lang="en-US"/>
          </a:p>
        </p:txBody>
      </p:sp>
    </p:spTree>
    <p:extLst>
      <p:ext uri="{BB962C8B-B14F-4D97-AF65-F5344CB8AC3E}">
        <p14:creationId xmlns:p14="http://schemas.microsoft.com/office/powerpoint/2010/main" val="3629396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51045-FEF8-1D4C-44BD-AA11CA0121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82F44C-5C0A-C1F5-32C5-5F4E29DBC1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44F7CD-72B2-4083-1B89-A73C90A519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8F2561-5A88-38B6-3964-67245A02E680}"/>
              </a:ext>
            </a:extLst>
          </p:cNvPr>
          <p:cNvSpPr>
            <a:spLocks noGrp="1"/>
          </p:cNvSpPr>
          <p:nvPr>
            <p:ph type="dt" sz="half" idx="10"/>
          </p:nvPr>
        </p:nvSpPr>
        <p:spPr/>
        <p:txBody>
          <a:bodyPr/>
          <a:lstStyle/>
          <a:p>
            <a:fld id="{53A75CAA-CD03-40C8-BC29-ADED383ABBCC}" type="datetimeFigureOut">
              <a:rPr lang="en-US" smtClean="0"/>
              <a:t>1/31/2024</a:t>
            </a:fld>
            <a:endParaRPr lang="en-US"/>
          </a:p>
        </p:txBody>
      </p:sp>
      <p:sp>
        <p:nvSpPr>
          <p:cNvPr id="6" name="Footer Placeholder 5">
            <a:extLst>
              <a:ext uri="{FF2B5EF4-FFF2-40B4-BE49-F238E27FC236}">
                <a16:creationId xmlns:a16="http://schemas.microsoft.com/office/drawing/2014/main" id="{8C40CCAA-76DD-0E96-3FF9-2C5399CC66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7A3F5F-7FB1-C1BA-62C4-059DB63B655C}"/>
              </a:ext>
            </a:extLst>
          </p:cNvPr>
          <p:cNvSpPr>
            <a:spLocks noGrp="1"/>
          </p:cNvSpPr>
          <p:nvPr>
            <p:ph type="sldNum" sz="quarter" idx="12"/>
          </p:nvPr>
        </p:nvSpPr>
        <p:spPr/>
        <p:txBody>
          <a:bodyPr/>
          <a:lstStyle/>
          <a:p>
            <a:fld id="{75252D82-D609-4E6F-AB27-1556F2DE1D1A}" type="slidenum">
              <a:rPr lang="en-US" smtClean="0"/>
              <a:t>‹#›</a:t>
            </a:fld>
            <a:endParaRPr lang="en-US"/>
          </a:p>
        </p:txBody>
      </p:sp>
    </p:spTree>
    <p:extLst>
      <p:ext uri="{BB962C8B-B14F-4D97-AF65-F5344CB8AC3E}">
        <p14:creationId xmlns:p14="http://schemas.microsoft.com/office/powerpoint/2010/main" val="2591444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E70A0-3B60-6627-7644-82FA438C51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2DBB5F-EA82-2C4B-806A-78BD1D0321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306893-1E17-D9E4-A164-82DA2038F4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934C7C-8C13-409B-3B9B-11531CADA9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787D9D-3E4D-C352-FCC5-E790C5E3A0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84F47D-3053-8D16-3E17-54680216A2C9}"/>
              </a:ext>
            </a:extLst>
          </p:cNvPr>
          <p:cNvSpPr>
            <a:spLocks noGrp="1"/>
          </p:cNvSpPr>
          <p:nvPr>
            <p:ph type="dt" sz="half" idx="10"/>
          </p:nvPr>
        </p:nvSpPr>
        <p:spPr/>
        <p:txBody>
          <a:bodyPr/>
          <a:lstStyle/>
          <a:p>
            <a:fld id="{53A75CAA-CD03-40C8-BC29-ADED383ABBCC}" type="datetimeFigureOut">
              <a:rPr lang="en-US" smtClean="0"/>
              <a:t>1/31/2024</a:t>
            </a:fld>
            <a:endParaRPr lang="en-US"/>
          </a:p>
        </p:txBody>
      </p:sp>
      <p:sp>
        <p:nvSpPr>
          <p:cNvPr id="8" name="Footer Placeholder 7">
            <a:extLst>
              <a:ext uri="{FF2B5EF4-FFF2-40B4-BE49-F238E27FC236}">
                <a16:creationId xmlns:a16="http://schemas.microsoft.com/office/drawing/2014/main" id="{12B9803F-932E-4811-47AC-A777C69075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E48455-A6AE-EC1B-98F6-234B9F4EF698}"/>
              </a:ext>
            </a:extLst>
          </p:cNvPr>
          <p:cNvSpPr>
            <a:spLocks noGrp="1"/>
          </p:cNvSpPr>
          <p:nvPr>
            <p:ph type="sldNum" sz="quarter" idx="12"/>
          </p:nvPr>
        </p:nvSpPr>
        <p:spPr/>
        <p:txBody>
          <a:bodyPr/>
          <a:lstStyle/>
          <a:p>
            <a:fld id="{75252D82-D609-4E6F-AB27-1556F2DE1D1A}" type="slidenum">
              <a:rPr lang="en-US" smtClean="0"/>
              <a:t>‹#›</a:t>
            </a:fld>
            <a:endParaRPr lang="en-US"/>
          </a:p>
        </p:txBody>
      </p:sp>
    </p:spTree>
    <p:extLst>
      <p:ext uri="{BB962C8B-B14F-4D97-AF65-F5344CB8AC3E}">
        <p14:creationId xmlns:p14="http://schemas.microsoft.com/office/powerpoint/2010/main" val="3322140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F4C03-0816-89A3-03F1-72E99E08B4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572299-9D02-4977-53C1-0F0E4215AC94}"/>
              </a:ext>
            </a:extLst>
          </p:cNvPr>
          <p:cNvSpPr>
            <a:spLocks noGrp="1"/>
          </p:cNvSpPr>
          <p:nvPr>
            <p:ph type="dt" sz="half" idx="10"/>
          </p:nvPr>
        </p:nvSpPr>
        <p:spPr/>
        <p:txBody>
          <a:bodyPr/>
          <a:lstStyle/>
          <a:p>
            <a:fld id="{53A75CAA-CD03-40C8-BC29-ADED383ABBCC}" type="datetimeFigureOut">
              <a:rPr lang="en-US" smtClean="0"/>
              <a:t>1/31/2024</a:t>
            </a:fld>
            <a:endParaRPr lang="en-US"/>
          </a:p>
        </p:txBody>
      </p:sp>
      <p:sp>
        <p:nvSpPr>
          <p:cNvPr id="4" name="Footer Placeholder 3">
            <a:extLst>
              <a:ext uri="{FF2B5EF4-FFF2-40B4-BE49-F238E27FC236}">
                <a16:creationId xmlns:a16="http://schemas.microsoft.com/office/drawing/2014/main" id="{23164A5D-BBED-EF8C-98F3-BD7E3B2F78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10CB0C-11AD-F9C1-CED7-AFEB47A2CF95}"/>
              </a:ext>
            </a:extLst>
          </p:cNvPr>
          <p:cNvSpPr>
            <a:spLocks noGrp="1"/>
          </p:cNvSpPr>
          <p:nvPr>
            <p:ph type="sldNum" sz="quarter" idx="12"/>
          </p:nvPr>
        </p:nvSpPr>
        <p:spPr/>
        <p:txBody>
          <a:bodyPr/>
          <a:lstStyle/>
          <a:p>
            <a:fld id="{75252D82-D609-4E6F-AB27-1556F2DE1D1A}" type="slidenum">
              <a:rPr lang="en-US" smtClean="0"/>
              <a:t>‹#›</a:t>
            </a:fld>
            <a:endParaRPr lang="en-US"/>
          </a:p>
        </p:txBody>
      </p:sp>
    </p:spTree>
    <p:extLst>
      <p:ext uri="{BB962C8B-B14F-4D97-AF65-F5344CB8AC3E}">
        <p14:creationId xmlns:p14="http://schemas.microsoft.com/office/powerpoint/2010/main" val="4123021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8775EE-85C9-94D6-37FB-3A8CB1080C76}"/>
              </a:ext>
            </a:extLst>
          </p:cNvPr>
          <p:cNvSpPr>
            <a:spLocks noGrp="1"/>
          </p:cNvSpPr>
          <p:nvPr>
            <p:ph type="dt" sz="half" idx="10"/>
          </p:nvPr>
        </p:nvSpPr>
        <p:spPr/>
        <p:txBody>
          <a:bodyPr/>
          <a:lstStyle/>
          <a:p>
            <a:fld id="{53A75CAA-CD03-40C8-BC29-ADED383ABBCC}" type="datetimeFigureOut">
              <a:rPr lang="en-US" smtClean="0"/>
              <a:t>1/31/2024</a:t>
            </a:fld>
            <a:endParaRPr lang="en-US"/>
          </a:p>
        </p:txBody>
      </p:sp>
      <p:sp>
        <p:nvSpPr>
          <p:cNvPr id="3" name="Footer Placeholder 2">
            <a:extLst>
              <a:ext uri="{FF2B5EF4-FFF2-40B4-BE49-F238E27FC236}">
                <a16:creationId xmlns:a16="http://schemas.microsoft.com/office/drawing/2014/main" id="{FCE5A589-06A8-0839-9FE2-FBA31A4FAB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FAF892-1F94-B1E1-4C22-F4117AE31963}"/>
              </a:ext>
            </a:extLst>
          </p:cNvPr>
          <p:cNvSpPr>
            <a:spLocks noGrp="1"/>
          </p:cNvSpPr>
          <p:nvPr>
            <p:ph type="sldNum" sz="quarter" idx="12"/>
          </p:nvPr>
        </p:nvSpPr>
        <p:spPr/>
        <p:txBody>
          <a:bodyPr/>
          <a:lstStyle/>
          <a:p>
            <a:fld id="{75252D82-D609-4E6F-AB27-1556F2DE1D1A}" type="slidenum">
              <a:rPr lang="en-US" smtClean="0"/>
              <a:t>‹#›</a:t>
            </a:fld>
            <a:endParaRPr lang="en-US"/>
          </a:p>
        </p:txBody>
      </p:sp>
    </p:spTree>
    <p:extLst>
      <p:ext uri="{BB962C8B-B14F-4D97-AF65-F5344CB8AC3E}">
        <p14:creationId xmlns:p14="http://schemas.microsoft.com/office/powerpoint/2010/main" val="746736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027F4-4AF8-CA76-9AD3-9C21D635BD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8D0E9A-3AB8-5812-9734-19608CE4DA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1D4C9E-D05C-FF01-2E45-0DFE5C3975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D6B257-247A-44BD-F6F2-E463ED33F64C}"/>
              </a:ext>
            </a:extLst>
          </p:cNvPr>
          <p:cNvSpPr>
            <a:spLocks noGrp="1"/>
          </p:cNvSpPr>
          <p:nvPr>
            <p:ph type="dt" sz="half" idx="10"/>
          </p:nvPr>
        </p:nvSpPr>
        <p:spPr/>
        <p:txBody>
          <a:bodyPr/>
          <a:lstStyle/>
          <a:p>
            <a:fld id="{53A75CAA-CD03-40C8-BC29-ADED383ABBCC}" type="datetimeFigureOut">
              <a:rPr lang="en-US" smtClean="0"/>
              <a:t>1/31/2024</a:t>
            </a:fld>
            <a:endParaRPr lang="en-US"/>
          </a:p>
        </p:txBody>
      </p:sp>
      <p:sp>
        <p:nvSpPr>
          <p:cNvPr id="6" name="Footer Placeholder 5">
            <a:extLst>
              <a:ext uri="{FF2B5EF4-FFF2-40B4-BE49-F238E27FC236}">
                <a16:creationId xmlns:a16="http://schemas.microsoft.com/office/drawing/2014/main" id="{A61D563F-CED7-A399-5B72-C682FDAF2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1304CE-682A-6923-DDB1-77C96FB37FFB}"/>
              </a:ext>
            </a:extLst>
          </p:cNvPr>
          <p:cNvSpPr>
            <a:spLocks noGrp="1"/>
          </p:cNvSpPr>
          <p:nvPr>
            <p:ph type="sldNum" sz="quarter" idx="12"/>
          </p:nvPr>
        </p:nvSpPr>
        <p:spPr/>
        <p:txBody>
          <a:bodyPr/>
          <a:lstStyle/>
          <a:p>
            <a:fld id="{75252D82-D609-4E6F-AB27-1556F2DE1D1A}" type="slidenum">
              <a:rPr lang="en-US" smtClean="0"/>
              <a:t>‹#›</a:t>
            </a:fld>
            <a:endParaRPr lang="en-US"/>
          </a:p>
        </p:txBody>
      </p:sp>
    </p:spTree>
    <p:extLst>
      <p:ext uri="{BB962C8B-B14F-4D97-AF65-F5344CB8AC3E}">
        <p14:creationId xmlns:p14="http://schemas.microsoft.com/office/powerpoint/2010/main" val="3866637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1D0BC-F907-87A4-52A1-09A49FDCA1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5BB8FE-01CA-8DE7-A50E-8519DBE24C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885B61-667B-2B28-C72C-4EAEE4E4DC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195C3C-4A0A-20B9-B14D-6ECDA92A60F0}"/>
              </a:ext>
            </a:extLst>
          </p:cNvPr>
          <p:cNvSpPr>
            <a:spLocks noGrp="1"/>
          </p:cNvSpPr>
          <p:nvPr>
            <p:ph type="dt" sz="half" idx="10"/>
          </p:nvPr>
        </p:nvSpPr>
        <p:spPr/>
        <p:txBody>
          <a:bodyPr/>
          <a:lstStyle/>
          <a:p>
            <a:fld id="{53A75CAA-CD03-40C8-BC29-ADED383ABBCC}" type="datetimeFigureOut">
              <a:rPr lang="en-US" smtClean="0"/>
              <a:t>1/31/2024</a:t>
            </a:fld>
            <a:endParaRPr lang="en-US"/>
          </a:p>
        </p:txBody>
      </p:sp>
      <p:sp>
        <p:nvSpPr>
          <p:cNvPr id="6" name="Footer Placeholder 5">
            <a:extLst>
              <a:ext uri="{FF2B5EF4-FFF2-40B4-BE49-F238E27FC236}">
                <a16:creationId xmlns:a16="http://schemas.microsoft.com/office/drawing/2014/main" id="{408279E4-A774-F2F0-40C1-7F53516E38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F9235C-2947-9430-651B-58ABFB4D67CF}"/>
              </a:ext>
            </a:extLst>
          </p:cNvPr>
          <p:cNvSpPr>
            <a:spLocks noGrp="1"/>
          </p:cNvSpPr>
          <p:nvPr>
            <p:ph type="sldNum" sz="quarter" idx="12"/>
          </p:nvPr>
        </p:nvSpPr>
        <p:spPr/>
        <p:txBody>
          <a:bodyPr/>
          <a:lstStyle/>
          <a:p>
            <a:fld id="{75252D82-D609-4E6F-AB27-1556F2DE1D1A}" type="slidenum">
              <a:rPr lang="en-US" smtClean="0"/>
              <a:t>‹#›</a:t>
            </a:fld>
            <a:endParaRPr lang="en-US"/>
          </a:p>
        </p:txBody>
      </p:sp>
    </p:spTree>
    <p:extLst>
      <p:ext uri="{BB962C8B-B14F-4D97-AF65-F5344CB8AC3E}">
        <p14:creationId xmlns:p14="http://schemas.microsoft.com/office/powerpoint/2010/main" val="3517793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C39CB6-EF21-EB74-93F5-42EB3AE9C1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1F42C0-17E6-8AD6-6DD5-523F9F34EE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C9F36A-F2EC-E401-CC4E-09C89A5606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A75CAA-CD03-40C8-BC29-ADED383ABBCC}" type="datetimeFigureOut">
              <a:rPr lang="en-US" smtClean="0"/>
              <a:t>1/31/2024</a:t>
            </a:fld>
            <a:endParaRPr lang="en-US"/>
          </a:p>
        </p:txBody>
      </p:sp>
      <p:sp>
        <p:nvSpPr>
          <p:cNvPr id="5" name="Footer Placeholder 4">
            <a:extLst>
              <a:ext uri="{FF2B5EF4-FFF2-40B4-BE49-F238E27FC236}">
                <a16:creationId xmlns:a16="http://schemas.microsoft.com/office/drawing/2014/main" id="{98BAA28C-A742-6FD6-EE9C-545519138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85AABD-9B52-8D16-22E7-E8BEC984B9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252D82-D609-4E6F-AB27-1556F2DE1D1A}" type="slidenum">
              <a:rPr lang="en-US" smtClean="0"/>
              <a:t>‹#›</a:t>
            </a:fld>
            <a:endParaRPr lang="en-US"/>
          </a:p>
        </p:txBody>
      </p:sp>
    </p:spTree>
    <p:extLst>
      <p:ext uri="{BB962C8B-B14F-4D97-AF65-F5344CB8AC3E}">
        <p14:creationId xmlns:p14="http://schemas.microsoft.com/office/powerpoint/2010/main" val="2042319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026F35F-11F9-A4AB-BCAC-57BF55E7F6D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8259" b="11969"/>
          <a:stretch/>
        </p:blipFill>
        <p:spPr>
          <a:xfrm>
            <a:off x="0" y="0"/>
            <a:ext cx="12250072" cy="8730210"/>
          </a:xfrm>
        </p:spPr>
      </p:pic>
      <p:sp>
        <p:nvSpPr>
          <p:cNvPr id="8" name="TextBox 7">
            <a:extLst>
              <a:ext uri="{FF2B5EF4-FFF2-40B4-BE49-F238E27FC236}">
                <a16:creationId xmlns:a16="http://schemas.microsoft.com/office/drawing/2014/main" id="{9A56884A-A101-9BB5-EEC9-40F0F7AB53A9}"/>
              </a:ext>
            </a:extLst>
          </p:cNvPr>
          <p:cNvSpPr txBox="1"/>
          <p:nvPr/>
        </p:nvSpPr>
        <p:spPr>
          <a:xfrm>
            <a:off x="1943099" y="5128845"/>
            <a:ext cx="8305800" cy="830997"/>
          </a:xfrm>
          <a:prstGeom prst="rect">
            <a:avLst/>
          </a:prstGeom>
          <a:noFill/>
        </p:spPr>
        <p:txBody>
          <a:bodyPr wrap="square">
            <a:spAutoFit/>
          </a:bodyPr>
          <a:lstStyle/>
          <a:p>
            <a:pPr algn="ctr"/>
            <a:r>
              <a:rPr lang="en-US" altLang="zh-TW" sz="2400" b="1" dirty="0">
                <a:solidFill>
                  <a:schemeClr val="bg1"/>
                </a:solidFill>
                <a:latin typeface="Microsoft JhengHei" panose="020B0604030504040204" pitchFamily="34" charset="-120"/>
                <a:ea typeface="Microsoft JhengHei" panose="020B0604030504040204" pitchFamily="34" charset="-120"/>
              </a:rPr>
              <a:t>Feb </a:t>
            </a:r>
            <a:r>
              <a:rPr lang="en-US" altLang="zh-TW" sz="2400" b="1"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202</a:t>
            </a:r>
            <a:r>
              <a:rPr lang="en-US" altLang="zh-CN" sz="2400" b="1"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4</a:t>
            </a:r>
            <a:endParaRPr lang="en-US" altLang="zh-TW" sz="2400" b="1"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r>
              <a:rPr lang="en-US" altLang="zh-TW" sz="2400" b="1" dirty="0">
                <a:solidFill>
                  <a:schemeClr val="bg1"/>
                </a:solidFill>
                <a:latin typeface="Microsoft JhengHei" panose="020B0604030504040204" pitchFamily="34" charset="-120"/>
                <a:ea typeface="Microsoft JhengHei" panose="020B0604030504040204" pitchFamily="34" charset="-120"/>
              </a:rPr>
              <a:t>Myanmar</a:t>
            </a:r>
            <a:r>
              <a:rPr lang="en-MY" altLang="zh-TW" sz="2400" b="1" dirty="0">
                <a:solidFill>
                  <a:schemeClr val="bg1"/>
                </a:solidFill>
                <a:latin typeface="Microsoft JhengHei" panose="020B0604030504040204" pitchFamily="34" charset="-120"/>
                <a:ea typeface="Microsoft JhengHei" panose="020B0604030504040204" pitchFamily="34" charset="-120"/>
              </a:rPr>
              <a:t>, </a:t>
            </a:r>
            <a:r>
              <a:rPr lang="en-US" altLang="zh-TW" sz="2400" b="1" dirty="0">
                <a:solidFill>
                  <a:schemeClr val="bg1"/>
                </a:solidFill>
                <a:latin typeface="Microsoft JhengHei" panose="020B0604030504040204" pitchFamily="34" charset="-120"/>
                <a:ea typeface="Microsoft JhengHei" panose="020B0604030504040204" pitchFamily="34" charset="-120"/>
              </a:rPr>
              <a:t>Mozambique</a:t>
            </a:r>
            <a:r>
              <a:rPr lang="en-MY" altLang="zh-TW" sz="2400" b="1" dirty="0">
                <a:solidFill>
                  <a:schemeClr val="bg1"/>
                </a:solidFill>
                <a:latin typeface="Microsoft JhengHei" panose="020B0604030504040204" pitchFamily="34" charset="-120"/>
                <a:ea typeface="Microsoft JhengHei" panose="020B0604030504040204" pitchFamily="34" charset="-120"/>
              </a:rPr>
              <a:t>, </a:t>
            </a:r>
            <a:r>
              <a:rPr lang="en-US" altLang="zh-TW" sz="2400" b="1" dirty="0">
                <a:solidFill>
                  <a:schemeClr val="bg1"/>
                </a:solidFill>
                <a:latin typeface="Microsoft JhengHei" panose="020B0604030504040204" pitchFamily="34" charset="-120"/>
                <a:ea typeface="Microsoft JhengHei" panose="020B0604030504040204" pitchFamily="34" charset="-120"/>
              </a:rPr>
              <a:t>Bangladesh</a:t>
            </a:r>
            <a:r>
              <a:rPr lang="en-MY" altLang="zh-TW" sz="2400" b="1" dirty="0">
                <a:solidFill>
                  <a:schemeClr val="bg1"/>
                </a:solidFill>
                <a:latin typeface="Microsoft JhengHei" panose="020B0604030504040204" pitchFamily="34" charset="-120"/>
                <a:ea typeface="Microsoft JhengHei" panose="020B0604030504040204" pitchFamily="34" charset="-120"/>
              </a:rPr>
              <a:t>, </a:t>
            </a:r>
            <a:r>
              <a:rPr lang="en-US" altLang="zh-TW" sz="2400" b="1" dirty="0">
                <a:solidFill>
                  <a:schemeClr val="bg1"/>
                </a:solidFill>
                <a:latin typeface="Microsoft JhengHei" panose="020B0604030504040204" pitchFamily="34" charset="-120"/>
                <a:ea typeface="Microsoft JhengHei" panose="020B0604030504040204" pitchFamily="34" charset="-120"/>
              </a:rPr>
              <a:t>Philippines</a:t>
            </a:r>
            <a:endParaRPr lang="en-MY" sz="2400" b="1" dirty="0">
              <a:solidFill>
                <a:schemeClr val="bg1"/>
              </a:solidFill>
              <a:latin typeface="Microsoft JhengHei" panose="020B0604030504040204" pitchFamily="34" charset="-120"/>
              <a:ea typeface="Microsoft JhengHei" panose="020B0604030504040204" pitchFamily="34" charset="-120"/>
            </a:endParaRPr>
          </a:p>
        </p:txBody>
      </p:sp>
      <p:pic>
        <p:nvPicPr>
          <p:cNvPr id="10" name="Picture 9">
            <a:extLst>
              <a:ext uri="{FF2B5EF4-FFF2-40B4-BE49-F238E27FC236}">
                <a16:creationId xmlns:a16="http://schemas.microsoft.com/office/drawing/2014/main" id="{8D2059B3-53DA-5C71-4583-BF861AE59F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721590" y="1219200"/>
            <a:ext cx="2517409" cy="2752368"/>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3AC00B7F-92D9-7299-66B4-0675F14D2C6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0740043" y="526096"/>
            <a:ext cx="831271" cy="1331460"/>
          </a:xfrm>
          <a:prstGeom prst="rect">
            <a:avLst/>
          </a:prstGeom>
        </p:spPr>
      </p:pic>
    </p:spTree>
    <p:extLst>
      <p:ext uri="{BB962C8B-B14F-4D97-AF65-F5344CB8AC3E}">
        <p14:creationId xmlns:p14="http://schemas.microsoft.com/office/powerpoint/2010/main" val="110964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3.75E-6 -2.59259E-6 L -3.75E-6 -0.25 " pathEditMode="relative" rAng="0" ptsTypes="AA">
                                      <p:cBhvr>
                                        <p:cTn id="11" dur="2000" fill="hold"/>
                                        <p:tgtEl>
                                          <p:spTgt spid="5"/>
                                        </p:tgtEl>
                                        <p:attrNameLst>
                                          <p:attrName>ppt_x</p:attrName>
                                          <p:attrName>ppt_y</p:attrName>
                                        </p:attrNameLst>
                                      </p:cBhvr>
                                      <p:rCtr x="0" y="-12500"/>
                                    </p:animMotion>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039C36F-0D2B-70F7-ED34-2143593027B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7336" b="7336"/>
          <a:stretch/>
        </p:blipFill>
        <p:spPr>
          <a:xfrm>
            <a:off x="0" y="7379"/>
            <a:ext cx="12192000" cy="6934199"/>
          </a:xfrm>
        </p:spPr>
      </p:pic>
      <p:sp>
        <p:nvSpPr>
          <p:cNvPr id="3" name="Rectangle 2">
            <a:extLst>
              <a:ext uri="{FF2B5EF4-FFF2-40B4-BE49-F238E27FC236}">
                <a16:creationId xmlns:a16="http://schemas.microsoft.com/office/drawing/2014/main" id="{4ED11389-A9AE-CFD7-E6C2-EF987F1C7810}"/>
              </a:ext>
            </a:extLst>
          </p:cNvPr>
          <p:cNvSpPr/>
          <p:nvPr/>
        </p:nvSpPr>
        <p:spPr>
          <a:xfrm>
            <a:off x="0" y="0"/>
            <a:ext cx="12192000" cy="6934199"/>
          </a:xfrm>
          <a:prstGeom prst="rect">
            <a:avLst/>
          </a:prstGeom>
          <a:solidFill>
            <a:srgbClr val="2794B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5" name="內容版面配置區 2">
            <a:extLst>
              <a:ext uri="{FF2B5EF4-FFF2-40B4-BE49-F238E27FC236}">
                <a16:creationId xmlns:a16="http://schemas.microsoft.com/office/drawing/2014/main" id="{168B4B5B-D824-2D04-2A8C-7F6137AA50E8}"/>
              </a:ext>
            </a:extLst>
          </p:cNvPr>
          <p:cNvSpPr txBox="1">
            <a:spLocks/>
          </p:cNvSpPr>
          <p:nvPr/>
        </p:nvSpPr>
        <p:spPr>
          <a:xfrm>
            <a:off x="838200" y="1153884"/>
            <a:ext cx="11005457" cy="5410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buNone/>
            </a:pPr>
            <a:r>
              <a:rPr lang="en-US" sz="3200" dirty="0">
                <a:solidFill>
                  <a:schemeClr val="bg1"/>
                </a:solidFill>
                <a:effectLst/>
                <a:latin typeface="Söhne"/>
                <a:ea typeface="Times New Roman" panose="02020603050405020304" pitchFamily="18" charset="0"/>
              </a:rPr>
              <a:t>Dear Heavenly Father, grant grace and hope to Filipino farmers overcome the challenges in lives from the extreme weather, Guide the government and people to sustainable practices, in cultivating suitable crop varieties, reforesting rainforests, give them the wisdom of your REST, refraining from excessive consumption and exploitation of nature.</a:t>
            </a:r>
            <a:endParaRPr lang="en-US" sz="3200" dirty="0">
              <a:solidFill>
                <a:schemeClr val="bg1"/>
              </a:solidFill>
              <a:effectLst/>
              <a:latin typeface="Times New Roman" panose="02020603050405020304" pitchFamily="18" charset="0"/>
              <a:ea typeface="Times New Roman" panose="02020603050405020304" pitchFamily="18" charset="0"/>
            </a:endParaRPr>
          </a:p>
          <a:p>
            <a:pPr marL="0" marR="0" indent="0">
              <a:buNone/>
            </a:pPr>
            <a:r>
              <a:rPr lang="en-US" sz="3200" dirty="0">
                <a:solidFill>
                  <a:schemeClr val="bg1"/>
                </a:solidFill>
                <a:effectLst/>
                <a:latin typeface="Söhne"/>
                <a:ea typeface="Times New Roman" panose="02020603050405020304" pitchFamily="18" charset="0"/>
              </a:rPr>
              <a:t>May the Philippines, as Asia's largest Catholic nation, pursue holiness and justice, wisely managing resources. May you bring peace between Muslim communities and the government in Mindanao, </a:t>
            </a:r>
            <a:r>
              <a:rPr lang="en-US" sz="3200" dirty="0">
                <a:solidFill>
                  <a:schemeClr val="bg1"/>
                </a:solidFill>
                <a:effectLst/>
                <a:latin typeface="Söhne"/>
                <a:ea typeface="DengXian"/>
                <a:cs typeface="Times New Roman" panose="02020603050405020304" pitchFamily="18" charset="0"/>
              </a:rPr>
              <a:t>that they may coexist peacefully on the land You have provided. </a:t>
            </a:r>
            <a:r>
              <a:rPr lang="en-US" sz="3200" dirty="0">
                <a:solidFill>
                  <a:schemeClr val="bg1"/>
                </a:solidFill>
                <a:effectLst/>
                <a:latin typeface="Söhne"/>
                <a:ea typeface="Times New Roman" panose="02020603050405020304" pitchFamily="18" charset="0"/>
              </a:rPr>
              <a:t> In Jesus Christ's name, we pray. Amen!</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6" name="文字方塊 11">
            <a:extLst>
              <a:ext uri="{FF2B5EF4-FFF2-40B4-BE49-F238E27FC236}">
                <a16:creationId xmlns:a16="http://schemas.microsoft.com/office/drawing/2014/main" id="{097D115E-CA4B-14E0-0426-A77813A763BE}"/>
              </a:ext>
            </a:extLst>
          </p:cNvPr>
          <p:cNvSpPr txBox="1"/>
          <p:nvPr/>
        </p:nvSpPr>
        <p:spPr>
          <a:xfrm>
            <a:off x="2307772" y="417077"/>
            <a:ext cx="7249078" cy="861774"/>
          </a:xfrm>
          <a:prstGeom prst="rect">
            <a:avLst/>
          </a:prstGeom>
          <a:noFill/>
        </p:spPr>
        <p:txBody>
          <a:bodyPr wrap="square" rtlCol="0">
            <a:spAutoFit/>
          </a:bodyPr>
          <a:lstStyle/>
          <a:p>
            <a:pPr algn="ctr"/>
            <a:r>
              <a:rPr lang="en-US" altLang="zh-CN" sz="3200" b="1" dirty="0">
                <a:solidFill>
                  <a:schemeClr val="bg1"/>
                </a:solidFill>
                <a:effectLst/>
                <a:ea typeface="Microsoft JhengHei" panose="020B0604030504040204" pitchFamily="34" charset="-120"/>
                <a:cs typeface="Times New Roman" panose="02020603050405020304" pitchFamily="18" charset="0"/>
              </a:rPr>
              <a:t>Pray for Philippines</a:t>
            </a:r>
            <a:endParaRPr lang="en-US" sz="3200" b="1" dirty="0">
              <a:solidFill>
                <a:schemeClr val="bg1"/>
              </a:solidFill>
              <a:latin typeface="Microsoft JhengHei" panose="020B0604030504040204" pitchFamily="34" charset="-120"/>
              <a:ea typeface="Microsoft JhengHei" panose="020B0604030504040204" pitchFamily="34" charset="-120"/>
            </a:endParaRPr>
          </a:p>
          <a:p>
            <a:pPr algn="ctr"/>
            <a:r>
              <a:rPr lang="en-US" dirty="0" err="1"/>
              <a:t>Pr</a:t>
            </a:r>
            <a:endParaRPr lang="en-US" dirty="0"/>
          </a:p>
        </p:txBody>
      </p:sp>
    </p:spTree>
    <p:extLst>
      <p:ext uri="{BB962C8B-B14F-4D97-AF65-F5344CB8AC3E}">
        <p14:creationId xmlns:p14="http://schemas.microsoft.com/office/powerpoint/2010/main" val="3615740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 name="Rectangle 4"/>
          <p:cNvSpPr/>
          <p:nvPr/>
        </p:nvSpPr>
        <p:spPr>
          <a:xfrm>
            <a:off x="4602517" y="2988430"/>
            <a:ext cx="6911401" cy="911860"/>
          </a:xfrm>
          <a:prstGeom prst="rect">
            <a:avLst/>
          </a:prstGeom>
        </p:spPr>
        <p:txBody>
          <a:bodyPr wrap="square">
            <a:spAutoFit/>
          </a:bodyPr>
          <a:lstStyle/>
          <a:p>
            <a:pPr fontAlgn="base">
              <a:lnSpc>
                <a:spcPts val="3200"/>
              </a:lnSpc>
            </a:pPr>
            <a:r>
              <a:rPr lang="zh-TW" altLang="en-US" sz="2400" dirty="0">
                <a:solidFill>
                  <a:schemeClr val="bg1"/>
                </a:solidFill>
                <a:latin typeface="Microsoft YaHei Light" panose="020B0502040204020203" pitchFamily="34" charset="-122"/>
                <a:ea typeface="Microsoft YaHei Light" panose="020B0502040204020203" pitchFamily="34" charset="-122"/>
              </a:rPr>
              <a:t>不再是个人的祷告，我们开始一起祈祷。</a:t>
            </a:r>
            <a:br>
              <a:rPr lang="zh-TW" altLang="en-US" sz="2400" dirty="0">
                <a:solidFill>
                  <a:schemeClr val="bg1"/>
                </a:solidFill>
                <a:latin typeface="Microsoft YaHei Light" panose="020B0502040204020203" pitchFamily="34" charset="-122"/>
                <a:ea typeface="Microsoft YaHei Light" panose="020B0502040204020203" pitchFamily="34" charset="-122"/>
              </a:rPr>
            </a:br>
            <a:r>
              <a:rPr lang="en-US" altLang="zh-TW" sz="2400" dirty="0">
                <a:solidFill>
                  <a:schemeClr val="bg1"/>
                </a:solidFill>
                <a:latin typeface="微軟正黑體" panose="020B0604030504040204" pitchFamily="34" charset="-120"/>
                <a:ea typeface="微軟正黑體" panose="020B0604030504040204" pitchFamily="34" charset="-120"/>
              </a:rPr>
              <a:t>30</a:t>
            </a:r>
            <a:r>
              <a:rPr lang="zh-TW" altLang="en-US" sz="2400" dirty="0">
                <a:solidFill>
                  <a:schemeClr val="bg1"/>
                </a:solidFill>
                <a:latin typeface="微軟正黑體" panose="020B0604030504040204" pitchFamily="34" charset="-120"/>
                <a:ea typeface="微軟正黑體" panose="020B0604030504040204" pitchFamily="34" charset="-120"/>
              </a:rPr>
              <a:t>分钟，生活</a:t>
            </a:r>
            <a:r>
              <a:rPr lang="zh-CN" altLang="en-US" sz="2400" dirty="0">
                <a:solidFill>
                  <a:schemeClr val="bg1"/>
                </a:solidFill>
                <a:latin typeface="微軟正黑體" panose="020B0604030504040204" pitchFamily="34" charset="-120"/>
                <a:ea typeface="微軟正黑體" panose="020B0604030504040204" pitchFamily="34" charset="-120"/>
              </a:rPr>
              <a:t>再</a:t>
            </a:r>
            <a:r>
              <a:rPr lang="zh-TW" altLang="en-US" sz="2400" dirty="0">
                <a:solidFill>
                  <a:schemeClr val="bg1"/>
                </a:solidFill>
                <a:latin typeface="微軟正黑體" panose="020B0604030504040204" pitchFamily="34" charset="-120"/>
                <a:ea typeface="微軟正黑體" panose="020B0604030504040204" pitchFamily="34" charset="-120"/>
              </a:rPr>
              <a:t>忙碌的人都能找到时间参与。</a:t>
            </a:r>
            <a:endParaRPr lang="zh-CN" altLang="en-US" sz="2400" dirty="0">
              <a:solidFill>
                <a:schemeClr val="bg1"/>
              </a:solidFill>
              <a:latin typeface="微軟正黑體" panose="020B0604030504040204" pitchFamily="34" charset="-120"/>
              <a:ea typeface="微軟正黑體" panose="020B0604030504040204" pitchFamily="34" charset="-120"/>
            </a:endParaRPr>
          </a:p>
        </p:txBody>
      </p:sp>
      <p:pic>
        <p:nvPicPr>
          <p:cNvPr id="2" name="Graphic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4122" y="1"/>
            <a:ext cx="4713254" cy="6858000"/>
          </a:xfrm>
          <a:prstGeom prst="rect">
            <a:avLst/>
          </a:prstGeom>
        </p:spPr>
      </p:pic>
      <p:pic>
        <p:nvPicPr>
          <p:cNvPr id="13" name="Graphic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33145" y="4273637"/>
            <a:ext cx="4866748" cy="1939381"/>
          </a:xfrm>
          <a:prstGeom prst="rect">
            <a:avLst/>
          </a:prstGeom>
        </p:spPr>
      </p:pic>
      <p:pic>
        <p:nvPicPr>
          <p:cNvPr id="4" name="Graphic 3"/>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15408" y="944442"/>
            <a:ext cx="5726021" cy="18228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advClick="0" advTm="3000">
        <p14:pan dir="u"/>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900" fill="hold"/>
                                        <p:tgtEl>
                                          <p:spTgt spid="2"/>
                                        </p:tgtEl>
                                        <p:attrNameLst>
                                          <p:attrName>ppt_x</p:attrName>
                                        </p:attrNameLst>
                                      </p:cBhvr>
                                      <p:tavLst>
                                        <p:tav tm="0">
                                          <p:val>
                                            <p:strVal val="0-#ppt_w/2"/>
                                          </p:val>
                                        </p:tav>
                                        <p:tav tm="100000">
                                          <p:val>
                                            <p:strVal val="#ppt_x"/>
                                          </p:val>
                                        </p:tav>
                                      </p:tavLst>
                                    </p:anim>
                                    <p:anim calcmode="lin" valueType="num">
                                      <p:cBhvr additive="base">
                                        <p:cTn id="8" dur="9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140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1000"/>
                                        <p:tgtEl>
                                          <p:spTgt spid="5">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26" presetClass="emph" presetSubtype="0" fill="hold" nodeType="withEffect">
                                  <p:stCondLst>
                                    <p:cond delay="2300"/>
                                  </p:stCondLst>
                                  <p:childTnLst>
                                    <p:animEffect transition="out" filter="fade">
                                      <p:cBhvr>
                                        <p:cTn id="17" dur="500" tmFilter="0, 0; .2, .5; .8, .5; 1, 0"/>
                                        <p:tgtEl>
                                          <p:spTgt spid="13"/>
                                        </p:tgtEl>
                                      </p:cBhvr>
                                    </p:animEffect>
                                    <p:animScale>
                                      <p:cBhvr>
                                        <p:cTn id="18"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904063" y="2273770"/>
            <a:ext cx="1914259" cy="2606347"/>
          </a:xfrm>
          <a:prstGeom prst="rect">
            <a:avLst/>
          </a:prstGeom>
          <a:ln>
            <a:noFill/>
          </a:ln>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3451050" y="2316839"/>
            <a:ext cx="2278571" cy="24912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advClick="0" advTm="3000">
        <p14:pan dir="u"/>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2C86AA-7F70-8481-5655-11DCFC664388}"/>
              </a:ext>
            </a:extLst>
          </p:cNvPr>
          <p:cNvPicPr>
            <a:picLocks noChangeAspect="1"/>
          </p:cNvPicPr>
          <p:nvPr/>
        </p:nvPicPr>
        <p:blipFill>
          <a:blip r:embed="rId3">
            <a:extLst>
              <a:ext uri="{28A0092B-C50C-407E-A947-70E740481C1C}">
                <a14:useLocalDpi xmlns:a14="http://schemas.microsoft.com/office/drawing/2010/main" val="0"/>
              </a:ext>
            </a:extLst>
          </a:blip>
          <a:srcRect l="11314" r="11314"/>
          <a:stretch/>
        </p:blipFill>
        <p:spPr>
          <a:xfrm>
            <a:off x="8202969" y="-1"/>
            <a:ext cx="3989030" cy="3429002"/>
          </a:xfrm>
          <a:prstGeom prst="rect">
            <a:avLst/>
          </a:prstGeom>
        </p:spPr>
      </p:pic>
      <p:pic>
        <p:nvPicPr>
          <p:cNvPr id="11" name="Picture 10">
            <a:extLst>
              <a:ext uri="{FF2B5EF4-FFF2-40B4-BE49-F238E27FC236}">
                <a16:creationId xmlns:a16="http://schemas.microsoft.com/office/drawing/2014/main" id="{B55FB8BA-5553-E7CE-8314-9D42B0AE1A10}"/>
              </a:ext>
            </a:extLst>
          </p:cNvPr>
          <p:cNvPicPr>
            <a:picLocks noChangeAspect="1"/>
          </p:cNvPicPr>
          <p:nvPr/>
        </p:nvPicPr>
        <p:blipFill>
          <a:blip r:embed="rId4">
            <a:extLst>
              <a:ext uri="{28A0092B-C50C-407E-A947-70E740481C1C}">
                <a14:useLocalDpi xmlns:a14="http://schemas.microsoft.com/office/drawing/2010/main" val="0"/>
              </a:ext>
            </a:extLst>
          </a:blip>
          <a:srcRect l="11230" r="11230"/>
          <a:stretch/>
        </p:blipFill>
        <p:spPr>
          <a:xfrm>
            <a:off x="8202969" y="3428999"/>
            <a:ext cx="3989029" cy="3429002"/>
          </a:xfrm>
          <a:prstGeom prst="rect">
            <a:avLst/>
          </a:prstGeom>
        </p:spPr>
      </p:pic>
      <p:pic>
        <p:nvPicPr>
          <p:cNvPr id="12" name="Picture 11">
            <a:extLst>
              <a:ext uri="{FF2B5EF4-FFF2-40B4-BE49-F238E27FC236}">
                <a16:creationId xmlns:a16="http://schemas.microsoft.com/office/drawing/2014/main" id="{5C6D59F0-CB73-3A40-4313-F5DC5CF7D2C0}"/>
              </a:ext>
            </a:extLst>
          </p:cNvPr>
          <p:cNvPicPr>
            <a:picLocks noChangeAspect="1"/>
          </p:cNvPicPr>
          <p:nvPr/>
        </p:nvPicPr>
        <p:blipFill rotWithShape="1">
          <a:blip r:embed="rId5">
            <a:extLst>
              <a:ext uri="{28A0092B-C50C-407E-A947-70E740481C1C}">
                <a14:useLocalDpi xmlns:a14="http://schemas.microsoft.com/office/drawing/2010/main" val="0"/>
              </a:ext>
            </a:extLst>
          </a:blip>
          <a:srcRect l="5464" r="7006" b="3092"/>
          <a:stretch/>
        </p:blipFill>
        <p:spPr>
          <a:xfrm>
            <a:off x="-23545" y="0"/>
            <a:ext cx="4836029" cy="3569367"/>
          </a:xfrm>
          <a:prstGeom prst="rect">
            <a:avLst/>
          </a:prstGeom>
        </p:spPr>
      </p:pic>
      <p:pic>
        <p:nvPicPr>
          <p:cNvPr id="13" name="Picture 12">
            <a:extLst>
              <a:ext uri="{FF2B5EF4-FFF2-40B4-BE49-F238E27FC236}">
                <a16:creationId xmlns:a16="http://schemas.microsoft.com/office/drawing/2014/main" id="{CECB1312-0A6B-4AF8-1BE4-E8BC13BF56A8}"/>
              </a:ext>
            </a:extLst>
          </p:cNvPr>
          <p:cNvPicPr>
            <a:picLocks noChangeAspect="1"/>
          </p:cNvPicPr>
          <p:nvPr/>
        </p:nvPicPr>
        <p:blipFill rotWithShape="1">
          <a:blip r:embed="rId6">
            <a:extLst>
              <a:ext uri="{28A0092B-C50C-407E-A947-70E740481C1C}">
                <a14:useLocalDpi xmlns:a14="http://schemas.microsoft.com/office/drawing/2010/main" val="0"/>
              </a:ext>
            </a:extLst>
          </a:blip>
          <a:srcRect l="682" t="22569" r="1569" b="5547"/>
          <a:stretch/>
        </p:blipFill>
        <p:spPr>
          <a:xfrm>
            <a:off x="1" y="3428999"/>
            <a:ext cx="3497177" cy="3429002"/>
          </a:xfrm>
          <a:prstGeom prst="rect">
            <a:avLst/>
          </a:prstGeom>
        </p:spPr>
      </p:pic>
      <p:sp>
        <p:nvSpPr>
          <p:cNvPr id="14" name="Rectangle 13">
            <a:extLst>
              <a:ext uri="{FF2B5EF4-FFF2-40B4-BE49-F238E27FC236}">
                <a16:creationId xmlns:a16="http://schemas.microsoft.com/office/drawing/2014/main" id="{0EF270DE-9178-5AAB-DC24-272AE24C0DF2}"/>
              </a:ext>
            </a:extLst>
          </p:cNvPr>
          <p:cNvSpPr/>
          <p:nvPr/>
        </p:nvSpPr>
        <p:spPr>
          <a:xfrm>
            <a:off x="3497179" y="0"/>
            <a:ext cx="5334000" cy="6857999"/>
          </a:xfrm>
          <a:prstGeom prst="rect">
            <a:avLst/>
          </a:prstGeom>
          <a:solidFill>
            <a:srgbClr val="2794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6" name="TextBox 15">
            <a:extLst>
              <a:ext uri="{FF2B5EF4-FFF2-40B4-BE49-F238E27FC236}">
                <a16:creationId xmlns:a16="http://schemas.microsoft.com/office/drawing/2014/main" id="{372EBAD1-D568-A9A7-F37C-56EEF7618823}"/>
              </a:ext>
            </a:extLst>
          </p:cNvPr>
          <p:cNvSpPr txBox="1"/>
          <p:nvPr/>
        </p:nvSpPr>
        <p:spPr>
          <a:xfrm>
            <a:off x="3742674" y="429183"/>
            <a:ext cx="4843009" cy="6694140"/>
          </a:xfrm>
          <a:prstGeom prst="rect">
            <a:avLst/>
          </a:prstGeom>
          <a:noFill/>
        </p:spPr>
        <p:txBody>
          <a:bodyPr wrap="square">
            <a:spAutoFit/>
          </a:bodyPr>
          <a:lstStyle/>
          <a:p>
            <a:pPr marR="0" lvl="0">
              <a:lnSpc>
                <a:spcPct val="90000"/>
              </a:lnSpc>
              <a:spcBef>
                <a:spcPts val="0"/>
              </a:spcBef>
              <a:spcAft>
                <a:spcPts val="600"/>
              </a:spcAft>
              <a:tabLst>
                <a:tab pos="457200" algn="l"/>
              </a:tabLst>
            </a:pPr>
            <a:r>
              <a:rPr lang="en-US" sz="3600" b="1" dirty="0">
                <a:solidFill>
                  <a:schemeClr val="accent4">
                    <a:lumMod val="20000"/>
                    <a:lumOff val="80000"/>
                  </a:schemeClr>
                </a:solidFill>
                <a:effectLst/>
                <a:latin typeface="Söhne"/>
                <a:ea typeface="Segoe UI Symbol" panose="020B0502040204020203" pitchFamily="34" charset="0"/>
                <a:cs typeface="Times New Roman" panose="02020603050405020304" pitchFamily="18" charset="0"/>
              </a:rPr>
              <a:t>Countries Most Affected by Climate </a:t>
            </a:r>
            <a:r>
              <a:rPr lang="en-US" sz="3600" b="1" dirty="0">
                <a:solidFill>
                  <a:schemeClr val="accent4">
                    <a:lumMod val="20000"/>
                    <a:lumOff val="80000"/>
                  </a:schemeClr>
                </a:solidFill>
                <a:latin typeface="Söhne"/>
                <a:ea typeface="Segoe UI Symbol" panose="020B0502040204020203" pitchFamily="34" charset="0"/>
                <a:cs typeface="Times New Roman" panose="02020603050405020304" pitchFamily="18" charset="0"/>
              </a:rPr>
              <a:t>C</a:t>
            </a:r>
            <a:r>
              <a:rPr lang="en-US" sz="3600" b="1" dirty="0">
                <a:solidFill>
                  <a:schemeClr val="accent4">
                    <a:lumMod val="20000"/>
                    <a:lumOff val="80000"/>
                  </a:schemeClr>
                </a:solidFill>
                <a:effectLst/>
                <a:latin typeface="Söhne"/>
                <a:ea typeface="Segoe UI Symbol" panose="020B0502040204020203" pitchFamily="34" charset="0"/>
                <a:cs typeface="Times New Roman" panose="02020603050405020304" pitchFamily="18" charset="0"/>
              </a:rPr>
              <a:t>hange</a:t>
            </a:r>
          </a:p>
          <a:p>
            <a:pPr marL="457200" marR="0" lvl="0" indent="-457200">
              <a:spcBef>
                <a:spcPts val="0"/>
              </a:spcBef>
              <a:spcAft>
                <a:spcPts val="0"/>
              </a:spcAft>
              <a:buFont typeface="+mj-lt"/>
              <a:buAutoNum type="arabicPeriod"/>
              <a:tabLst>
                <a:tab pos="457200" algn="l"/>
              </a:tabLst>
            </a:pPr>
            <a:r>
              <a:rPr lang="en-US" sz="3200" kern="0" dirty="0">
                <a:solidFill>
                  <a:schemeClr val="bg1"/>
                </a:solidFill>
                <a:effectLst/>
                <a:latin typeface="Söhne"/>
                <a:ea typeface="Segoe UI Symbol" panose="020B0502040204020203" pitchFamily="34" charset="0"/>
                <a:cs typeface="Times New Roman" panose="02020603050405020304" pitchFamily="18" charset="0"/>
              </a:rPr>
              <a:t>Dominican Republic</a:t>
            </a:r>
          </a:p>
          <a:p>
            <a:pPr marL="457200" marR="0" lvl="0" indent="-457200">
              <a:spcBef>
                <a:spcPts val="0"/>
              </a:spcBef>
              <a:spcAft>
                <a:spcPts val="0"/>
              </a:spcAft>
              <a:buFont typeface="+mj-lt"/>
              <a:buAutoNum type="arabicPeriod"/>
              <a:tabLst>
                <a:tab pos="457200" algn="l"/>
              </a:tabLst>
            </a:pPr>
            <a:r>
              <a:rPr lang="en-US" sz="3200" b="1" kern="0" dirty="0">
                <a:solidFill>
                  <a:schemeClr val="bg1"/>
                </a:solidFill>
                <a:effectLst/>
                <a:latin typeface="Söhne"/>
                <a:ea typeface="Segoe UI Symbol" panose="020B0502040204020203" pitchFamily="34" charset="0"/>
                <a:cs typeface="Times New Roman" panose="02020603050405020304" pitchFamily="18" charset="0"/>
              </a:rPr>
              <a:t>Myanmar</a:t>
            </a:r>
            <a:endParaRPr lang="en-US" sz="3200" b="1" kern="100" dirty="0">
              <a:solidFill>
                <a:schemeClr val="bg1"/>
              </a:solidFill>
              <a:latin typeface="Söhne"/>
              <a:ea typeface="Segoe UI Symbol" panose="020B0502040204020203" pitchFamily="34" charset="0"/>
              <a:cs typeface="Times New Roman" panose="02020603050405020304" pitchFamily="18" charset="0"/>
            </a:endParaRPr>
          </a:p>
          <a:p>
            <a:pPr marL="457200" marR="0" lvl="0" indent="-457200">
              <a:spcBef>
                <a:spcPts val="0"/>
              </a:spcBef>
              <a:spcAft>
                <a:spcPts val="0"/>
              </a:spcAft>
              <a:buFont typeface="+mj-lt"/>
              <a:buAutoNum type="arabicPeriod"/>
              <a:tabLst>
                <a:tab pos="457200" algn="l"/>
              </a:tabLst>
            </a:pPr>
            <a:r>
              <a:rPr lang="en-US" sz="3200" kern="0" dirty="0">
                <a:solidFill>
                  <a:schemeClr val="bg1"/>
                </a:solidFill>
                <a:effectLst/>
                <a:latin typeface="Söhne"/>
                <a:ea typeface="Segoe UI Symbol" panose="020B0502040204020203" pitchFamily="34" charset="0"/>
                <a:cs typeface="Times New Roman" panose="02020603050405020304" pitchFamily="18" charset="0"/>
              </a:rPr>
              <a:t>Haiti</a:t>
            </a:r>
            <a:endParaRPr lang="en-US" sz="3200" kern="100" dirty="0">
              <a:solidFill>
                <a:schemeClr val="bg1"/>
              </a:solidFill>
              <a:effectLst/>
              <a:latin typeface="Söhne"/>
              <a:ea typeface="Segoe UI Symbol" panose="020B0502040204020203" pitchFamily="34" charset="0"/>
              <a:cs typeface="Times New Roman" panose="02020603050405020304" pitchFamily="18" charset="0"/>
            </a:endParaRPr>
          </a:p>
          <a:p>
            <a:pPr marL="457200" marR="0" lvl="0" indent="-457200">
              <a:spcBef>
                <a:spcPts val="0"/>
              </a:spcBef>
              <a:spcAft>
                <a:spcPts val="0"/>
              </a:spcAft>
              <a:buFont typeface="+mj-lt"/>
              <a:buAutoNum type="arabicPeriod"/>
              <a:tabLst>
                <a:tab pos="457200" algn="l"/>
              </a:tabLst>
            </a:pPr>
            <a:r>
              <a:rPr lang="en-US" sz="3200" b="1" kern="0" dirty="0">
                <a:solidFill>
                  <a:schemeClr val="bg1"/>
                </a:solidFill>
                <a:effectLst/>
                <a:latin typeface="Söhne"/>
                <a:ea typeface="Segoe UI Symbol" panose="020B0502040204020203" pitchFamily="34" charset="0"/>
                <a:cs typeface="Times New Roman" panose="02020603050405020304" pitchFamily="18" charset="0"/>
              </a:rPr>
              <a:t>Philippines</a:t>
            </a:r>
            <a:endParaRPr lang="en-US" sz="3200" b="1" kern="100" dirty="0">
              <a:solidFill>
                <a:schemeClr val="bg1"/>
              </a:solidFill>
              <a:effectLst/>
              <a:latin typeface="Söhne"/>
              <a:ea typeface="Segoe UI Symbol" panose="020B0502040204020203" pitchFamily="34" charset="0"/>
              <a:cs typeface="Times New Roman" panose="02020603050405020304" pitchFamily="18" charset="0"/>
            </a:endParaRPr>
          </a:p>
          <a:p>
            <a:pPr marL="457200" marR="0" lvl="0" indent="-457200">
              <a:spcBef>
                <a:spcPts val="0"/>
              </a:spcBef>
              <a:spcAft>
                <a:spcPts val="0"/>
              </a:spcAft>
              <a:buFont typeface="+mj-lt"/>
              <a:buAutoNum type="arabicPeriod"/>
              <a:tabLst>
                <a:tab pos="457200" algn="l"/>
              </a:tabLst>
            </a:pPr>
            <a:r>
              <a:rPr lang="en-US" sz="3200" b="1" kern="0" dirty="0">
                <a:solidFill>
                  <a:schemeClr val="bg1"/>
                </a:solidFill>
                <a:effectLst/>
                <a:latin typeface="Söhne"/>
                <a:ea typeface="Segoe UI Symbol" panose="020B0502040204020203" pitchFamily="34" charset="0"/>
                <a:cs typeface="Times New Roman" panose="02020603050405020304" pitchFamily="18" charset="0"/>
              </a:rPr>
              <a:t>Mozambique</a:t>
            </a:r>
            <a:endParaRPr lang="en-US" sz="3200" b="1" kern="100" dirty="0">
              <a:solidFill>
                <a:schemeClr val="bg1"/>
              </a:solidFill>
              <a:effectLst/>
              <a:latin typeface="Söhne"/>
              <a:ea typeface="Segoe UI Symbol" panose="020B0502040204020203" pitchFamily="34" charset="0"/>
              <a:cs typeface="Times New Roman" panose="02020603050405020304" pitchFamily="18" charset="0"/>
            </a:endParaRPr>
          </a:p>
          <a:p>
            <a:pPr marL="457200" marR="0" lvl="0" indent="-457200">
              <a:spcBef>
                <a:spcPts val="0"/>
              </a:spcBef>
              <a:spcAft>
                <a:spcPts val="0"/>
              </a:spcAft>
              <a:buFont typeface="+mj-lt"/>
              <a:buAutoNum type="arabicPeriod"/>
              <a:tabLst>
                <a:tab pos="457200" algn="l"/>
              </a:tabLst>
            </a:pPr>
            <a:r>
              <a:rPr lang="en-US" sz="3200" kern="0" dirty="0">
                <a:solidFill>
                  <a:schemeClr val="bg1"/>
                </a:solidFill>
                <a:effectLst/>
                <a:latin typeface="Söhne"/>
                <a:ea typeface="Segoe UI Symbol" panose="020B0502040204020203" pitchFamily="34" charset="0"/>
                <a:cs typeface="Times New Roman" panose="02020603050405020304" pitchFamily="18" charset="0"/>
              </a:rPr>
              <a:t>Bahamas</a:t>
            </a:r>
            <a:endParaRPr lang="en-US" sz="3200" kern="100" dirty="0">
              <a:solidFill>
                <a:schemeClr val="bg1"/>
              </a:solidFill>
              <a:effectLst/>
              <a:latin typeface="Söhne"/>
              <a:ea typeface="Segoe UI Symbol" panose="020B0502040204020203" pitchFamily="34" charset="0"/>
              <a:cs typeface="Times New Roman" panose="02020603050405020304" pitchFamily="18" charset="0"/>
            </a:endParaRPr>
          </a:p>
          <a:p>
            <a:pPr marL="457200" marR="0" lvl="0" indent="-457200">
              <a:spcBef>
                <a:spcPts val="0"/>
              </a:spcBef>
              <a:spcAft>
                <a:spcPts val="0"/>
              </a:spcAft>
              <a:buFont typeface="+mj-lt"/>
              <a:buAutoNum type="arabicPeriod"/>
              <a:tabLst>
                <a:tab pos="457200" algn="l"/>
              </a:tabLst>
            </a:pPr>
            <a:r>
              <a:rPr lang="en-US" sz="3200" b="1" kern="0" dirty="0">
                <a:solidFill>
                  <a:schemeClr val="bg1"/>
                </a:solidFill>
                <a:effectLst/>
                <a:latin typeface="Söhne"/>
                <a:ea typeface="Segoe UI Symbol" panose="020B0502040204020203" pitchFamily="34" charset="0"/>
                <a:cs typeface="Times New Roman" panose="02020603050405020304" pitchFamily="18" charset="0"/>
              </a:rPr>
              <a:t>Bangladesh</a:t>
            </a:r>
            <a:endParaRPr lang="en-US" sz="3200" b="1" kern="100" dirty="0">
              <a:solidFill>
                <a:schemeClr val="bg1"/>
              </a:solidFill>
              <a:effectLst/>
              <a:latin typeface="Söhne"/>
              <a:ea typeface="Segoe UI Symbol" panose="020B0502040204020203" pitchFamily="34" charset="0"/>
              <a:cs typeface="Times New Roman" panose="02020603050405020304" pitchFamily="18" charset="0"/>
            </a:endParaRPr>
          </a:p>
          <a:p>
            <a:pPr marL="457200" marR="0" lvl="0" indent="-457200">
              <a:spcBef>
                <a:spcPts val="0"/>
              </a:spcBef>
              <a:spcAft>
                <a:spcPts val="0"/>
              </a:spcAft>
              <a:buFont typeface="+mj-lt"/>
              <a:buAutoNum type="arabicPeriod"/>
              <a:tabLst>
                <a:tab pos="457200" algn="l"/>
              </a:tabLst>
            </a:pPr>
            <a:r>
              <a:rPr lang="en-US" sz="3200" kern="0" dirty="0">
                <a:solidFill>
                  <a:schemeClr val="bg1"/>
                </a:solidFill>
                <a:effectLst/>
                <a:latin typeface="Söhne"/>
                <a:ea typeface="Segoe UI Symbol" panose="020B0502040204020203" pitchFamily="34" charset="0"/>
                <a:cs typeface="Times New Roman" panose="02020603050405020304" pitchFamily="18" charset="0"/>
              </a:rPr>
              <a:t>Pakistan</a:t>
            </a:r>
            <a:endParaRPr lang="en-US" sz="3200" kern="100" dirty="0">
              <a:solidFill>
                <a:schemeClr val="bg1"/>
              </a:solidFill>
              <a:effectLst/>
              <a:latin typeface="Söhne"/>
              <a:ea typeface="Segoe UI Symbol" panose="020B0502040204020203" pitchFamily="34" charset="0"/>
              <a:cs typeface="Times New Roman" panose="02020603050405020304" pitchFamily="18" charset="0"/>
            </a:endParaRPr>
          </a:p>
          <a:p>
            <a:pPr marL="457200" marR="0" lvl="0" indent="-457200">
              <a:spcBef>
                <a:spcPts val="0"/>
              </a:spcBef>
              <a:spcAft>
                <a:spcPts val="0"/>
              </a:spcAft>
              <a:buFont typeface="+mj-lt"/>
              <a:buAutoNum type="arabicPeriod"/>
              <a:tabLst>
                <a:tab pos="457200" algn="l"/>
              </a:tabLst>
            </a:pPr>
            <a:r>
              <a:rPr lang="en-US" sz="3200" kern="0" dirty="0">
                <a:solidFill>
                  <a:schemeClr val="bg1"/>
                </a:solidFill>
                <a:effectLst/>
                <a:latin typeface="Söhne"/>
                <a:ea typeface="Segoe UI Symbol" panose="020B0502040204020203" pitchFamily="34" charset="0"/>
                <a:cs typeface="Times New Roman" panose="02020603050405020304" pitchFamily="18" charset="0"/>
              </a:rPr>
              <a:t>Thailand</a:t>
            </a:r>
          </a:p>
          <a:p>
            <a:pPr marL="457200" marR="0" lvl="0" indent="-457200">
              <a:spcBef>
                <a:spcPts val="0"/>
              </a:spcBef>
              <a:spcAft>
                <a:spcPts val="0"/>
              </a:spcAft>
              <a:buFont typeface="+mj-lt"/>
              <a:buAutoNum type="arabicPeriod"/>
              <a:tabLst>
                <a:tab pos="457200" algn="l"/>
              </a:tabLst>
            </a:pPr>
            <a:r>
              <a:rPr lang="en-US" sz="3200" kern="0" dirty="0">
                <a:solidFill>
                  <a:schemeClr val="bg1"/>
                </a:solidFill>
                <a:effectLst/>
                <a:latin typeface="Söhne"/>
                <a:ea typeface="Segoe UI Symbol" panose="020B0502040204020203" pitchFamily="34" charset="0"/>
                <a:cs typeface="Times New Roman" panose="02020603050405020304" pitchFamily="18" charset="0"/>
              </a:rPr>
              <a:t>Nepal</a:t>
            </a:r>
            <a:endParaRPr lang="en-US" sz="3200" dirty="0">
              <a:solidFill>
                <a:schemeClr val="bg1"/>
              </a:solidFill>
              <a:latin typeface="Söhne"/>
              <a:ea typeface="Segoe UI Symbol" panose="020B0502040204020203" pitchFamily="34" charset="0"/>
            </a:endParaRPr>
          </a:p>
          <a:p>
            <a:endParaRPr lang="en-US" sz="3200" b="1" dirty="0">
              <a:solidFill>
                <a:schemeClr val="bg1"/>
              </a:solidFill>
              <a:latin typeface="Söhne"/>
              <a:ea typeface="Segoe UI Symbol" panose="020B0502040204020203" pitchFamily="34" charset="0"/>
            </a:endParaRPr>
          </a:p>
        </p:txBody>
      </p:sp>
      <p:pic>
        <p:nvPicPr>
          <p:cNvPr id="17" name="Picture 16">
            <a:extLst>
              <a:ext uri="{FF2B5EF4-FFF2-40B4-BE49-F238E27FC236}">
                <a16:creationId xmlns:a16="http://schemas.microsoft.com/office/drawing/2014/main" id="{AA1E852B-5337-5247-CC25-A936804FBA3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1105059" y="203979"/>
            <a:ext cx="924478" cy="923480"/>
          </a:xfrm>
          <a:prstGeom prst="rect">
            <a:avLst/>
          </a:prstGeom>
        </p:spPr>
      </p:pic>
    </p:spTree>
    <p:extLst>
      <p:ext uri="{BB962C8B-B14F-4D97-AF65-F5344CB8AC3E}">
        <p14:creationId xmlns:p14="http://schemas.microsoft.com/office/powerpoint/2010/main" val="801622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9670D"/>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B7C470-E095-D481-1769-52EDB3A944F8}"/>
              </a:ext>
            </a:extLst>
          </p:cNvPr>
          <p:cNvPicPr>
            <a:picLocks noChangeAspect="1"/>
          </p:cNvPicPr>
          <p:nvPr/>
        </p:nvPicPr>
        <p:blipFill rotWithShape="1">
          <a:blip r:embed="rId3">
            <a:extLst>
              <a:ext uri="{28A0092B-C50C-407E-A947-70E740481C1C}">
                <a14:useLocalDpi xmlns:a14="http://schemas.microsoft.com/office/drawing/2010/main" val="0"/>
              </a:ext>
            </a:extLst>
          </a:blip>
          <a:srcRect l="21907" r="950"/>
          <a:stretch/>
        </p:blipFill>
        <p:spPr>
          <a:xfrm>
            <a:off x="7500341" y="3429000"/>
            <a:ext cx="4705004" cy="3429000"/>
          </a:xfrm>
          <a:prstGeom prst="rect">
            <a:avLst/>
          </a:prstGeom>
        </p:spPr>
      </p:pic>
      <p:pic>
        <p:nvPicPr>
          <p:cNvPr id="13" name="Picture 12">
            <a:extLst>
              <a:ext uri="{FF2B5EF4-FFF2-40B4-BE49-F238E27FC236}">
                <a16:creationId xmlns:a16="http://schemas.microsoft.com/office/drawing/2014/main" id="{856A7829-DCEF-53F3-670A-9A83F8024D5A}"/>
              </a:ext>
            </a:extLst>
          </p:cNvPr>
          <p:cNvPicPr>
            <a:picLocks noChangeAspect="1"/>
          </p:cNvPicPr>
          <p:nvPr/>
        </p:nvPicPr>
        <p:blipFill>
          <a:blip r:embed="rId4">
            <a:extLst>
              <a:ext uri="{28A0092B-C50C-407E-A947-70E740481C1C}">
                <a14:useLocalDpi xmlns:a14="http://schemas.microsoft.com/office/drawing/2010/main" val="0"/>
              </a:ext>
            </a:extLst>
          </a:blip>
          <a:srcRect t="5033" b="5033"/>
          <a:stretch/>
        </p:blipFill>
        <p:spPr>
          <a:xfrm>
            <a:off x="8778539" y="4312"/>
            <a:ext cx="3426806" cy="3424688"/>
          </a:xfrm>
          <a:prstGeom prst="rect">
            <a:avLst/>
          </a:prstGeom>
        </p:spPr>
      </p:pic>
      <p:pic>
        <p:nvPicPr>
          <p:cNvPr id="6" name="Graphic 5">
            <a:extLst>
              <a:ext uri="{FF2B5EF4-FFF2-40B4-BE49-F238E27FC236}">
                <a16:creationId xmlns:a16="http://schemas.microsoft.com/office/drawing/2014/main" id="{5459A5AA-24D9-EC62-7650-A43F4400605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187190" y="1127459"/>
            <a:ext cx="2948325" cy="2948325"/>
          </a:xfrm>
          <a:prstGeom prst="rect">
            <a:avLst/>
          </a:prstGeom>
        </p:spPr>
      </p:pic>
      <p:sp>
        <p:nvSpPr>
          <p:cNvPr id="2" name="Title 1">
            <a:extLst>
              <a:ext uri="{FF2B5EF4-FFF2-40B4-BE49-F238E27FC236}">
                <a16:creationId xmlns:a16="http://schemas.microsoft.com/office/drawing/2014/main" id="{AEE4086F-C2FA-5272-26E8-79DFE4F1DEEA}"/>
              </a:ext>
            </a:extLst>
          </p:cNvPr>
          <p:cNvSpPr>
            <a:spLocks noGrp="1"/>
          </p:cNvSpPr>
          <p:nvPr>
            <p:ph type="ctrTitle"/>
          </p:nvPr>
        </p:nvSpPr>
        <p:spPr>
          <a:xfrm>
            <a:off x="528251" y="371060"/>
            <a:ext cx="6947443" cy="923480"/>
          </a:xfrm>
        </p:spPr>
        <p:txBody>
          <a:bodyPr>
            <a:normAutofit fontScale="90000"/>
          </a:bodyPr>
          <a:lstStyle/>
          <a:p>
            <a:pPr algn="l">
              <a:lnSpc>
                <a:spcPct val="100000"/>
              </a:lnSpc>
              <a:spcBef>
                <a:spcPts val="0"/>
              </a:spcBef>
              <a:spcAft>
                <a:spcPts val="1200"/>
              </a:spcAft>
            </a:pPr>
            <a:r>
              <a:rPr lang="en-MY" sz="4400" b="1" i="0" dirty="0">
                <a:solidFill>
                  <a:schemeClr val="accent2">
                    <a:lumMod val="40000"/>
                    <a:lumOff val="60000"/>
                  </a:schemeClr>
                </a:solidFill>
                <a:effectLst/>
                <a:latin typeface="Microsoft JhengHei" panose="020B0604030504040204" pitchFamily="34" charset="-120"/>
                <a:ea typeface="Microsoft JhengHei" panose="020B0604030504040204" pitchFamily="34" charset="-120"/>
              </a:rPr>
              <a:t>Myanmar</a:t>
            </a:r>
            <a:br>
              <a:rPr lang="en-MY" sz="2700" b="1" i="0" dirty="0">
                <a:solidFill>
                  <a:schemeClr val="accent2">
                    <a:lumMod val="40000"/>
                    <a:lumOff val="60000"/>
                  </a:schemeClr>
                </a:solidFill>
                <a:effectLst/>
                <a:latin typeface="Microsoft JhengHei" panose="020B0604030504040204" pitchFamily="34" charset="-120"/>
                <a:ea typeface="Microsoft JhengHei" panose="020B0604030504040204" pitchFamily="34" charset="-120"/>
              </a:rPr>
            </a:br>
            <a:r>
              <a:rPr lang="en-US" altLang="zh-TW" sz="3200" dirty="0">
                <a:solidFill>
                  <a:schemeClr val="bg1"/>
                </a:solidFill>
                <a:latin typeface="Microsoft JhengHei" panose="020B0604030504040204" pitchFamily="34" charset="-120"/>
                <a:ea typeface="Microsoft JhengHei" panose="020B0604030504040204" pitchFamily="34" charset="-120"/>
              </a:rPr>
              <a:t>Who Sti</a:t>
            </a:r>
            <a:r>
              <a:rPr lang="en-US" altLang="zh-CN" sz="3200" dirty="0">
                <a:solidFill>
                  <a:schemeClr val="bg1"/>
                </a:solidFill>
                <a:latin typeface="Microsoft JhengHei" panose="020B0604030504040204" pitchFamily="34" charset="-120"/>
                <a:ea typeface="Microsoft JhengHei" panose="020B0604030504040204" pitchFamily="34" charset="-120"/>
              </a:rPr>
              <a:t>l</a:t>
            </a:r>
            <a:r>
              <a:rPr lang="en-US" altLang="zh-TW" sz="3200" dirty="0">
                <a:solidFill>
                  <a:schemeClr val="bg1"/>
                </a:solidFill>
                <a:latin typeface="Microsoft JhengHei" panose="020B0604030504040204" pitchFamily="34" charset="-120"/>
                <a:ea typeface="Microsoft JhengHei" panose="020B0604030504040204" pitchFamily="34" charset="-120"/>
              </a:rPr>
              <a:t>l Remember Us</a:t>
            </a:r>
            <a:r>
              <a:rPr lang="zh-TW" altLang="en-US" sz="3200" dirty="0">
                <a:solidFill>
                  <a:schemeClr val="bg1"/>
                </a:solidFill>
                <a:latin typeface="Microsoft JhengHei" panose="020B0604030504040204" pitchFamily="34" charset="-120"/>
                <a:ea typeface="Microsoft JhengHei" panose="020B0604030504040204" pitchFamily="34" charset="-120"/>
              </a:rPr>
              <a:t>？ </a:t>
            </a:r>
            <a:endParaRPr lang="en-US" sz="3200" dirty="0">
              <a:solidFill>
                <a:schemeClr val="bg1"/>
              </a:solidFill>
              <a:latin typeface="Microsoft JhengHei" panose="020B0604030504040204" pitchFamily="34" charset="-120"/>
              <a:ea typeface="Microsoft JhengHei" panose="020B0604030504040204" pitchFamily="34" charset="-120"/>
            </a:endParaRPr>
          </a:p>
        </p:txBody>
      </p:sp>
      <p:sp>
        <p:nvSpPr>
          <p:cNvPr id="3" name="Subtitle 2">
            <a:extLst>
              <a:ext uri="{FF2B5EF4-FFF2-40B4-BE49-F238E27FC236}">
                <a16:creationId xmlns:a16="http://schemas.microsoft.com/office/drawing/2014/main" id="{E2F4946D-7196-9D35-44B2-59C875AEE27D}"/>
              </a:ext>
            </a:extLst>
          </p:cNvPr>
          <p:cNvSpPr>
            <a:spLocks noGrp="1"/>
          </p:cNvSpPr>
          <p:nvPr>
            <p:ph type="subTitle" idx="1"/>
          </p:nvPr>
        </p:nvSpPr>
        <p:spPr>
          <a:xfrm>
            <a:off x="341553" y="1422935"/>
            <a:ext cx="7158788" cy="5099630"/>
          </a:xfrm>
        </p:spPr>
        <p:txBody>
          <a:bodyPr>
            <a:noAutofit/>
          </a:bodyPr>
          <a:lstStyle/>
          <a:p>
            <a:pPr marL="274320" indent="-274320" algn="l">
              <a:lnSpc>
                <a:spcPct val="100000"/>
              </a:lnSpc>
              <a:spcBef>
                <a:spcPts val="1200"/>
              </a:spcBef>
              <a:buFont typeface="Arial" panose="020B0604020202020204" pitchFamily="34" charset="0"/>
              <a:buChar char="•"/>
            </a:pPr>
            <a:r>
              <a:rPr lang="en-US" sz="2800" b="0" i="0" dirty="0">
                <a:solidFill>
                  <a:schemeClr val="bg1"/>
                </a:solidFill>
                <a:effectLst/>
                <a:latin typeface="Söhne"/>
              </a:rPr>
              <a:t>55.67 million, 4.4 million Christians. Second most climate-affected. </a:t>
            </a:r>
          </a:p>
          <a:p>
            <a:pPr marL="274320" indent="-274320" algn="l">
              <a:lnSpc>
                <a:spcPct val="100000"/>
              </a:lnSpc>
              <a:spcBef>
                <a:spcPts val="1200"/>
              </a:spcBef>
              <a:buFont typeface="Arial" panose="020B0604020202020204" pitchFamily="34" charset="0"/>
              <a:buChar char="•"/>
            </a:pPr>
            <a:r>
              <a:rPr lang="en-US" sz="2800" b="0" i="0" dirty="0">
                <a:solidFill>
                  <a:schemeClr val="bg1"/>
                </a:solidFill>
                <a:effectLst/>
                <a:latin typeface="Söhne"/>
              </a:rPr>
              <a:t>Battling extreme weather amid conflict and restrictions. </a:t>
            </a:r>
          </a:p>
          <a:p>
            <a:pPr marL="274320" indent="-274320" algn="l">
              <a:lnSpc>
                <a:spcPct val="100000"/>
              </a:lnSpc>
              <a:spcBef>
                <a:spcPts val="1200"/>
              </a:spcBef>
              <a:buFont typeface="Arial" panose="020B0604020202020204" pitchFamily="34" charset="0"/>
              <a:buChar char="•"/>
            </a:pPr>
            <a:r>
              <a:rPr lang="en-US" sz="2800" b="0" i="0" dirty="0">
                <a:solidFill>
                  <a:schemeClr val="bg1"/>
                </a:solidFill>
                <a:effectLst/>
                <a:latin typeface="Söhne"/>
              </a:rPr>
              <a:t>May 2023: Cyclone Mocha triggers floods, landslides, straining government response. </a:t>
            </a:r>
          </a:p>
          <a:p>
            <a:pPr marL="274320" indent="-274320" algn="l">
              <a:lnSpc>
                <a:spcPct val="100000"/>
              </a:lnSpc>
              <a:spcBef>
                <a:spcPts val="1200"/>
              </a:spcBef>
              <a:buFont typeface="Arial" panose="020B0604020202020204" pitchFamily="34" charset="0"/>
              <a:buChar char="•"/>
            </a:pPr>
            <a:r>
              <a:rPr lang="en-US" sz="2800" b="0" i="0" dirty="0">
                <a:solidFill>
                  <a:schemeClr val="bg1"/>
                </a:solidFill>
                <a:effectLst/>
                <a:latin typeface="Söhne"/>
              </a:rPr>
              <a:t>100,000+ Christian refugees in Kachin State face challenges. </a:t>
            </a:r>
          </a:p>
          <a:p>
            <a:pPr marL="274320" indent="-274320" algn="l">
              <a:lnSpc>
                <a:spcPct val="100000"/>
              </a:lnSpc>
              <a:spcBef>
                <a:spcPts val="1200"/>
              </a:spcBef>
              <a:buFont typeface="Arial" panose="020B0604020202020204" pitchFamily="34" charset="0"/>
              <a:buChar char="•"/>
            </a:pPr>
            <a:r>
              <a:rPr lang="en-US" sz="2800" b="0" i="0" dirty="0">
                <a:solidFill>
                  <a:schemeClr val="bg1"/>
                </a:solidFill>
                <a:effectLst/>
                <a:latin typeface="Söhne"/>
              </a:rPr>
              <a:t>Church struggles to support vast displaced Christian population</a:t>
            </a:r>
            <a:r>
              <a:rPr lang="en-US" sz="2800" b="0" i="0" dirty="0">
                <a:solidFill>
                  <a:srgbClr val="374151"/>
                </a:solidFill>
                <a:effectLst/>
                <a:latin typeface="Söhne"/>
              </a:rPr>
              <a:t>.</a:t>
            </a:r>
            <a:endParaRPr lang="en-MY" altLang="zh-TW" sz="2800" dirty="0">
              <a:solidFill>
                <a:schemeClr val="bg1"/>
              </a:solidFill>
              <a:latin typeface="Microsoft JhengHei" panose="020B0604030504040204" pitchFamily="34" charset="-120"/>
              <a:ea typeface="Microsoft JhengHei" panose="020B0604030504040204" pitchFamily="34" charset="-120"/>
            </a:endParaRPr>
          </a:p>
          <a:p>
            <a:pPr marL="274320" indent="-274320" algn="l">
              <a:lnSpc>
                <a:spcPct val="100000"/>
              </a:lnSpc>
              <a:spcBef>
                <a:spcPts val="1200"/>
              </a:spcBef>
              <a:buFont typeface="Arial" panose="020B0604020202020204" pitchFamily="34" charset="0"/>
              <a:buChar char="•"/>
            </a:pPr>
            <a:endParaRPr lang="zh-TW" altLang="en-US" sz="3200" dirty="0">
              <a:solidFill>
                <a:schemeClr val="bg1"/>
              </a:solidFill>
              <a:latin typeface="Microsoft JhengHei" panose="020B0604030504040204" pitchFamily="34" charset="-120"/>
              <a:ea typeface="Microsoft JhengHei" panose="020B0604030504040204" pitchFamily="34" charset="-120"/>
            </a:endParaRPr>
          </a:p>
        </p:txBody>
      </p:sp>
      <p:pic>
        <p:nvPicPr>
          <p:cNvPr id="4" name="Picture 3">
            <a:extLst>
              <a:ext uri="{FF2B5EF4-FFF2-40B4-BE49-F238E27FC236}">
                <a16:creationId xmlns:a16="http://schemas.microsoft.com/office/drawing/2014/main" id="{6F4ABEB9-20BF-4862-3348-B29807A92FD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1105059" y="203979"/>
            <a:ext cx="924478" cy="923480"/>
          </a:xfrm>
          <a:prstGeom prst="rect">
            <a:avLst/>
          </a:prstGeom>
        </p:spPr>
      </p:pic>
    </p:spTree>
    <p:extLst>
      <p:ext uri="{BB962C8B-B14F-4D97-AF65-F5344CB8AC3E}">
        <p14:creationId xmlns:p14="http://schemas.microsoft.com/office/powerpoint/2010/main" val="2669124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CA88FF-A297-59AC-71D6-A9099330FB91}"/>
              </a:ext>
            </a:extLst>
          </p:cNvPr>
          <p:cNvPicPr>
            <a:picLocks noChangeAspect="1"/>
          </p:cNvPicPr>
          <p:nvPr/>
        </p:nvPicPr>
        <p:blipFill>
          <a:blip r:embed="rId3">
            <a:extLst>
              <a:ext uri="{28A0092B-C50C-407E-A947-70E740481C1C}">
                <a14:useLocalDpi xmlns:a14="http://schemas.microsoft.com/office/drawing/2010/main" val="0"/>
              </a:ext>
            </a:extLst>
          </a:blip>
          <a:srcRect t="7450" b="7450"/>
          <a:stretch/>
        </p:blipFill>
        <p:spPr>
          <a:xfrm>
            <a:off x="0" y="7379"/>
            <a:ext cx="12209319" cy="6926821"/>
          </a:xfrm>
          <a:prstGeom prst="rect">
            <a:avLst/>
          </a:prstGeom>
        </p:spPr>
      </p:pic>
      <p:sp>
        <p:nvSpPr>
          <p:cNvPr id="2" name="Rectangle 1">
            <a:extLst>
              <a:ext uri="{FF2B5EF4-FFF2-40B4-BE49-F238E27FC236}">
                <a16:creationId xmlns:a16="http://schemas.microsoft.com/office/drawing/2014/main" id="{9E270CD4-2C2E-A323-5806-1F850E0AE299}"/>
              </a:ext>
            </a:extLst>
          </p:cNvPr>
          <p:cNvSpPr/>
          <p:nvPr/>
        </p:nvSpPr>
        <p:spPr>
          <a:xfrm>
            <a:off x="-2" y="0"/>
            <a:ext cx="12192000" cy="6934199"/>
          </a:xfrm>
          <a:prstGeom prst="rect">
            <a:avLst/>
          </a:prstGeom>
          <a:solidFill>
            <a:srgbClr val="96322A">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600" dirty="0">
              <a:solidFill>
                <a:srgbClr val="0070C0"/>
              </a:solidFill>
            </a:endParaRPr>
          </a:p>
        </p:txBody>
      </p:sp>
      <p:sp>
        <p:nvSpPr>
          <p:cNvPr id="5" name="內容版面配置區 2">
            <a:extLst>
              <a:ext uri="{FF2B5EF4-FFF2-40B4-BE49-F238E27FC236}">
                <a16:creationId xmlns:a16="http://schemas.microsoft.com/office/drawing/2014/main" id="{3E9E781B-5F1F-B044-D259-EAB024D63759}"/>
              </a:ext>
            </a:extLst>
          </p:cNvPr>
          <p:cNvSpPr txBox="1">
            <a:spLocks/>
          </p:cNvSpPr>
          <p:nvPr/>
        </p:nvSpPr>
        <p:spPr>
          <a:xfrm>
            <a:off x="593270" y="1213882"/>
            <a:ext cx="11005457" cy="53502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gn="l">
              <a:spcBef>
                <a:spcPts val="600"/>
              </a:spcBef>
            </a:pPr>
            <a:r>
              <a:rPr lang="en-US" sz="3200" b="0" i="0" dirty="0">
                <a:solidFill>
                  <a:schemeClr val="bg1"/>
                </a:solidFill>
                <a:effectLst/>
                <a:latin typeface="Söhne"/>
              </a:rPr>
              <a:t>Heavenly Father, have mercy on Myanmar, a nation in conflict, violence, and now  extreme weather compounds their struggles. Please encourage and comfort the disillusioned youth who have lost hope for the future. May your Holy Spirit guides them to find solace in our Lord Jesus.</a:t>
            </a:r>
          </a:p>
          <a:p>
            <a:pPr marL="274320" indent="-274320" algn="l">
              <a:spcBef>
                <a:spcPts val="600"/>
              </a:spcBef>
            </a:pPr>
            <a:r>
              <a:rPr lang="en-US" sz="3200" b="0" i="0" dirty="0">
                <a:solidFill>
                  <a:schemeClr val="bg1"/>
                </a:solidFill>
                <a:effectLst/>
                <a:latin typeface="Söhne"/>
              </a:rPr>
              <a:t>Lord Jesus, we uplift the Christians in Chin, Kachin, Karen, and </a:t>
            </a:r>
            <a:r>
              <a:rPr lang="en-US" sz="3200" b="0" i="0" dirty="0" err="1">
                <a:solidFill>
                  <a:schemeClr val="bg1"/>
                </a:solidFill>
                <a:effectLst/>
                <a:latin typeface="Söhne"/>
              </a:rPr>
              <a:t>Kayah</a:t>
            </a:r>
            <a:r>
              <a:rPr lang="en-US" sz="3200" b="0" i="0" dirty="0">
                <a:solidFill>
                  <a:schemeClr val="bg1"/>
                </a:solidFill>
                <a:effectLst/>
                <a:latin typeface="Söhne"/>
              </a:rPr>
              <a:t> states. Grant them your protection, assistance, and strength. Be their refuge and shield as they place their hope in you. Amidst uncertainties, they find peace and security in your steadfast love and boundless grace.</a:t>
            </a:r>
          </a:p>
          <a:p>
            <a:pPr marL="274320" indent="-274320" algn="l">
              <a:spcBef>
                <a:spcPts val="600"/>
              </a:spcBef>
            </a:pPr>
            <a:r>
              <a:rPr lang="en-US" sz="3200" b="0" i="0" dirty="0">
                <a:solidFill>
                  <a:schemeClr val="bg1"/>
                </a:solidFill>
                <a:effectLst/>
                <a:latin typeface="Söhne"/>
              </a:rPr>
              <a:t>In the powerful name of Jesus Christ. Amen.</a:t>
            </a:r>
          </a:p>
          <a:p>
            <a:pPr marL="274320" indent="-274320" algn="ctr">
              <a:lnSpc>
                <a:spcPct val="100000"/>
              </a:lnSpc>
              <a:spcBef>
                <a:spcPts val="600"/>
              </a:spcBef>
              <a:buFont typeface="Arial" panose="020B0604020202020204" pitchFamily="34" charset="0"/>
              <a:buNone/>
            </a:pPr>
            <a:endParaRPr lang="en-US" sz="3200" b="1" dirty="0">
              <a:solidFill>
                <a:schemeClr val="bg1"/>
              </a:solidFill>
              <a:latin typeface="Microsoft JhengHei" panose="020B0604030504040204" pitchFamily="34" charset="-120"/>
              <a:ea typeface="Microsoft JhengHei" panose="020B0604030504040204" pitchFamily="34" charset="-120"/>
            </a:endParaRPr>
          </a:p>
        </p:txBody>
      </p:sp>
      <p:sp>
        <p:nvSpPr>
          <p:cNvPr id="6" name="文字方塊 11">
            <a:extLst>
              <a:ext uri="{FF2B5EF4-FFF2-40B4-BE49-F238E27FC236}">
                <a16:creationId xmlns:a16="http://schemas.microsoft.com/office/drawing/2014/main" id="{9ADC0604-B14B-7037-FB09-2B3C987F7354}"/>
              </a:ext>
            </a:extLst>
          </p:cNvPr>
          <p:cNvSpPr txBox="1"/>
          <p:nvPr/>
        </p:nvSpPr>
        <p:spPr>
          <a:xfrm>
            <a:off x="2285999" y="413662"/>
            <a:ext cx="7249078" cy="800219"/>
          </a:xfrm>
          <a:prstGeom prst="rect">
            <a:avLst/>
          </a:prstGeom>
          <a:noFill/>
        </p:spPr>
        <p:txBody>
          <a:bodyPr wrap="square" rtlCol="0">
            <a:spAutoFit/>
          </a:bodyPr>
          <a:lstStyle/>
          <a:p>
            <a:pPr algn="ctr"/>
            <a:r>
              <a:rPr lang="en-US" altLang="zh-CN" sz="2800" b="1" dirty="0">
                <a:solidFill>
                  <a:schemeClr val="bg1"/>
                </a:solidFill>
                <a:effectLst/>
                <a:ea typeface="Microsoft JhengHei" panose="020B0604030504040204" pitchFamily="34" charset="-120"/>
                <a:cs typeface="Times New Roman" panose="02020603050405020304" pitchFamily="18" charset="0"/>
              </a:rPr>
              <a:t>Pray for Myanmar</a:t>
            </a:r>
            <a:endParaRPr lang="en-US" sz="2800" b="1" dirty="0">
              <a:solidFill>
                <a:schemeClr val="bg1"/>
              </a:solidFill>
              <a:latin typeface="Microsoft JhengHei" panose="020B0604030504040204" pitchFamily="34" charset="-120"/>
              <a:ea typeface="Microsoft JhengHei" panose="020B0604030504040204" pitchFamily="34" charset="-120"/>
            </a:endParaRPr>
          </a:p>
          <a:p>
            <a:pPr algn="ctr"/>
            <a:endParaRPr lang="en-US" dirty="0"/>
          </a:p>
        </p:txBody>
      </p:sp>
    </p:spTree>
    <p:extLst>
      <p:ext uri="{BB962C8B-B14F-4D97-AF65-F5344CB8AC3E}">
        <p14:creationId xmlns:p14="http://schemas.microsoft.com/office/powerpoint/2010/main" val="2079729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76A1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F8F4C-5F91-FB15-68BC-78D2FCB58FAB}"/>
              </a:ext>
            </a:extLst>
          </p:cNvPr>
          <p:cNvSpPr>
            <a:spLocks noGrp="1"/>
          </p:cNvSpPr>
          <p:nvPr>
            <p:ph type="title"/>
          </p:nvPr>
        </p:nvSpPr>
        <p:spPr>
          <a:xfrm>
            <a:off x="472132" y="222061"/>
            <a:ext cx="6836591" cy="1342580"/>
          </a:xfrm>
        </p:spPr>
        <p:txBody>
          <a:bodyPr>
            <a:normAutofit/>
          </a:bodyPr>
          <a:lstStyle/>
          <a:p>
            <a:pPr>
              <a:lnSpc>
                <a:spcPct val="100000"/>
              </a:lnSpc>
            </a:pPr>
            <a:r>
              <a:rPr lang="en-MY" sz="4000" b="1" i="0" dirty="0">
                <a:solidFill>
                  <a:schemeClr val="accent4">
                    <a:lumMod val="20000"/>
                    <a:lumOff val="80000"/>
                  </a:schemeClr>
                </a:solidFill>
                <a:effectLst/>
                <a:latin typeface="Söhne"/>
                <a:ea typeface="Microsoft JhengHei" panose="020B0604030504040204" pitchFamily="34" charset="-120"/>
              </a:rPr>
              <a:t>Mo</a:t>
            </a:r>
            <a:r>
              <a:rPr lang="en-US" altLang="zh-CN" sz="4000" b="1" i="0" dirty="0">
                <a:solidFill>
                  <a:schemeClr val="accent4">
                    <a:lumMod val="20000"/>
                    <a:lumOff val="80000"/>
                  </a:schemeClr>
                </a:solidFill>
                <a:effectLst/>
                <a:latin typeface="Söhne"/>
                <a:ea typeface="Microsoft JhengHei" panose="020B0604030504040204" pitchFamily="34" charset="-120"/>
              </a:rPr>
              <a:t>z</a:t>
            </a:r>
            <a:r>
              <a:rPr lang="en-MY" sz="4000" b="1" i="0" dirty="0" err="1">
                <a:solidFill>
                  <a:schemeClr val="accent4">
                    <a:lumMod val="20000"/>
                    <a:lumOff val="80000"/>
                  </a:schemeClr>
                </a:solidFill>
                <a:effectLst/>
                <a:latin typeface="Söhne"/>
                <a:ea typeface="Microsoft JhengHei" panose="020B0604030504040204" pitchFamily="34" charset="-120"/>
              </a:rPr>
              <a:t>ambique</a:t>
            </a:r>
            <a:br>
              <a:rPr lang="en-MY" altLang="zh-CN" sz="2400" b="1" dirty="0">
                <a:solidFill>
                  <a:schemeClr val="bg1"/>
                </a:solidFill>
                <a:latin typeface="Söhne"/>
                <a:ea typeface="Microsoft JhengHei" panose="020B0604030504040204" pitchFamily="34" charset="-120"/>
              </a:rPr>
            </a:br>
            <a:r>
              <a:rPr lang="en-US" sz="3200" b="0" i="0" dirty="0">
                <a:solidFill>
                  <a:schemeClr val="bg1"/>
                </a:solidFill>
                <a:effectLst/>
                <a:latin typeface="Söhne"/>
              </a:rPr>
              <a:t>Natural Disasters and Human Tragedy</a:t>
            </a:r>
            <a:endParaRPr lang="en-US" sz="3200" dirty="0">
              <a:solidFill>
                <a:schemeClr val="bg1"/>
              </a:solidFill>
              <a:latin typeface="Söhne"/>
              <a:ea typeface="Microsoft JhengHei" panose="020B0604030504040204" pitchFamily="34" charset="-120"/>
            </a:endParaRPr>
          </a:p>
        </p:txBody>
      </p:sp>
      <p:pic>
        <p:nvPicPr>
          <p:cNvPr id="10" name="Picture 9">
            <a:extLst>
              <a:ext uri="{FF2B5EF4-FFF2-40B4-BE49-F238E27FC236}">
                <a16:creationId xmlns:a16="http://schemas.microsoft.com/office/drawing/2014/main" id="{7C8A6CAF-8DA4-0808-92C1-2412AB075D49}"/>
              </a:ext>
            </a:extLst>
          </p:cNvPr>
          <p:cNvPicPr>
            <a:picLocks noChangeAspect="1"/>
          </p:cNvPicPr>
          <p:nvPr/>
        </p:nvPicPr>
        <p:blipFill rotWithShape="1">
          <a:blip r:embed="rId3">
            <a:extLst>
              <a:ext uri="{28A0092B-C50C-407E-A947-70E740481C1C}">
                <a14:useLocalDpi xmlns:a14="http://schemas.microsoft.com/office/drawing/2010/main" val="0"/>
              </a:ext>
            </a:extLst>
          </a:blip>
          <a:srcRect l="33479" r="9010"/>
          <a:stretch/>
        </p:blipFill>
        <p:spPr>
          <a:xfrm>
            <a:off x="8762999" y="3429000"/>
            <a:ext cx="3510319" cy="3429000"/>
          </a:xfrm>
          <a:prstGeom prst="rect">
            <a:avLst/>
          </a:prstGeom>
        </p:spPr>
      </p:pic>
      <p:pic>
        <p:nvPicPr>
          <p:cNvPr id="12" name="Picture 11">
            <a:extLst>
              <a:ext uri="{FF2B5EF4-FFF2-40B4-BE49-F238E27FC236}">
                <a16:creationId xmlns:a16="http://schemas.microsoft.com/office/drawing/2014/main" id="{9C6AFE66-6225-02D3-26A1-6A8A8F313705}"/>
              </a:ext>
            </a:extLst>
          </p:cNvPr>
          <p:cNvPicPr>
            <a:picLocks noChangeAspect="1"/>
          </p:cNvPicPr>
          <p:nvPr/>
        </p:nvPicPr>
        <p:blipFill>
          <a:blip r:embed="rId4">
            <a:extLst>
              <a:ext uri="{28A0092B-C50C-407E-A947-70E740481C1C}">
                <a14:useLocalDpi xmlns:a14="http://schemas.microsoft.com/office/drawing/2010/main" val="0"/>
              </a:ext>
            </a:extLst>
          </a:blip>
          <a:srcRect l="16724" r="16724"/>
          <a:stretch/>
        </p:blipFill>
        <p:spPr>
          <a:xfrm>
            <a:off x="8762999" y="0"/>
            <a:ext cx="3429001" cy="3429000"/>
          </a:xfrm>
          <a:prstGeom prst="rect">
            <a:avLst/>
          </a:prstGeom>
        </p:spPr>
      </p:pic>
      <p:pic>
        <p:nvPicPr>
          <p:cNvPr id="4" name="Picture 3">
            <a:extLst>
              <a:ext uri="{FF2B5EF4-FFF2-40B4-BE49-F238E27FC236}">
                <a16:creationId xmlns:a16="http://schemas.microsoft.com/office/drawing/2014/main" id="{C47F7544-94B6-EE9E-F496-60D675D5B52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0896600" y="371920"/>
            <a:ext cx="924478" cy="923480"/>
          </a:xfrm>
          <a:prstGeom prst="rect">
            <a:avLst/>
          </a:prstGeom>
        </p:spPr>
      </p:pic>
      <p:pic>
        <p:nvPicPr>
          <p:cNvPr id="6" name="Content Placeholder 5">
            <a:extLst>
              <a:ext uri="{FF2B5EF4-FFF2-40B4-BE49-F238E27FC236}">
                <a16:creationId xmlns:a16="http://schemas.microsoft.com/office/drawing/2014/main" id="{460AB1E6-EF71-7CC2-8C00-A6159F063540}"/>
              </a:ext>
            </a:extLst>
          </p:cNvPr>
          <p:cNvPicPr>
            <a:picLocks noGrp="1" noChangeAspect="1"/>
          </p:cNvPicPr>
          <p:nvPr>
            <p:ph idx="1"/>
          </p:nvPr>
        </p:nvPicPr>
        <p:blipFill>
          <a:blip r:embed="rId6">
            <a:extLst>
              <a:ext uri="{28A0092B-C50C-407E-A947-70E740481C1C}">
                <a14:useLocalDpi xmlns:a14="http://schemas.microsoft.com/office/drawing/2010/main" val="0"/>
              </a:ext>
            </a:extLst>
          </a:blip>
          <a:srcRect/>
          <a:stretch/>
        </p:blipFill>
        <p:spPr>
          <a:xfrm>
            <a:off x="7457195" y="2851550"/>
            <a:ext cx="2611607" cy="2611607"/>
          </a:xfrm>
        </p:spPr>
      </p:pic>
      <p:sp>
        <p:nvSpPr>
          <p:cNvPr id="5" name="TextBox 4">
            <a:extLst>
              <a:ext uri="{FF2B5EF4-FFF2-40B4-BE49-F238E27FC236}">
                <a16:creationId xmlns:a16="http://schemas.microsoft.com/office/drawing/2014/main" id="{5B4AF398-385B-7B17-201E-5E532DE01931}"/>
              </a:ext>
            </a:extLst>
          </p:cNvPr>
          <p:cNvSpPr txBox="1"/>
          <p:nvPr/>
        </p:nvSpPr>
        <p:spPr>
          <a:xfrm>
            <a:off x="405421" y="1651959"/>
            <a:ext cx="8658769" cy="4708981"/>
          </a:xfrm>
          <a:prstGeom prst="rect">
            <a:avLst/>
          </a:prstGeom>
          <a:noFill/>
        </p:spPr>
        <p:txBody>
          <a:bodyPr wrap="square">
            <a:spAutoFit/>
          </a:bodyPr>
          <a:lstStyle/>
          <a:p>
            <a:pPr marL="274320" indent="-274320" algn="l">
              <a:lnSpc>
                <a:spcPct val="90000"/>
              </a:lnSpc>
              <a:spcAft>
                <a:spcPts val="600"/>
              </a:spcAft>
              <a:buFont typeface="Arial" panose="020B0604020202020204" pitchFamily="34" charset="0"/>
              <a:buChar char="•"/>
            </a:pPr>
            <a:r>
              <a:rPr lang="en-US" sz="3200" b="0" i="0" dirty="0">
                <a:solidFill>
                  <a:schemeClr val="bg1"/>
                </a:solidFill>
                <a:effectLst/>
                <a:latin typeface="Söhne"/>
              </a:rPr>
              <a:t>30 million in population.</a:t>
            </a:r>
          </a:p>
          <a:p>
            <a:pPr marL="274320" indent="-274320" algn="l">
              <a:lnSpc>
                <a:spcPct val="90000"/>
              </a:lnSpc>
              <a:spcAft>
                <a:spcPts val="600"/>
              </a:spcAft>
              <a:buFont typeface="Arial" panose="020B0604020202020204" pitchFamily="34" charset="0"/>
              <a:buChar char="•"/>
            </a:pPr>
            <a:r>
              <a:rPr lang="en-US" sz="3200" b="0" i="0" dirty="0">
                <a:solidFill>
                  <a:schemeClr val="bg1"/>
                </a:solidFill>
                <a:effectLst/>
                <a:latin typeface="Söhne"/>
              </a:rPr>
              <a:t>Ranked the 5th country most affected </a:t>
            </a:r>
            <a:br>
              <a:rPr lang="en-US" sz="3200" b="0" i="0" dirty="0">
                <a:solidFill>
                  <a:schemeClr val="bg1"/>
                </a:solidFill>
                <a:effectLst/>
                <a:latin typeface="Söhne"/>
              </a:rPr>
            </a:br>
            <a:r>
              <a:rPr lang="en-US" sz="3200" b="0" i="0" dirty="0">
                <a:solidFill>
                  <a:schemeClr val="bg1"/>
                </a:solidFill>
                <a:effectLst/>
                <a:latin typeface="Söhne"/>
              </a:rPr>
              <a:t>by climate change.</a:t>
            </a:r>
          </a:p>
          <a:p>
            <a:pPr marL="274320" indent="-274320" algn="l">
              <a:lnSpc>
                <a:spcPct val="90000"/>
              </a:lnSpc>
              <a:spcAft>
                <a:spcPts val="600"/>
              </a:spcAft>
              <a:buFont typeface="Arial" panose="020B0604020202020204" pitchFamily="34" charset="0"/>
              <a:buChar char="•"/>
            </a:pPr>
            <a:r>
              <a:rPr lang="en-US" sz="3200" b="0" i="0" dirty="0">
                <a:solidFill>
                  <a:schemeClr val="bg1"/>
                </a:solidFill>
                <a:effectLst/>
                <a:latin typeface="Söhne"/>
              </a:rPr>
              <a:t>Coastal areas devastated by cyclones.</a:t>
            </a:r>
          </a:p>
          <a:p>
            <a:pPr marL="274320" indent="-274320" algn="l">
              <a:lnSpc>
                <a:spcPct val="90000"/>
              </a:lnSpc>
              <a:spcAft>
                <a:spcPts val="600"/>
              </a:spcAft>
              <a:buFont typeface="Arial" panose="020B0604020202020204" pitchFamily="34" charset="0"/>
              <a:buChar char="•"/>
            </a:pPr>
            <a:r>
              <a:rPr lang="en-US" sz="3200" b="0" i="0" dirty="0">
                <a:solidFill>
                  <a:schemeClr val="bg1"/>
                </a:solidFill>
                <a:effectLst/>
                <a:latin typeface="Söhne"/>
              </a:rPr>
              <a:t>Southeastern coast of East Africa.</a:t>
            </a:r>
          </a:p>
          <a:p>
            <a:pPr marL="274320" indent="-274320" algn="l">
              <a:lnSpc>
                <a:spcPct val="90000"/>
              </a:lnSpc>
              <a:spcAft>
                <a:spcPts val="600"/>
              </a:spcAft>
              <a:buFont typeface="Arial" panose="020B0604020202020204" pitchFamily="34" charset="0"/>
              <a:buChar char="•"/>
            </a:pPr>
            <a:r>
              <a:rPr lang="en-US" sz="3200" b="0" i="0" dirty="0">
                <a:solidFill>
                  <a:schemeClr val="bg1"/>
                </a:solidFill>
                <a:effectLst/>
                <a:latin typeface="Söhne"/>
              </a:rPr>
              <a:t>Former socialist country.</a:t>
            </a:r>
          </a:p>
          <a:p>
            <a:pPr marL="274320" indent="-274320" algn="l">
              <a:lnSpc>
                <a:spcPct val="90000"/>
              </a:lnSpc>
              <a:spcAft>
                <a:spcPts val="600"/>
              </a:spcAft>
              <a:buFont typeface="Arial" panose="020B0604020202020204" pitchFamily="34" charset="0"/>
              <a:buChar char="•"/>
            </a:pPr>
            <a:r>
              <a:rPr lang="en-US" sz="3200" b="0" i="0" dirty="0">
                <a:solidFill>
                  <a:schemeClr val="bg1"/>
                </a:solidFill>
                <a:effectLst/>
                <a:latin typeface="Söhne"/>
              </a:rPr>
              <a:t>Dominant religion: Christianity.</a:t>
            </a:r>
          </a:p>
          <a:p>
            <a:pPr marL="274320" indent="-274320" algn="l">
              <a:lnSpc>
                <a:spcPct val="90000"/>
              </a:lnSpc>
              <a:spcAft>
                <a:spcPts val="600"/>
              </a:spcAft>
              <a:buFont typeface="Arial" panose="020B0604020202020204" pitchFamily="34" charset="0"/>
              <a:buChar char="•"/>
            </a:pPr>
            <a:r>
              <a:rPr lang="en-US" sz="3200" b="0" i="0" dirty="0">
                <a:solidFill>
                  <a:schemeClr val="bg1"/>
                </a:solidFill>
                <a:effectLst/>
                <a:latin typeface="Söhne"/>
              </a:rPr>
              <a:t>Christians in Northern regions facing </a:t>
            </a:r>
            <a:br>
              <a:rPr lang="en-US" sz="3200" b="0" i="0" dirty="0">
                <a:solidFill>
                  <a:schemeClr val="bg1"/>
                </a:solidFill>
                <a:effectLst/>
                <a:latin typeface="Söhne"/>
              </a:rPr>
            </a:br>
            <a:r>
              <a:rPr lang="en-US" sz="3200" b="0" i="0" dirty="0">
                <a:solidFill>
                  <a:schemeClr val="bg1"/>
                </a:solidFill>
                <a:effectLst/>
                <a:latin typeface="Söhne"/>
              </a:rPr>
              <a:t>ISIS attacks</a:t>
            </a:r>
          </a:p>
        </p:txBody>
      </p:sp>
    </p:spTree>
    <p:extLst>
      <p:ext uri="{BB962C8B-B14F-4D97-AF65-F5344CB8AC3E}">
        <p14:creationId xmlns:p14="http://schemas.microsoft.com/office/powerpoint/2010/main" val="2413479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B06D-A3F0-7B8A-58DF-7CC1BDA06D45}"/>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B039C36F-0D2B-70F7-ED34-2143593027B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7354" b="7354"/>
          <a:stretch/>
        </p:blipFill>
        <p:spPr>
          <a:xfrm>
            <a:off x="0" y="7379"/>
            <a:ext cx="12192000" cy="6934199"/>
          </a:xfrm>
        </p:spPr>
      </p:pic>
      <p:sp>
        <p:nvSpPr>
          <p:cNvPr id="4" name="Rectangle 3">
            <a:extLst>
              <a:ext uri="{FF2B5EF4-FFF2-40B4-BE49-F238E27FC236}">
                <a16:creationId xmlns:a16="http://schemas.microsoft.com/office/drawing/2014/main" id="{B75E8CFC-ED5D-75A0-4FAC-9D474E33306A}"/>
              </a:ext>
            </a:extLst>
          </p:cNvPr>
          <p:cNvSpPr/>
          <p:nvPr/>
        </p:nvSpPr>
        <p:spPr>
          <a:xfrm>
            <a:off x="0" y="7379"/>
            <a:ext cx="12192000" cy="6934199"/>
          </a:xfrm>
          <a:prstGeom prst="rect">
            <a:avLst/>
          </a:prstGeom>
          <a:solidFill>
            <a:srgbClr val="576A1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5" name="內容版面配置區 2">
            <a:extLst>
              <a:ext uri="{FF2B5EF4-FFF2-40B4-BE49-F238E27FC236}">
                <a16:creationId xmlns:a16="http://schemas.microsoft.com/office/drawing/2014/main" id="{168B4B5B-D824-2D04-2A8C-7F6137AA50E8}"/>
              </a:ext>
            </a:extLst>
          </p:cNvPr>
          <p:cNvSpPr txBox="1">
            <a:spLocks/>
          </p:cNvSpPr>
          <p:nvPr/>
        </p:nvSpPr>
        <p:spPr>
          <a:xfrm>
            <a:off x="838200" y="1219200"/>
            <a:ext cx="11005457" cy="5410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200" b="0" i="0" dirty="0">
                <a:solidFill>
                  <a:schemeClr val="bg1"/>
                </a:solidFill>
                <a:effectLst/>
                <a:latin typeface="Söhne"/>
              </a:rPr>
              <a:t>Heavenly Father, we pray for Your help to the cyclone victims in Mozambique. Protect the rescue teams smoothly delivering relief supplies to shelters. Be the refuge for the innocent civilians and Christians, protect and shield them, keep them safe from ISIS violence.</a:t>
            </a:r>
          </a:p>
          <a:p>
            <a:pPr algn="l"/>
            <a:r>
              <a:rPr lang="en-US" sz="3200" b="0" i="0" dirty="0">
                <a:solidFill>
                  <a:schemeClr val="bg1"/>
                </a:solidFill>
                <a:effectLst/>
                <a:latin typeface="Söhne"/>
              </a:rPr>
              <a:t>Lord, be with those who are abducted. You are the constant help and grace in time of need for women and girls. Safeguard them from trafficking and reunite them with their families swiftly. Crush the wicked schemes of radicals, removing hatred and violence from their hearts. In the name of Jesus Christ, we pray. Amen.</a:t>
            </a:r>
          </a:p>
        </p:txBody>
      </p:sp>
      <p:sp>
        <p:nvSpPr>
          <p:cNvPr id="6" name="文字方塊 11">
            <a:extLst>
              <a:ext uri="{FF2B5EF4-FFF2-40B4-BE49-F238E27FC236}">
                <a16:creationId xmlns:a16="http://schemas.microsoft.com/office/drawing/2014/main" id="{097D115E-CA4B-14E0-0426-A77813A763BE}"/>
              </a:ext>
            </a:extLst>
          </p:cNvPr>
          <p:cNvSpPr txBox="1"/>
          <p:nvPr/>
        </p:nvSpPr>
        <p:spPr>
          <a:xfrm>
            <a:off x="2307772" y="417077"/>
            <a:ext cx="7249078" cy="584775"/>
          </a:xfrm>
          <a:prstGeom prst="rect">
            <a:avLst/>
          </a:prstGeom>
          <a:noFill/>
        </p:spPr>
        <p:txBody>
          <a:bodyPr wrap="square" rtlCol="0">
            <a:spAutoFit/>
          </a:bodyPr>
          <a:lstStyle/>
          <a:p>
            <a:pPr algn="ctr"/>
            <a:r>
              <a:rPr lang="en-US" sz="3200" dirty="0">
                <a:solidFill>
                  <a:schemeClr val="bg1"/>
                </a:solidFill>
                <a:latin typeface="Söhne"/>
              </a:rPr>
              <a:t>Pray for </a:t>
            </a:r>
            <a:r>
              <a:rPr lang="en-US" sz="3200" b="0" i="0" dirty="0">
                <a:solidFill>
                  <a:schemeClr val="bg1"/>
                </a:solidFill>
                <a:effectLst/>
                <a:latin typeface="Söhne"/>
              </a:rPr>
              <a:t>Mozambique</a:t>
            </a:r>
            <a:endParaRPr lang="en-US" dirty="0"/>
          </a:p>
        </p:txBody>
      </p:sp>
    </p:spTree>
    <p:extLst>
      <p:ext uri="{BB962C8B-B14F-4D97-AF65-F5344CB8AC3E}">
        <p14:creationId xmlns:p14="http://schemas.microsoft.com/office/powerpoint/2010/main" val="2126614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E2C6E"/>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70E4D0E-A787-B351-E35E-435A4CA24EDD}"/>
              </a:ext>
            </a:extLst>
          </p:cNvPr>
          <p:cNvPicPr>
            <a:picLocks noChangeAspect="1"/>
          </p:cNvPicPr>
          <p:nvPr/>
        </p:nvPicPr>
        <p:blipFill>
          <a:blip r:embed="rId3">
            <a:extLst>
              <a:ext uri="{28A0092B-C50C-407E-A947-70E740481C1C}">
                <a14:useLocalDpi xmlns:a14="http://schemas.microsoft.com/office/drawing/2010/main" val="0"/>
              </a:ext>
            </a:extLst>
          </a:blip>
          <a:srcRect l="14611" r="14611"/>
          <a:stretch/>
        </p:blipFill>
        <p:spPr>
          <a:xfrm>
            <a:off x="8567057" y="3444108"/>
            <a:ext cx="3624943" cy="3413892"/>
          </a:xfrm>
          <a:prstGeom prst="rect">
            <a:avLst/>
          </a:prstGeom>
        </p:spPr>
      </p:pic>
      <p:sp>
        <p:nvSpPr>
          <p:cNvPr id="2" name="Title 1">
            <a:extLst>
              <a:ext uri="{FF2B5EF4-FFF2-40B4-BE49-F238E27FC236}">
                <a16:creationId xmlns:a16="http://schemas.microsoft.com/office/drawing/2014/main" id="{606E2DC7-29CC-261F-1007-6EDCC3EEBD25}"/>
              </a:ext>
            </a:extLst>
          </p:cNvPr>
          <p:cNvSpPr>
            <a:spLocks noGrp="1"/>
          </p:cNvSpPr>
          <p:nvPr>
            <p:ph type="title"/>
          </p:nvPr>
        </p:nvSpPr>
        <p:spPr>
          <a:xfrm>
            <a:off x="662140" y="523387"/>
            <a:ext cx="6413574" cy="777875"/>
          </a:xfrm>
        </p:spPr>
        <p:txBody>
          <a:bodyPr>
            <a:normAutofit fontScale="90000"/>
          </a:bodyPr>
          <a:lstStyle/>
          <a:p>
            <a:pPr>
              <a:lnSpc>
                <a:spcPct val="100000"/>
              </a:lnSpc>
            </a:pPr>
            <a:r>
              <a:rPr lang="en-MY" b="1" i="0" dirty="0">
                <a:solidFill>
                  <a:schemeClr val="accent6">
                    <a:lumMod val="20000"/>
                    <a:lumOff val="80000"/>
                  </a:schemeClr>
                </a:solidFill>
                <a:effectLst/>
                <a:latin typeface="Söhne"/>
              </a:rPr>
              <a:t>Bangladesh</a:t>
            </a:r>
            <a:br>
              <a:rPr lang="en-MY" altLang="zh-CN" sz="2700" b="1" dirty="0">
                <a:solidFill>
                  <a:schemeClr val="bg2"/>
                </a:solidFill>
                <a:latin typeface="Söhne"/>
                <a:ea typeface="Microsoft JhengHei" panose="020B0604030504040204" pitchFamily="34" charset="-120"/>
              </a:rPr>
            </a:br>
            <a:r>
              <a:rPr lang="en-US" altLang="zh-CN" sz="3600" dirty="0">
                <a:solidFill>
                  <a:schemeClr val="bg2"/>
                </a:solidFill>
                <a:latin typeface="Söhne"/>
                <a:ea typeface="Microsoft JhengHei" panose="020B0604030504040204" pitchFamily="34" charset="-120"/>
              </a:rPr>
              <a:t>The Cost of Fashion</a:t>
            </a:r>
            <a:endParaRPr lang="en-US" sz="3600" dirty="0">
              <a:solidFill>
                <a:schemeClr val="bg2"/>
              </a:solidFill>
              <a:latin typeface="Söhne"/>
              <a:ea typeface="Microsoft JhengHei" panose="020B0604030504040204" pitchFamily="34" charset="-120"/>
            </a:endParaRPr>
          </a:p>
        </p:txBody>
      </p:sp>
      <p:pic>
        <p:nvPicPr>
          <p:cNvPr id="9" name="Picture 8">
            <a:extLst>
              <a:ext uri="{FF2B5EF4-FFF2-40B4-BE49-F238E27FC236}">
                <a16:creationId xmlns:a16="http://schemas.microsoft.com/office/drawing/2014/main" id="{8DBBBAB1-B94F-7E40-B413-0B60CD2E0E69}"/>
              </a:ext>
            </a:extLst>
          </p:cNvPr>
          <p:cNvPicPr>
            <a:picLocks noChangeAspect="1"/>
          </p:cNvPicPr>
          <p:nvPr/>
        </p:nvPicPr>
        <p:blipFill rotWithShape="1">
          <a:blip r:embed="rId4">
            <a:extLst>
              <a:ext uri="{28A0092B-C50C-407E-A947-70E740481C1C}">
                <a14:useLocalDpi xmlns:a14="http://schemas.microsoft.com/office/drawing/2010/main" val="0"/>
              </a:ext>
            </a:extLst>
          </a:blip>
          <a:srcRect l="6080"/>
          <a:stretch/>
        </p:blipFill>
        <p:spPr>
          <a:xfrm>
            <a:off x="7315200" y="-18120"/>
            <a:ext cx="4876800" cy="3462227"/>
          </a:xfrm>
          <a:prstGeom prst="rect">
            <a:avLst/>
          </a:prstGeom>
        </p:spPr>
      </p:pic>
      <p:pic>
        <p:nvPicPr>
          <p:cNvPr id="6" name="Content Placeholder 5">
            <a:extLst>
              <a:ext uri="{FF2B5EF4-FFF2-40B4-BE49-F238E27FC236}">
                <a16:creationId xmlns:a16="http://schemas.microsoft.com/office/drawing/2014/main" id="{44DD646C-66E4-DF14-46DF-0E360055B990}"/>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p:blipFill>
        <p:spPr>
          <a:xfrm>
            <a:off x="6999515" y="1990168"/>
            <a:ext cx="2689224" cy="2689224"/>
          </a:xfrm>
        </p:spPr>
      </p:pic>
      <p:pic>
        <p:nvPicPr>
          <p:cNvPr id="4" name="Picture 3">
            <a:extLst>
              <a:ext uri="{FF2B5EF4-FFF2-40B4-BE49-F238E27FC236}">
                <a16:creationId xmlns:a16="http://schemas.microsoft.com/office/drawing/2014/main" id="{9D0D9AFE-4BE1-0DD0-32A7-DD57B687F2C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0896600" y="371920"/>
            <a:ext cx="924478" cy="923480"/>
          </a:xfrm>
          <a:prstGeom prst="rect">
            <a:avLst/>
          </a:prstGeom>
        </p:spPr>
      </p:pic>
      <p:sp>
        <p:nvSpPr>
          <p:cNvPr id="8" name="TextBox 7">
            <a:extLst>
              <a:ext uri="{FF2B5EF4-FFF2-40B4-BE49-F238E27FC236}">
                <a16:creationId xmlns:a16="http://schemas.microsoft.com/office/drawing/2014/main" id="{147BF371-8644-562E-6161-06F5F13068E0}"/>
              </a:ext>
            </a:extLst>
          </p:cNvPr>
          <p:cNvSpPr txBox="1"/>
          <p:nvPr/>
        </p:nvSpPr>
        <p:spPr>
          <a:xfrm>
            <a:off x="384779" y="1712994"/>
            <a:ext cx="7398506" cy="4355038"/>
          </a:xfrm>
          <a:prstGeom prst="rect">
            <a:avLst/>
          </a:prstGeom>
          <a:noFill/>
        </p:spPr>
        <p:txBody>
          <a:bodyPr wrap="square">
            <a:spAutoFit/>
          </a:bodyPr>
          <a:lstStyle/>
          <a:p>
            <a:pPr marL="274320" indent="-274320">
              <a:lnSpc>
                <a:spcPct val="90000"/>
              </a:lnSpc>
              <a:spcAft>
                <a:spcPts val="600"/>
              </a:spcAft>
              <a:buFont typeface="Arial" panose="020B0604020202020204" pitchFamily="34" charset="0"/>
              <a:buChar char="•"/>
            </a:pPr>
            <a:r>
              <a:rPr lang="en-US" sz="2800" b="0" i="0" dirty="0">
                <a:solidFill>
                  <a:schemeClr val="bg1"/>
                </a:solidFill>
                <a:effectLst/>
                <a:latin typeface="Söhne"/>
              </a:rPr>
              <a:t>Population 170 million</a:t>
            </a:r>
          </a:p>
          <a:p>
            <a:pPr marL="274320" indent="-274320" algn="l">
              <a:lnSpc>
                <a:spcPct val="90000"/>
              </a:lnSpc>
              <a:spcAft>
                <a:spcPts val="600"/>
              </a:spcAft>
              <a:buFont typeface="Arial" panose="020B0604020202020204" pitchFamily="34" charset="0"/>
              <a:buChar char="•"/>
            </a:pPr>
            <a:r>
              <a:rPr lang="en-US" sz="2800" b="0" i="0" dirty="0">
                <a:solidFill>
                  <a:schemeClr val="bg1"/>
                </a:solidFill>
                <a:effectLst/>
                <a:latin typeface="Söhne"/>
              </a:rPr>
              <a:t>Ranked the 7th country most affected by climate change.</a:t>
            </a:r>
          </a:p>
          <a:p>
            <a:pPr marL="274320" indent="-274320" algn="l">
              <a:lnSpc>
                <a:spcPct val="90000"/>
              </a:lnSpc>
              <a:spcAft>
                <a:spcPts val="600"/>
              </a:spcAft>
              <a:buFont typeface="Arial" panose="020B0604020202020204" pitchFamily="34" charset="0"/>
              <a:buChar char="•"/>
            </a:pPr>
            <a:r>
              <a:rPr lang="en-US" sz="2800" b="0" i="0" dirty="0">
                <a:solidFill>
                  <a:schemeClr val="bg1"/>
                </a:solidFill>
                <a:effectLst/>
                <a:latin typeface="Söhne"/>
              </a:rPr>
              <a:t>Half of the country's income comes from heavily polluting industries.</a:t>
            </a:r>
          </a:p>
          <a:p>
            <a:pPr marL="274320" indent="-274320" algn="l">
              <a:lnSpc>
                <a:spcPct val="90000"/>
              </a:lnSpc>
              <a:spcAft>
                <a:spcPts val="600"/>
              </a:spcAft>
              <a:buFont typeface="Arial" panose="020B0604020202020204" pitchFamily="34" charset="0"/>
              <a:buChar char="•"/>
            </a:pPr>
            <a:r>
              <a:rPr lang="en-US" sz="2800" b="0" i="0" dirty="0">
                <a:solidFill>
                  <a:schemeClr val="bg1"/>
                </a:solidFill>
                <a:effectLst/>
                <a:latin typeface="Söhne"/>
              </a:rPr>
              <a:t>2/3 of Nation’s land below sea level.</a:t>
            </a:r>
          </a:p>
          <a:p>
            <a:pPr marL="274320" indent="-274320" algn="l">
              <a:lnSpc>
                <a:spcPct val="90000"/>
              </a:lnSpc>
              <a:spcAft>
                <a:spcPts val="600"/>
              </a:spcAft>
              <a:buFont typeface="Arial" panose="020B0604020202020204" pitchFamily="34" charset="0"/>
              <a:buChar char="•"/>
            </a:pPr>
            <a:r>
              <a:rPr lang="en-US" sz="2800" b="0" i="0" dirty="0">
                <a:solidFill>
                  <a:schemeClr val="bg1"/>
                </a:solidFill>
                <a:effectLst/>
                <a:latin typeface="Söhne"/>
              </a:rPr>
              <a:t>By 2050, 19 million people may be displaced due to rising sea levels.</a:t>
            </a:r>
          </a:p>
          <a:p>
            <a:pPr marL="274320" indent="-274320" algn="l">
              <a:lnSpc>
                <a:spcPct val="90000"/>
              </a:lnSpc>
              <a:spcAft>
                <a:spcPts val="600"/>
              </a:spcAft>
              <a:buFont typeface="Arial" panose="020B0604020202020204" pitchFamily="34" charset="0"/>
              <a:buChar char="•"/>
            </a:pPr>
            <a:r>
              <a:rPr lang="en-US" sz="2800" b="0" i="0" dirty="0">
                <a:solidFill>
                  <a:schemeClr val="bg1"/>
                </a:solidFill>
                <a:effectLst/>
                <a:latin typeface="Söhne"/>
              </a:rPr>
              <a:t>Extreme climate conditions result in both droughts and floods.</a:t>
            </a:r>
            <a:endParaRPr lang="zh-TW" altLang="en-US" sz="3200" b="0" i="0" u="none" strike="noStrike" baseline="0" dirty="0">
              <a:solidFill>
                <a:schemeClr val="bg1"/>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87021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0F0369-AA84-578F-02EF-CCF8E0910ACD}"/>
              </a:ext>
            </a:extLst>
          </p:cNvPr>
          <p:cNvPicPr>
            <a:picLocks noChangeAspect="1"/>
          </p:cNvPicPr>
          <p:nvPr/>
        </p:nvPicPr>
        <p:blipFill>
          <a:blip r:embed="rId3">
            <a:extLst>
              <a:ext uri="{28A0092B-C50C-407E-A947-70E740481C1C}">
                <a14:useLocalDpi xmlns:a14="http://schemas.microsoft.com/office/drawing/2010/main" val="0"/>
              </a:ext>
            </a:extLst>
          </a:blip>
          <a:srcRect t="7243" b="7243"/>
          <a:stretch/>
        </p:blipFill>
        <p:spPr>
          <a:xfrm>
            <a:off x="0" y="-76200"/>
            <a:ext cx="12192000" cy="6934200"/>
          </a:xfrm>
          <a:prstGeom prst="rect">
            <a:avLst/>
          </a:prstGeom>
        </p:spPr>
      </p:pic>
      <p:sp>
        <p:nvSpPr>
          <p:cNvPr id="4" name="Rectangle 3">
            <a:extLst>
              <a:ext uri="{FF2B5EF4-FFF2-40B4-BE49-F238E27FC236}">
                <a16:creationId xmlns:a16="http://schemas.microsoft.com/office/drawing/2014/main" id="{9B316AF8-A35A-3C2F-50CC-42D8470E434E}"/>
              </a:ext>
            </a:extLst>
          </p:cNvPr>
          <p:cNvSpPr/>
          <p:nvPr/>
        </p:nvSpPr>
        <p:spPr>
          <a:xfrm>
            <a:off x="0" y="-76200"/>
            <a:ext cx="12192000" cy="6972299"/>
          </a:xfrm>
          <a:prstGeom prst="rect">
            <a:avLst/>
          </a:prstGeom>
          <a:solidFill>
            <a:srgbClr val="CE2C6E">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5" name="內容版面配置區 2">
            <a:extLst>
              <a:ext uri="{FF2B5EF4-FFF2-40B4-BE49-F238E27FC236}">
                <a16:creationId xmlns:a16="http://schemas.microsoft.com/office/drawing/2014/main" id="{47E2E09B-09CE-81CB-0B84-5CA941F7C059}"/>
              </a:ext>
            </a:extLst>
          </p:cNvPr>
          <p:cNvSpPr txBox="1">
            <a:spLocks/>
          </p:cNvSpPr>
          <p:nvPr/>
        </p:nvSpPr>
        <p:spPr>
          <a:xfrm>
            <a:off x="403806" y="1337954"/>
            <a:ext cx="11384387" cy="50588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ltLang="zh-TW" sz="3200" kern="100" dirty="0">
                <a:solidFill>
                  <a:schemeClr val="bg1"/>
                </a:solidFill>
                <a:latin typeface="Söhne"/>
                <a:ea typeface="Microsoft JhengHei" panose="020B0604030504040204" pitchFamily="34" charset="-120"/>
                <a:cs typeface="Times New Roman" panose="02020603050405020304" pitchFamily="18" charset="0"/>
              </a:rPr>
              <a:t>Father God</a:t>
            </a:r>
            <a:r>
              <a:rPr lang="en-MY" altLang="zh-TW" sz="3200" kern="100" dirty="0">
                <a:solidFill>
                  <a:schemeClr val="bg1"/>
                </a:solidFill>
                <a:latin typeface="Söhne"/>
                <a:ea typeface="Microsoft JhengHei" panose="020B0604030504040204" pitchFamily="34" charset="-120"/>
                <a:cs typeface="Times New Roman" panose="02020603050405020304" pitchFamily="18" charset="0"/>
              </a:rPr>
              <a:t>, </a:t>
            </a:r>
            <a:r>
              <a:rPr lang="en-US" sz="3200" b="0" i="0" dirty="0">
                <a:solidFill>
                  <a:schemeClr val="bg1"/>
                </a:solidFill>
                <a:effectLst/>
                <a:latin typeface="Söhne"/>
              </a:rPr>
              <a:t>The garment industry sustains Bangladesh's economy, providing livelihoods for many, but the massive carbon emissions cause harm to the climate and environment, and rising sea levels is going to make 19 million people losing their homes.</a:t>
            </a:r>
          </a:p>
          <a:p>
            <a:pPr algn="l"/>
            <a:r>
              <a:rPr lang="en-US" sz="3200" b="0" i="0" dirty="0">
                <a:solidFill>
                  <a:schemeClr val="bg1"/>
                </a:solidFill>
                <a:effectLst/>
                <a:latin typeface="Söhne"/>
              </a:rPr>
              <a:t>We pray for healing this land, a renewal of livelihoods, and a balanced sustenance and environmental policies. May the people treat the land with respect and find sustainable ways of living. Guide Muslims and Hindus in Bangladesh to walk the path of truth, understanding that Christ is the garment of righteousness they need to wear. In Jesus Name, we pray. Amen.</a:t>
            </a:r>
          </a:p>
        </p:txBody>
      </p:sp>
      <p:sp>
        <p:nvSpPr>
          <p:cNvPr id="6" name="文字方塊 11">
            <a:extLst>
              <a:ext uri="{FF2B5EF4-FFF2-40B4-BE49-F238E27FC236}">
                <a16:creationId xmlns:a16="http://schemas.microsoft.com/office/drawing/2014/main" id="{293D4082-1BAC-E28B-4144-6FF89A99B99E}"/>
              </a:ext>
            </a:extLst>
          </p:cNvPr>
          <p:cNvSpPr txBox="1"/>
          <p:nvPr/>
        </p:nvSpPr>
        <p:spPr>
          <a:xfrm>
            <a:off x="2316997" y="327106"/>
            <a:ext cx="7249078" cy="861774"/>
          </a:xfrm>
          <a:prstGeom prst="rect">
            <a:avLst/>
          </a:prstGeom>
          <a:noFill/>
        </p:spPr>
        <p:txBody>
          <a:bodyPr wrap="square" rtlCol="0">
            <a:spAutoFit/>
          </a:bodyPr>
          <a:lstStyle/>
          <a:p>
            <a:pPr algn="ctr"/>
            <a:r>
              <a:rPr lang="en-US" sz="3200" b="1" dirty="0">
                <a:solidFill>
                  <a:schemeClr val="bg1"/>
                </a:solidFill>
                <a:latin typeface="Söhne"/>
                <a:ea typeface="Microsoft JhengHei" panose="020B0604030504040204" pitchFamily="34" charset="-120"/>
                <a:cs typeface="Times New Roman" panose="02020603050405020304" pitchFamily="18" charset="0"/>
              </a:rPr>
              <a:t>Pray for Bangladesh</a:t>
            </a:r>
            <a:endParaRPr lang="en-US" sz="3200" b="1" dirty="0">
              <a:solidFill>
                <a:schemeClr val="bg1"/>
              </a:solidFill>
              <a:latin typeface="Söhne"/>
              <a:ea typeface="Microsoft JhengHei" panose="020B0604030504040204" pitchFamily="34" charset="-120"/>
            </a:endParaRPr>
          </a:p>
          <a:p>
            <a:pPr algn="ctr"/>
            <a:endParaRPr lang="en-US" dirty="0"/>
          </a:p>
        </p:txBody>
      </p:sp>
    </p:spTree>
    <p:extLst>
      <p:ext uri="{BB962C8B-B14F-4D97-AF65-F5344CB8AC3E}">
        <p14:creationId xmlns:p14="http://schemas.microsoft.com/office/powerpoint/2010/main" val="2144456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794B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F8F4C-5F91-FB15-68BC-78D2FCB58FAB}"/>
              </a:ext>
            </a:extLst>
          </p:cNvPr>
          <p:cNvSpPr>
            <a:spLocks noGrp="1"/>
          </p:cNvSpPr>
          <p:nvPr>
            <p:ph type="title"/>
          </p:nvPr>
        </p:nvSpPr>
        <p:spPr>
          <a:xfrm>
            <a:off x="657528" y="371920"/>
            <a:ext cx="5330152" cy="1174787"/>
          </a:xfrm>
        </p:spPr>
        <p:txBody>
          <a:bodyPr>
            <a:normAutofit fontScale="90000"/>
          </a:bodyPr>
          <a:lstStyle/>
          <a:p>
            <a:pPr>
              <a:lnSpc>
                <a:spcPct val="100000"/>
              </a:lnSpc>
              <a:spcBef>
                <a:spcPts val="600"/>
              </a:spcBef>
              <a:spcAft>
                <a:spcPts val="600"/>
              </a:spcAft>
            </a:pPr>
            <a:r>
              <a:rPr lang="en-MY" b="1" i="0" dirty="0">
                <a:solidFill>
                  <a:schemeClr val="accent4">
                    <a:lumMod val="40000"/>
                    <a:lumOff val="60000"/>
                  </a:schemeClr>
                </a:solidFill>
                <a:effectLst/>
                <a:latin typeface="Söhne"/>
                <a:ea typeface="Microsoft JhengHei" panose="020B0604030504040204" pitchFamily="34" charset="-120"/>
              </a:rPr>
              <a:t>Philippines</a:t>
            </a:r>
            <a:br>
              <a:rPr lang="en-MY" sz="2400" b="0" i="0" dirty="0">
                <a:solidFill>
                  <a:schemeClr val="accent4">
                    <a:lumMod val="40000"/>
                    <a:lumOff val="60000"/>
                  </a:schemeClr>
                </a:solidFill>
                <a:effectLst/>
                <a:latin typeface="Söhne"/>
                <a:ea typeface="Microsoft JhengHei" panose="020B0604030504040204" pitchFamily="34" charset="-120"/>
              </a:rPr>
            </a:br>
            <a:r>
              <a:rPr lang="en-US" altLang="zh-TW" sz="3200" dirty="0">
                <a:solidFill>
                  <a:schemeClr val="bg1"/>
                </a:solidFill>
                <a:latin typeface="Söhne"/>
                <a:ea typeface="Microsoft JhengHei" panose="020B0604030504040204" pitchFamily="34" charset="-120"/>
              </a:rPr>
              <a:t>The Homeland of Typhoons</a:t>
            </a:r>
            <a:endParaRPr lang="en-US" sz="3200" dirty="0">
              <a:solidFill>
                <a:schemeClr val="bg2"/>
              </a:solidFill>
              <a:latin typeface="Söhne"/>
              <a:ea typeface="Microsoft JhengHei" panose="020B0604030504040204" pitchFamily="34" charset="-120"/>
            </a:endParaRPr>
          </a:p>
        </p:txBody>
      </p:sp>
      <p:pic>
        <p:nvPicPr>
          <p:cNvPr id="10" name="Picture 9">
            <a:extLst>
              <a:ext uri="{FF2B5EF4-FFF2-40B4-BE49-F238E27FC236}">
                <a16:creationId xmlns:a16="http://schemas.microsoft.com/office/drawing/2014/main" id="{7C8A6CAF-8DA4-0808-92C1-2412AB075D49}"/>
              </a:ext>
            </a:extLst>
          </p:cNvPr>
          <p:cNvPicPr>
            <a:picLocks noChangeAspect="1"/>
          </p:cNvPicPr>
          <p:nvPr/>
        </p:nvPicPr>
        <p:blipFill rotWithShape="1">
          <a:blip r:embed="rId3">
            <a:extLst>
              <a:ext uri="{28A0092B-C50C-407E-A947-70E740481C1C}">
                <a14:useLocalDpi xmlns:a14="http://schemas.microsoft.com/office/drawing/2010/main" val="0"/>
              </a:ext>
            </a:extLst>
          </a:blip>
          <a:srcRect l="35924" r="7231"/>
          <a:stretch/>
        </p:blipFill>
        <p:spPr>
          <a:xfrm>
            <a:off x="8762999" y="3469767"/>
            <a:ext cx="3429001" cy="3390369"/>
          </a:xfrm>
          <a:prstGeom prst="rect">
            <a:avLst/>
          </a:prstGeom>
        </p:spPr>
      </p:pic>
      <p:pic>
        <p:nvPicPr>
          <p:cNvPr id="12" name="Picture 11">
            <a:extLst>
              <a:ext uri="{FF2B5EF4-FFF2-40B4-BE49-F238E27FC236}">
                <a16:creationId xmlns:a16="http://schemas.microsoft.com/office/drawing/2014/main" id="{9C6AFE66-6225-02D3-26A1-6A8A8F313705}"/>
              </a:ext>
            </a:extLst>
          </p:cNvPr>
          <p:cNvPicPr>
            <a:picLocks noChangeAspect="1"/>
          </p:cNvPicPr>
          <p:nvPr/>
        </p:nvPicPr>
        <p:blipFill>
          <a:blip r:embed="rId4">
            <a:extLst>
              <a:ext uri="{28A0092B-C50C-407E-A947-70E740481C1C}">
                <a14:useLocalDpi xmlns:a14="http://schemas.microsoft.com/office/drawing/2010/main" val="0"/>
              </a:ext>
            </a:extLst>
          </a:blip>
          <a:srcRect l="12500" r="12500"/>
          <a:stretch/>
        </p:blipFill>
        <p:spPr>
          <a:xfrm>
            <a:off x="8762999" y="-2"/>
            <a:ext cx="3429001" cy="3429001"/>
          </a:xfrm>
          <a:prstGeom prst="rect">
            <a:avLst/>
          </a:prstGeom>
        </p:spPr>
      </p:pic>
      <p:pic>
        <p:nvPicPr>
          <p:cNvPr id="4" name="Picture 3">
            <a:extLst>
              <a:ext uri="{FF2B5EF4-FFF2-40B4-BE49-F238E27FC236}">
                <a16:creationId xmlns:a16="http://schemas.microsoft.com/office/drawing/2014/main" id="{C47F7544-94B6-EE9E-F496-60D675D5B52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0896600" y="371920"/>
            <a:ext cx="924478" cy="923480"/>
          </a:xfrm>
          <a:prstGeom prst="rect">
            <a:avLst/>
          </a:prstGeom>
        </p:spPr>
      </p:pic>
      <p:pic>
        <p:nvPicPr>
          <p:cNvPr id="6" name="Content Placeholder 5">
            <a:extLst>
              <a:ext uri="{FF2B5EF4-FFF2-40B4-BE49-F238E27FC236}">
                <a16:creationId xmlns:a16="http://schemas.microsoft.com/office/drawing/2014/main" id="{460AB1E6-EF71-7CC2-8C00-A6159F063540}"/>
              </a:ext>
            </a:extLst>
          </p:cNvPr>
          <p:cNvPicPr>
            <a:picLocks noGrp="1" noChangeAspect="1"/>
          </p:cNvPicPr>
          <p:nvPr>
            <p:ph idx="1"/>
          </p:nvPr>
        </p:nvPicPr>
        <p:blipFill>
          <a:blip r:embed="rId6">
            <a:extLst>
              <a:ext uri="{28A0092B-C50C-407E-A947-70E740481C1C}">
                <a14:useLocalDpi xmlns:a14="http://schemas.microsoft.com/office/drawing/2010/main" val="0"/>
              </a:ext>
            </a:extLst>
          </a:blip>
          <a:srcRect/>
          <a:stretch/>
        </p:blipFill>
        <p:spPr>
          <a:xfrm>
            <a:off x="7586735" y="2368653"/>
            <a:ext cx="2611607" cy="2611607"/>
          </a:xfrm>
        </p:spPr>
      </p:pic>
      <p:sp>
        <p:nvSpPr>
          <p:cNvPr id="5" name="TextBox 4">
            <a:extLst>
              <a:ext uri="{FF2B5EF4-FFF2-40B4-BE49-F238E27FC236}">
                <a16:creationId xmlns:a16="http://schemas.microsoft.com/office/drawing/2014/main" id="{5B4AF398-385B-7B17-201E-5E532DE01931}"/>
              </a:ext>
            </a:extLst>
          </p:cNvPr>
          <p:cNvSpPr txBox="1"/>
          <p:nvPr/>
        </p:nvSpPr>
        <p:spPr>
          <a:xfrm>
            <a:off x="319250" y="1792165"/>
            <a:ext cx="7871321" cy="4524315"/>
          </a:xfrm>
          <a:prstGeom prst="rect">
            <a:avLst/>
          </a:prstGeom>
          <a:noFill/>
        </p:spPr>
        <p:txBody>
          <a:bodyPr wrap="square">
            <a:spAutoFit/>
          </a:bodyPr>
          <a:lstStyle/>
          <a:p>
            <a:pPr marL="274320" indent="-274320" algn="l">
              <a:lnSpc>
                <a:spcPct val="90000"/>
              </a:lnSpc>
              <a:spcAft>
                <a:spcPts val="600"/>
              </a:spcAft>
              <a:buFont typeface="Arial" panose="020B0604020202020204" pitchFamily="34" charset="0"/>
              <a:buChar char="•"/>
            </a:pPr>
            <a:r>
              <a:rPr lang="en-US" sz="3200" b="0" i="0" dirty="0">
                <a:solidFill>
                  <a:schemeClr val="bg1"/>
                </a:solidFill>
                <a:effectLst/>
                <a:latin typeface="Söhne"/>
              </a:rPr>
              <a:t>Fourth most climate-affected country.</a:t>
            </a:r>
          </a:p>
          <a:p>
            <a:pPr marL="274320" indent="-274320" algn="l">
              <a:lnSpc>
                <a:spcPct val="90000"/>
              </a:lnSpc>
              <a:spcAft>
                <a:spcPts val="600"/>
              </a:spcAft>
              <a:buFont typeface="Arial" panose="020B0604020202020204" pitchFamily="34" charset="0"/>
              <a:buChar char="•"/>
            </a:pPr>
            <a:r>
              <a:rPr lang="en-US" sz="3200" b="0" i="0" dirty="0">
                <a:solidFill>
                  <a:schemeClr val="bg1"/>
                </a:solidFill>
                <a:effectLst/>
                <a:latin typeface="Söhne"/>
              </a:rPr>
              <a:t>Island nation breeding ground for typhoons.</a:t>
            </a:r>
          </a:p>
          <a:p>
            <a:pPr marL="274320" indent="-274320" algn="l">
              <a:lnSpc>
                <a:spcPct val="90000"/>
              </a:lnSpc>
              <a:spcAft>
                <a:spcPts val="600"/>
              </a:spcAft>
              <a:buFont typeface="Arial" panose="020B0604020202020204" pitchFamily="34" charset="0"/>
              <a:buChar char="•"/>
            </a:pPr>
            <a:r>
              <a:rPr lang="en-US" sz="3200" b="0" i="0" dirty="0">
                <a:solidFill>
                  <a:schemeClr val="bg1"/>
                </a:solidFill>
                <a:effectLst/>
                <a:latin typeface="Söhne"/>
              </a:rPr>
              <a:t>From an Islamic nation to the largest Catholic country in Asia, southern part controlled by ISIS.</a:t>
            </a:r>
          </a:p>
          <a:p>
            <a:pPr marL="274320" indent="-274320">
              <a:lnSpc>
                <a:spcPct val="90000"/>
              </a:lnSpc>
              <a:spcAft>
                <a:spcPts val="600"/>
              </a:spcAft>
              <a:buFont typeface="Arial" panose="020B0604020202020204" pitchFamily="34" charset="0"/>
              <a:buChar char="•"/>
            </a:pPr>
            <a:r>
              <a:rPr lang="en-US" sz="3200" b="0" i="0" dirty="0">
                <a:solidFill>
                  <a:schemeClr val="bg1"/>
                </a:solidFill>
                <a:effectLst/>
                <a:latin typeface="Söhne"/>
              </a:rPr>
              <a:t>Ocean pollution largest single contributor.</a:t>
            </a:r>
          </a:p>
          <a:p>
            <a:pPr marL="274320" indent="-274320" algn="l">
              <a:lnSpc>
                <a:spcPct val="90000"/>
              </a:lnSpc>
              <a:spcAft>
                <a:spcPts val="600"/>
              </a:spcAft>
              <a:buFont typeface="Arial" panose="020B0604020202020204" pitchFamily="34" charset="0"/>
              <a:buChar char="•"/>
            </a:pPr>
            <a:r>
              <a:rPr lang="en-US" sz="3200" b="0" i="0" dirty="0">
                <a:solidFill>
                  <a:schemeClr val="bg1"/>
                </a:solidFill>
                <a:effectLst/>
                <a:latin typeface="Söhne"/>
              </a:rPr>
              <a:t>Agricultural workers the most impacted by extreme temperatures.</a:t>
            </a:r>
          </a:p>
          <a:p>
            <a:pPr marL="274320" indent="-274320" algn="l">
              <a:lnSpc>
                <a:spcPct val="90000"/>
              </a:lnSpc>
              <a:spcAft>
                <a:spcPts val="600"/>
              </a:spcAft>
              <a:buFont typeface="Arial" panose="020B0604020202020204" pitchFamily="34" charset="0"/>
              <a:buChar char="•"/>
            </a:pPr>
            <a:r>
              <a:rPr lang="en-US" sz="3200" b="0" i="0" dirty="0">
                <a:solidFill>
                  <a:schemeClr val="bg1"/>
                </a:solidFill>
                <a:effectLst/>
                <a:latin typeface="Söhne"/>
              </a:rPr>
              <a:t>Sea level rise rate 3 times the global average.</a:t>
            </a:r>
          </a:p>
        </p:txBody>
      </p:sp>
    </p:spTree>
    <p:extLst>
      <p:ext uri="{BB962C8B-B14F-4D97-AF65-F5344CB8AC3E}">
        <p14:creationId xmlns:p14="http://schemas.microsoft.com/office/powerpoint/2010/main" val="23547544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2628</TotalTime>
  <Words>1766</Words>
  <Application>Microsoft Office PowerPoint</Application>
  <PresentationFormat>Widescreen</PresentationFormat>
  <Paragraphs>89</Paragraphs>
  <Slides>12</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Microsoft JhengHei</vt:lpstr>
      <vt:lpstr>Microsoft JhengHei</vt:lpstr>
      <vt:lpstr>Microsoft YaHei Light</vt:lpstr>
      <vt:lpstr>Söhne</vt:lpstr>
      <vt:lpstr>Aptos</vt:lpstr>
      <vt:lpstr>Arial</vt:lpstr>
      <vt:lpstr>Calibri</vt:lpstr>
      <vt:lpstr>Calibri Light</vt:lpstr>
      <vt:lpstr>Times New Roman</vt:lpstr>
      <vt:lpstr>Office Theme</vt:lpstr>
      <vt:lpstr>PowerPoint Presentation</vt:lpstr>
      <vt:lpstr>PowerPoint Presentation</vt:lpstr>
      <vt:lpstr>Myanmar Who Still Remember Us？ </vt:lpstr>
      <vt:lpstr>PowerPoint Presentation</vt:lpstr>
      <vt:lpstr>Mozambique Natural Disasters and Human Tragedy</vt:lpstr>
      <vt:lpstr>PowerPoint Presentation</vt:lpstr>
      <vt:lpstr>Bangladesh The Cost of Fashion</vt:lpstr>
      <vt:lpstr>PowerPoint Presentation</vt:lpstr>
      <vt:lpstr>Philippines The Homeland of Typhoons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Enoch Lee</dc:creator>
  <cp:lastModifiedBy>Yeng Shiow Lim</cp:lastModifiedBy>
  <cp:revision>482</cp:revision>
  <dcterms:created xsi:type="dcterms:W3CDTF">2023-12-04T18:50:40Z</dcterms:created>
  <dcterms:modified xsi:type="dcterms:W3CDTF">2024-01-31T10:24:38Z</dcterms:modified>
</cp:coreProperties>
</file>