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6" r:id="rId3"/>
    <p:sldId id="349" r:id="rId5"/>
    <p:sldId id="377" r:id="rId6"/>
    <p:sldId id="401" r:id="rId7"/>
    <p:sldId id="256" r:id="rId8"/>
    <p:sldId id="367" r:id="rId9"/>
    <p:sldId id="379" r:id="rId10"/>
    <p:sldId id="381" r:id="rId11"/>
    <p:sldId id="343" r:id="rId12"/>
    <p:sldId id="3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274"/>
    <a:srgbClr val="0F4D6F"/>
    <a:srgbClr val="125F6C"/>
    <a:srgbClr val="B0E2D5"/>
    <a:srgbClr val="167484"/>
    <a:srgbClr val="391F25"/>
    <a:srgbClr val="6D2544"/>
    <a:srgbClr val="0F4E59"/>
    <a:srgbClr val="146B7A"/>
    <a:srgbClr val="1B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86837" autoAdjust="0"/>
  </p:normalViewPr>
  <p:slideViewPr>
    <p:cSldViewPr showGuides="1">
      <p:cViewPr>
        <p:scale>
          <a:sx n="33" d="100"/>
          <a:sy n="33" d="100"/>
        </p:scale>
        <p:origin x="1923" y="922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離土失根的難民們，從阿富汗、也門、埃塞俄比亞、索馬里和緬甸死裡逃生，</a:t>
            </a:r>
            <a:br>
              <a:rPr lang="en-MY" altLang="zh-TW" sz="1800" b="0" i="0" u="none" strike="noStrike" baseline="0" dirty="0">
                <a:solidFill>
                  <a:srgbClr val="000000"/>
                </a:solidFill>
                <a:latin typeface="DFHei-W3-WINP-BF"/>
              </a:rPr>
            </a:b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踏上一塊拒絕他們的土地，苟居在不容見光的陰暗角落，等待一紙薄薄的難民證，給予新生的機會。</a:t>
            </a:r>
            <a:br>
              <a:rPr lang="en-MY" altLang="zh-TW" sz="1800" b="0" i="0" u="none" strike="noStrike" baseline="0" dirty="0">
                <a:solidFill>
                  <a:srgbClr val="000000"/>
                </a:solidFill>
                <a:latin typeface="DFHei-W3-WINP-BF"/>
              </a:rPr>
            </a:br>
            <a:endParaRPr lang="en-MY" altLang="zh-TW" sz="1800" b="0" i="0" u="none" strike="noStrike" baseline="0" dirty="0">
              <a:solidFill>
                <a:srgbClr val="000000"/>
              </a:solidFill>
              <a:latin typeface="DFHei-W3-WINP-BF"/>
            </a:endParaRPr>
          </a:p>
          <a:p>
            <a:pPr algn="l"/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與他們同處邊緣的另一群，是被剝削權益的移工。</a:t>
            </a:r>
            <a:endParaRPr lang="en-MY" altLang="zh-TW" sz="1800" b="0" i="0" u="none" strike="noStrike" baseline="0" dirty="0">
              <a:solidFill>
                <a:srgbClr val="000000"/>
              </a:solidFill>
              <a:latin typeface="DFHei-W3-WINP-B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我們將透過</a:t>
            </a:r>
            <a:r>
              <a:rPr lang="zh-CN" altLang="en-US" sz="1800" b="0" i="0" u="none" strike="noStrike" baseline="0" dirty="0">
                <a:solidFill>
                  <a:srgbClr val="00A9C7"/>
                </a:solidFill>
                <a:latin typeface="DFHei-W5-WINP-BF"/>
              </a:rPr>
              <a:t>馬來西亞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DFHei-W3-WINP-BF"/>
              </a:rPr>
              <a:t>當地的訪談記錄，聆聽這群悲傷旅人的故事，為難和民移工禱告。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全球因天災或戰亂而流離失所者</a:t>
            </a:r>
            <a:r>
              <a:rPr lang="zh-CN" altLang="en-US" sz="1200" b="0" i="0" u="none" strike="noStrike" baseline="0" dirty="0">
                <a:latin typeface="MicrosoftYaHei"/>
              </a:rPr>
              <a:t>有</a:t>
            </a:r>
            <a:r>
              <a:rPr lang="en-US" altLang="zh-TW" sz="1200" b="0" i="0" u="none" strike="noStrike" baseline="0" dirty="0">
                <a:latin typeface="MicrosoftYaHei"/>
              </a:rPr>
              <a:t>1.1</a:t>
            </a:r>
            <a:r>
              <a:rPr lang="zh-TW" altLang="en-US" sz="1200" b="0" i="0" u="none" strike="noStrike" baseline="0" dirty="0">
                <a:latin typeface="MicrosoftYaHei"/>
              </a:rPr>
              <a:t>億人。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其中 </a:t>
            </a:r>
            <a:r>
              <a:rPr lang="en-US" altLang="zh-TW" sz="1200" b="0" i="0" u="none" strike="noStrike" baseline="0" dirty="0">
                <a:latin typeface="MicrosoftYaHei"/>
              </a:rPr>
              <a:t>40%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en-US" altLang="zh-TW" sz="1200" b="0" i="0" u="none" strike="noStrike" baseline="0" dirty="0">
                <a:latin typeface="MicrosoftYaHei"/>
              </a:rPr>
              <a:t>4,330</a:t>
            </a:r>
            <a:r>
              <a:rPr lang="zh-TW" altLang="en-US" sz="1200" b="0" i="0" u="none" strike="noStrike" baseline="0" dirty="0">
                <a:latin typeface="MicrosoftYaHei"/>
              </a:rPr>
              <a:t>萬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是孩</a:t>
            </a:r>
            <a:r>
              <a:rPr lang="zh-CN" altLang="en-US" sz="1200" b="0" i="0" u="none" strike="noStrike" baseline="0" dirty="0">
                <a:latin typeface="MicrosoftYaHei"/>
              </a:rPr>
              <a:t>童</a:t>
            </a:r>
            <a:r>
              <a:rPr lang="zh-TW" altLang="en-US" sz="1200" b="0" i="0" u="none" strike="noStrike" baseline="0" dirty="0">
                <a:latin typeface="MicrosoftYaHei"/>
              </a:rPr>
              <a:t>。</a:t>
            </a:r>
            <a:r>
              <a:rPr lang="en-US" altLang="zh-TW" sz="1200" b="0" i="0" u="none" strike="noStrike" baseline="0" dirty="0">
                <a:latin typeface="MicrosoftYaHei"/>
              </a:rPr>
              <a:t>1.1</a:t>
            </a:r>
            <a:r>
              <a:rPr lang="zh-TW" altLang="en-US" sz="1200" b="0" i="0" u="none" strike="noStrike" baseline="0" dirty="0">
                <a:latin typeface="MicrosoftYaHei"/>
              </a:rPr>
              <a:t>億中仍留在居住地的有人</a:t>
            </a:r>
            <a:r>
              <a:rPr lang="zh-CN" altLang="en-US" sz="1200" b="0" i="0" u="none" strike="noStrike" baseline="0" dirty="0">
                <a:latin typeface="MicrosoftYaHei"/>
              </a:rPr>
              <a:t>有</a:t>
            </a:r>
            <a:r>
              <a:rPr lang="en-US" altLang="zh-TW" sz="1200" b="0" i="0" u="none" strike="noStrike" baseline="0" dirty="0">
                <a:latin typeface="MicrosoftYaHei"/>
              </a:rPr>
              <a:t>60%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zh-TW" altLang="en-US" sz="1200" b="0" i="0" u="none" strike="noStrike" baseline="0" dirty="0">
                <a:latin typeface="MicrosoftYaHei"/>
              </a:rPr>
              <a:t> </a:t>
            </a:r>
            <a:r>
              <a:rPr lang="en-US" altLang="zh-TW" sz="1200" b="0" i="0" u="none" strike="noStrike" baseline="0" dirty="0">
                <a:latin typeface="MicrosoftYaHei"/>
              </a:rPr>
              <a:t>6,250</a:t>
            </a:r>
            <a:r>
              <a:rPr lang="zh-TW" altLang="en-US" sz="1200" b="0" i="0" u="none" strike="noStrike" baseline="0" dirty="0">
                <a:latin typeface="MicrosoftYaHei"/>
              </a:rPr>
              <a:t>億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，但要逃離本國的約佔</a:t>
            </a:r>
            <a:r>
              <a:rPr lang="en-US" altLang="zh-TW" sz="1200" b="0" i="0" u="none" strike="noStrike" baseline="0" dirty="0">
                <a:latin typeface="MicrosoftYaHei"/>
              </a:rPr>
              <a:t>35%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en-US" altLang="zh-TW" sz="1200" b="0" i="0" u="none" strike="noStrike" baseline="0" dirty="0">
                <a:latin typeface="MicrosoftYaHei"/>
              </a:rPr>
              <a:t>3,640</a:t>
            </a:r>
            <a:r>
              <a:rPr lang="zh-TW" altLang="en-US" sz="1200" b="0" i="0" u="none" strike="noStrike" baseline="0" dirty="0">
                <a:latin typeface="MicrosoftYaHei"/>
              </a:rPr>
              <a:t>萬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這些流離失所者，超過半數</a:t>
            </a:r>
            <a:r>
              <a:rPr lang="zh-CN" altLang="en-US" sz="1200" b="0" i="0" u="none" strike="noStrike" baseline="0" dirty="0">
                <a:latin typeface="MicrosoftYaHei"/>
              </a:rPr>
              <a:t>（</a:t>
            </a:r>
            <a:r>
              <a:rPr lang="en-US" altLang="zh-TW" sz="1200" b="0" i="0" u="none" strike="noStrike" baseline="0" dirty="0">
                <a:latin typeface="MicrosoftYaHei"/>
              </a:rPr>
              <a:t>52% </a:t>
            </a:r>
            <a:r>
              <a:rPr lang="zh-CN" altLang="en-US" sz="1200" b="0" i="0" u="none" strike="noStrike" baseline="0" dirty="0">
                <a:latin typeface="MicrosoftYaHei"/>
              </a:rPr>
              <a:t>）</a:t>
            </a:r>
            <a:r>
              <a:rPr lang="zh-TW" altLang="en-US" sz="1200" b="0" i="0" u="none" strike="noStrike" baseline="0" dirty="0">
                <a:latin typeface="MicrosoftYaHei"/>
              </a:rPr>
              <a:t>來自</a:t>
            </a:r>
            <a:r>
              <a:rPr lang="zh-TW" altLang="en-US" sz="1200" b="1" i="0" u="none" strike="noStrike" baseline="0" dirty="0">
                <a:latin typeface="MicrosoftYaHei"/>
              </a:rPr>
              <a:t>敘利亞</a:t>
            </a:r>
            <a:r>
              <a:rPr lang="zh-TW" altLang="en-US" sz="1200" b="0" i="0" u="none" strike="noStrike" baseline="0" dirty="0">
                <a:latin typeface="MicrosoftYaHei"/>
              </a:rPr>
              <a:t> 、</a:t>
            </a:r>
            <a:r>
              <a:rPr lang="zh-TW" altLang="en-US" sz="1200" b="1" i="0" u="none" strike="noStrike" baseline="0" dirty="0">
                <a:latin typeface="MicrosoftYaHei"/>
              </a:rPr>
              <a:t>阿富汗</a:t>
            </a:r>
            <a:r>
              <a:rPr lang="zh-CN" altLang="en-US" sz="1200" b="0" i="0" u="none" strike="noStrike" baseline="0" dirty="0">
                <a:latin typeface="MicrosoftYaHei"/>
              </a:rPr>
              <a:t>與</a:t>
            </a:r>
            <a:r>
              <a:rPr lang="zh-TW" altLang="en-US" sz="1200" b="1" i="0" u="none" strike="noStrike" baseline="0" dirty="0">
                <a:latin typeface="MicrosoftYaHei"/>
              </a:rPr>
              <a:t>烏克蘭</a:t>
            </a:r>
            <a:r>
              <a:rPr lang="zh-TW" altLang="en-US" sz="1200" b="0" i="0" u="none" strike="noStrike" baseline="0" dirty="0">
                <a:latin typeface="MicrosoftYaHei"/>
              </a:rPr>
              <a:t> </a:t>
            </a:r>
            <a:r>
              <a:rPr lang="zh-CN" altLang="en-US" sz="1200" b="0" i="0" u="none" strike="noStrike" baseline="0" dirty="0">
                <a:latin typeface="MicrosoftYaHei"/>
              </a:rPr>
              <a:t>。</a:t>
            </a:r>
            <a:endParaRPr lang="en-MY" altLang="zh-CN" sz="1200" b="0" i="0" u="none" strike="noStrike" baseline="0" dirty="0">
              <a:latin typeface="MicrosoftYaHei"/>
            </a:endParaRPr>
          </a:p>
          <a:p>
            <a:pPr lvl="0"/>
            <a:endParaRPr lang="zh-TW" altLang="en-US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一般來說，難民若被受留國接受收容，人生就</a:t>
            </a:r>
            <a:r>
              <a:rPr lang="zh-CN" altLang="en-US" sz="1200" b="0" i="0" u="none" strike="noStrike" baseline="0" dirty="0">
                <a:latin typeface="MicrosoftYaHei"/>
              </a:rPr>
              <a:t>可</a:t>
            </a:r>
            <a:r>
              <a:rPr lang="zh-TW" altLang="en-US" sz="1200" b="0" i="0" u="none" strike="noStrike" baseline="0" dirty="0">
                <a:latin typeface="MicrosoftYaHei"/>
              </a:rPr>
              <a:t>以展開新的一頁。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br>
              <a:rPr lang="zh-TW" altLang="en-US" sz="1200" b="0" i="0" u="none" strike="noStrike" baseline="0" dirty="0">
                <a:latin typeface="MicrosoftYaHei"/>
              </a:rPr>
            </a:br>
            <a:r>
              <a:rPr lang="zh-TW" altLang="en-US" sz="1200" b="0" i="0" u="none" strike="noStrike" baseline="0" dirty="0">
                <a:latin typeface="MicrosoftYaHei"/>
              </a:rPr>
              <a:t>今天，全球</a:t>
            </a:r>
            <a:r>
              <a:rPr lang="en-US" altLang="zh-TW" sz="1200" b="0" i="0" u="none" strike="noStrike" baseline="0" dirty="0">
                <a:latin typeface="MicrosoftYaHei"/>
              </a:rPr>
              <a:t>195</a:t>
            </a:r>
            <a:r>
              <a:rPr lang="zh-TW" altLang="en-US" sz="1200" b="0" i="0" u="none" strike="noStrike" baseline="0" dirty="0">
                <a:latin typeface="MicrosoftYaHei"/>
              </a:rPr>
              <a:t>國家，有</a:t>
            </a:r>
            <a:r>
              <a:rPr lang="en-US" altLang="zh-TW" sz="1200" b="0" i="0" u="none" strike="noStrike" baseline="0" dirty="0">
                <a:latin typeface="MicrosoftYaHei"/>
              </a:rPr>
              <a:t>148</a:t>
            </a:r>
            <a:r>
              <a:rPr lang="zh-TW" altLang="en-US" sz="1200" b="0" i="0" u="none" strike="noStrike" baseline="0" dirty="0">
                <a:latin typeface="MicrosoftYaHei"/>
              </a:rPr>
              <a:t>是簽署了聯合國</a:t>
            </a:r>
            <a:r>
              <a:rPr lang="en-US" altLang="zh-TW" sz="1200" b="0" i="0" u="none" strike="noStrike" baseline="0" dirty="0">
                <a:latin typeface="MicrosoftYaHei"/>
              </a:rPr>
              <a:t>《</a:t>
            </a:r>
            <a:r>
              <a:rPr lang="zh-TW" altLang="en-US" sz="1200" b="0" i="0" u="none" strike="noStrike" baseline="0" dirty="0">
                <a:latin typeface="MicrosoftYaHei"/>
              </a:rPr>
              <a:t>難民地位公約</a:t>
            </a:r>
            <a:r>
              <a:rPr lang="en-US" altLang="zh-TW" sz="1200" b="0" i="0" u="none" strike="noStrike" baseline="0" dirty="0">
                <a:latin typeface="MicrosoftYaHei"/>
              </a:rPr>
              <a:t>》</a:t>
            </a:r>
            <a:r>
              <a:rPr lang="zh-TW" altLang="en-US" sz="1200" b="0" i="0" u="none" strike="noStrike" baseline="0" dirty="0">
                <a:latin typeface="MicrosoftYaHei"/>
              </a:rPr>
              <a:t>和</a:t>
            </a:r>
            <a:r>
              <a:rPr lang="en-US" altLang="zh-TW" sz="1200" b="0" i="0" u="none" strike="noStrike" baseline="0" dirty="0">
                <a:latin typeface="MicrosoftYaHei"/>
              </a:rPr>
              <a:t>《1967</a:t>
            </a:r>
            <a:r>
              <a:rPr lang="zh-TW" altLang="en-US" sz="1200" b="0" i="0" u="none" strike="noStrike" baseline="0" dirty="0">
                <a:latin typeface="MicrosoftYaHei"/>
              </a:rPr>
              <a:t>年關於難民地位的議定書</a:t>
            </a:r>
            <a:r>
              <a:rPr lang="en-US" altLang="zh-TW" sz="1200" b="0" i="0" u="none" strike="noStrike" baseline="0" dirty="0">
                <a:latin typeface="MicrosoftYaHei"/>
              </a:rPr>
              <a:t>》</a:t>
            </a:r>
            <a:r>
              <a:rPr lang="zh-TW" altLang="en-US" sz="1200" b="0" i="0" u="none" strike="noStrike" baseline="0" dirty="0">
                <a:latin typeface="MicrosoftYaHei"/>
              </a:rPr>
              <a:t>的締約國。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r>
              <a:rPr lang="zh-TW" altLang="en-US" sz="1200" b="0" i="0" u="none" strike="noStrike" baseline="0" dirty="0">
                <a:latin typeface="MicrosoftYaHei"/>
              </a:rPr>
              <a:t>公約給予難民的保障</a:t>
            </a:r>
            <a:r>
              <a:rPr lang="zh-CN" altLang="en-US" sz="1200" b="0" i="0" u="none" strike="noStrike" baseline="0" dirty="0">
                <a:latin typeface="MicrosoftYaHei"/>
              </a:rPr>
              <a:t>有</a:t>
            </a:r>
            <a:r>
              <a:rPr lang="zh-TW" altLang="en-US" sz="1200" b="0" i="0" u="none" strike="noStrike" baseline="0" dirty="0">
                <a:latin typeface="MicrosoftYaHei"/>
              </a:rPr>
              <a:t>：難民</a:t>
            </a:r>
            <a:r>
              <a:rPr lang="zh-CN" altLang="en-US" sz="1200" b="0" i="0" u="none" strike="noStrike" baseline="0" dirty="0">
                <a:latin typeface="MicrosoftYaHei"/>
              </a:rPr>
              <a:t>能够</a:t>
            </a:r>
            <a:r>
              <a:rPr lang="zh-TW" altLang="en-US" sz="1200" b="0" i="0" u="none" strike="noStrike" baseline="0" dirty="0">
                <a:latin typeface="MicrosoftYaHei"/>
              </a:rPr>
              <a:t>在收容國擁有行動自由、教育、就業或以自雇形式獲得收入、擁有財產權、</a:t>
            </a:r>
            <a:br>
              <a:rPr lang="en-MY" altLang="zh-TW" sz="1200" b="0" i="0" u="none" strike="noStrike" baseline="0" dirty="0">
                <a:latin typeface="MicrosoftYaHei"/>
              </a:rPr>
            </a:br>
            <a:r>
              <a:rPr lang="zh-TW" altLang="en-US" sz="1200" b="0" i="0" u="none" strike="noStrike" baseline="0" dirty="0">
                <a:latin typeface="MicrosoftYaHei"/>
              </a:rPr>
              <a:t>旅行及身分證件、獲得公共救濟及援助，包括：醫療服務。</a:t>
            </a:r>
            <a:endParaRPr lang="en-MY" altLang="zh-TW" sz="1200" b="0" i="0" u="none" strike="noStrike" baseline="0" dirty="0">
              <a:latin typeface="MicrosoftYaHei"/>
            </a:endParaRPr>
          </a:p>
          <a:p>
            <a:pPr lvl="0"/>
            <a:endParaRPr lang="zh-TW" altLang="en-US" sz="1200" b="0" i="0" u="none" strike="noStrike" baseline="0" dirty="0">
              <a:latin typeface="MicrosoftYaHei"/>
            </a:endParaRPr>
          </a:p>
          <a:p>
            <a:pPr lvl="0"/>
            <a:r>
              <a:rPr lang="zh-CN" altLang="en-US" sz="1200" b="0" i="0" u="none" strike="noStrike" baseline="0" dirty="0">
                <a:latin typeface="MicrosoftYaHei"/>
              </a:rPr>
              <a:t>但是</a:t>
            </a:r>
            <a:r>
              <a:rPr lang="zh-TW" altLang="en-US" sz="1200" b="0" i="0" u="none" strike="noStrike" baseline="0" dirty="0">
                <a:latin typeface="MicrosoftYaHei"/>
              </a:rPr>
              <a:t>有些國家，尚未是</a:t>
            </a:r>
            <a:r>
              <a:rPr lang="en-US" altLang="zh-TW" sz="1200" b="0" i="0" u="none" strike="noStrike" baseline="0" dirty="0">
                <a:latin typeface="MicrosoftYaHei"/>
              </a:rPr>
              <a:t>《</a:t>
            </a:r>
            <a:r>
              <a:rPr lang="zh-TW" altLang="en-US" sz="1200" b="0" i="0" u="none" strike="noStrike" baseline="0" dirty="0">
                <a:latin typeface="MicrosoftYaHei"/>
              </a:rPr>
              <a:t>難民地位公約</a:t>
            </a:r>
            <a:r>
              <a:rPr lang="en-US" altLang="zh-TW" sz="1200" b="0" i="0" u="none" strike="noStrike" baseline="0" dirty="0">
                <a:latin typeface="MicrosoftYaHei"/>
              </a:rPr>
              <a:t>》</a:t>
            </a:r>
            <a:r>
              <a:rPr lang="zh-CN" altLang="en-US" sz="1200" b="0" i="0" u="none" strike="noStrike" baseline="0" dirty="0">
                <a:latin typeface="MicrosoftYaHei"/>
              </a:rPr>
              <a:t>的</a:t>
            </a:r>
            <a:r>
              <a:rPr lang="zh-TW" altLang="en-US" sz="1200" b="0" i="0" u="none" strike="noStrike" baseline="0" dirty="0">
                <a:latin typeface="MicrosoftYaHei"/>
              </a:rPr>
              <a:t>簽署國，馬來</a:t>
            </a:r>
            <a:r>
              <a:rPr lang="zh-CN" altLang="en-US" sz="1200" b="0" i="0" u="none" strike="noStrike" baseline="0" dirty="0">
                <a:latin typeface="MicrosoftYaHei"/>
              </a:rPr>
              <a:t>西</a:t>
            </a:r>
            <a:r>
              <a:rPr lang="zh-TW" altLang="en-US" sz="1200" b="0" i="0" u="none" strike="noStrike" baseline="0" dirty="0">
                <a:latin typeface="MicrosoftYaHei"/>
              </a:rPr>
              <a:t>亞就是其中的一</a:t>
            </a:r>
            <a:r>
              <a:rPr lang="zh-CN" altLang="en-US" sz="1200" b="0" i="0" u="none" strike="noStrike" baseline="0" dirty="0">
                <a:latin typeface="MicrosoftYaHei"/>
              </a:rPr>
              <a:t>個</a:t>
            </a:r>
            <a:r>
              <a:rPr lang="zh-TW" altLang="en-US" sz="1200" b="0" i="0" u="none" strike="noStrike" baseline="0" dirty="0">
                <a:latin typeface="MicrosoftYaHei"/>
              </a:rPr>
              <a:t>。</a:t>
            </a:r>
            <a:br>
              <a:rPr lang="en-MY" altLang="zh-TW" sz="1200" b="0" i="0" u="none" strike="noStrike" baseline="0" dirty="0">
                <a:latin typeface="MicrosoftYaHei"/>
              </a:rPr>
            </a:br>
            <a:r>
              <a:rPr lang="zh-TW" altLang="en-US" sz="1200" b="0" i="0" u="none" strike="noStrike" baseline="0" dirty="0">
                <a:latin typeface="MicrosoftYaHei"/>
              </a:rPr>
              <a:t>讓我們</a:t>
            </a:r>
            <a:r>
              <a:rPr lang="zh-CN" altLang="en-US" sz="1200" b="0" i="0" u="none" strike="noStrike" baseline="0" dirty="0">
                <a:latin typeface="MicrosoftYaHei"/>
              </a:rPr>
              <a:t>一同</a:t>
            </a:r>
            <a:r>
              <a:rPr lang="zh-TW" altLang="en-US" sz="1200" b="0" i="0" u="none" strike="noStrike" baseline="0" dirty="0">
                <a:latin typeface="MicrosoftYaHei"/>
              </a:rPr>
              <a:t>看看</a:t>
            </a:r>
            <a:r>
              <a:rPr lang="zh-CN" altLang="en-US" sz="1200" b="0" i="0" u="none" strike="noStrike" baseline="0" dirty="0">
                <a:latin typeface="MicrosoftYaHei"/>
              </a:rPr>
              <a:t>這些</a:t>
            </a:r>
            <a:r>
              <a:rPr lang="zh-TW" altLang="en-US" sz="1200" b="0" i="0" u="none" strike="noStrike" baseline="0" dirty="0">
                <a:latin typeface="MicrosoftYaHei"/>
              </a:rPr>
              <a:t>難民在這國家的情況。</a:t>
            </a:r>
            <a:endParaRPr lang="zh-TW" altLang="en-US" sz="1200" b="0" i="0" u="none" strike="noStrike" baseline="0" dirty="0">
              <a:latin typeface="MicrosoftYaHe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馬來西亞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人口有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3</a:t>
            </a:r>
            <a:r>
              <a:rPr lang="en-MY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,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400萬，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當權者在</a:t>
            </a:r>
            <a:r>
              <a:rPr 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宗教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自由政策上</a:t>
            </a:r>
            <a:r>
              <a:rPr 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極力</a:t>
            </a:r>
            <a:r>
              <a:rPr lang="zh-TW" altLang="en-US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鼓吹</a:t>
            </a:r>
            <a:r>
              <a:rPr 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伊斯蘭化</a:t>
            </a:r>
            <a:r>
              <a:rPr lang="zh-TW" altLang="en-US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。</a:t>
            </a:r>
            <a:endParaRPr lang="en-MY" altLang="zh-TW" sz="1000" dirty="0">
              <a:effectLst/>
              <a:latin typeface="YouYuan" panose="02010509060101010101" pitchFamily="49" charset="-122"/>
              <a:ea typeface="YouYuan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000" kern="100" dirty="0">
              <a:solidFill>
                <a:srgbClr val="4D5156"/>
              </a:solidFill>
              <a:effectLst/>
              <a:latin typeface="YouYuan" panose="02010509060101010101" pitchFamily="49" charset="-122"/>
              <a:ea typeface="YouYuan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1990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年代，緬甸逮捕異議分子，他們偷渡逃往泰國和馬來西亞。 </a:t>
            </a:r>
            <a:endParaRPr lang="en-MY" altLang="zh-TW" sz="1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2000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開始，除了緬甸難民，還有來</a:t>
            </a:r>
            <a:r>
              <a:rPr lang="zh-CN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</a:t>
            </a:r>
            <a:r>
              <a:rPr lang="zh-TW" altLang="en-US" sz="1000" b="1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也門</a:t>
            </a:r>
            <a:r>
              <a:rPr lang="zh-TW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zh-TW" altLang="en-US" sz="1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巴勒斯坦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敘利亞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1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索馬利亞</a:t>
            </a:r>
            <a:r>
              <a:rPr lang="zh-TW" altLang="en-US" sz="1000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等戰亂國。</a:t>
            </a:r>
            <a:endParaRPr lang="en-MY" altLang="zh-TW" sz="1000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目前有</a:t>
            </a:r>
            <a:r>
              <a:rPr lang="en-US" altLang="zh-TW" sz="1000" dirty="0"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18萬難民，以來自</a:t>
            </a:r>
            <a:r>
              <a:rPr lang="zh-TW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緬甸羅興亞人為主， </a:t>
            </a:r>
            <a:r>
              <a:rPr lang="zh-CN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佔</a:t>
            </a:r>
            <a:r>
              <a:rPr lang="en-US" altLang="zh-TW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57%</a:t>
            </a:r>
            <a:r>
              <a:rPr lang="zh-CN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（</a:t>
            </a:r>
            <a:r>
              <a:rPr lang="en-US" altLang="zh-TW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10.3</a:t>
            </a:r>
            <a:r>
              <a:rPr lang="zh-TW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萬</a:t>
            </a:r>
            <a:r>
              <a:rPr lang="zh-CN" altLang="en-US" sz="1000" b="0" i="0" u="none" strike="noStrike" baseline="0" dirty="0">
                <a:latin typeface="YouYuan" panose="02010509060101010101" pitchFamily="49" charset="-122"/>
                <a:ea typeface="YouYuan" panose="02010509060101010101" pitchFamily="49" charset="-122"/>
              </a:rPr>
              <a:t>）。</a:t>
            </a:r>
            <a:endParaRPr lang="en-MY" altLang="zh-CN" sz="1000" b="0" i="0" u="none" strike="noStrike" baseline="0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dirty="0"/>
          </a:p>
          <a:p>
            <a:r>
              <a:rPr lang="zh-TW" altLang="en-US" sz="10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馬來西亞政府長期以來以「國家安全管控」，而非「人道保護」的角度看待難民議題。</a:t>
            </a:r>
            <a:endParaRPr lang="en-MY" altLang="zh-TW" sz="1000" b="1" i="0" dirty="0">
              <a:solidFill>
                <a:srgbClr val="80808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馬來西亞尚未是聯合國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難民地位公約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簽署國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並無援助難民的法律框架。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官方文件上，不曾承認過難民的存在，</a:t>
            </a:r>
            <a:r>
              <a:rPr lang="zh-TW" altLang="en-US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全部皆被列為非法的外籍勞工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不能享受公共教育、醫療補助、就業和國家保護的權利。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大多數人從事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3D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骯髒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(Dirty)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、困難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(Difficult)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、危險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(Dangerous)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容易被雇主剝削，拘捕、驅逐出境的風險。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換句話說，馬來西亞當局採取的是一種容忍其短暫停留，但不承擔責任的模糊態度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難民等待前往美國、加拿大等大國的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收容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，然而，安置名額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極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難民前景暗淡無光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經濟轉型引進移工</a:t>
            </a:r>
            <a:endParaRPr lang="zh-TW" altLang="en-US" sz="1200" b="1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馬來西亞的製造業、棕櫚種植業和服務業，長期依賴低薪外籍移工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外勞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移工人口大約 </a:t>
            </a:r>
            <a:r>
              <a:rPr lang="en-US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570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萬，但因勞工權益問題，移工容易遭受侵犯、欺騙、剝削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MY" altLang="zh-CN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以及有女傭工作多年卻沒有獲得薪資。有些移工在母國被承諾的工作條件，來到大馬後卻不是如此。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投訴時，雇主會取消他們的工作準證，他們就會淪為無證件者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CN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有些來到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後來卻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要從事不同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工作，若被發現從事不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符合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工作證上的工作，就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等同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屬於無證件者。</a:t>
            </a:r>
            <a:br>
              <a:rPr lang="en-MY" altLang="zh-TW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警員或流氓都會強迫撈取他們的金錢</a:t>
            </a:r>
            <a:r>
              <a:rPr lang="zh-CN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他們因此感到迷失，失望及絕望。</a:t>
            </a:r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MY" altLang="zh-TW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還有，他們許多都是未得之民。</a:t>
            </a:r>
            <a:endParaRPr lang="zh-TW" altLang="en-US" sz="1200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我們可以做些什麼嗎</a:t>
            </a:r>
            <a:r>
              <a:rPr lang="en-US" altLang="zh-TW" sz="1200" b="1" spc="40" dirty="0">
                <a:solidFill>
                  <a:srgbClr val="4D4D4D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?</a:t>
            </a:r>
            <a:endParaRPr lang="en-US" altLang="zh-TW" sz="1200" b="1" spc="40" dirty="0">
              <a:solidFill>
                <a:srgbClr val="4D4D4D"/>
              </a:solidFill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200" b="1" i="0" u="none" strike="noStrike" spc="40" baseline="0" dirty="0">
                <a:solidFill>
                  <a:srgbClr val="4D4D4D"/>
                </a:solidFill>
                <a:effectLst/>
                <a:latin typeface="DFHei-W3-WIN-BF"/>
                <a:ea typeface="Microsoft JhengHei" panose="020B0604030504040204" pitchFamily="34" charset="-120"/>
                <a:cs typeface="Times New Roman" panose="02020603050405020304" pitchFamily="18" charset="0"/>
              </a:rPr>
              <a:t>______________________________________________________________</a:t>
            </a:r>
            <a:endParaRPr lang="en-US" altLang="zh-TW" sz="1200" b="1" i="0" u="none" strike="noStrike" spc="40" baseline="0" dirty="0">
              <a:solidFill>
                <a:srgbClr val="4D4D4D"/>
              </a:solidFill>
              <a:effectLst/>
              <a:latin typeface="DFHei-W3-WIN-BF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1000" b="1" i="0" u="none" strike="noStrike" baseline="0" dirty="0">
              <a:solidFill>
                <a:srgbClr val="000000"/>
              </a:solidFill>
              <a:latin typeface="DFHei-W3-WIN-B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以下供參考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:</a:t>
            </a:r>
            <a:endParaRPr lang="en-US" altLang="zh-TW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*</a:t>
            </a:r>
            <a:r>
              <a:rPr 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馬來西亞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人口有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3</a:t>
            </a:r>
            <a:r>
              <a:rPr lang="en-MY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,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400萬，馬來人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57.2%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、</a:t>
            </a:r>
            <a:r>
              <a:rPr lang="en-US" altLang="zh-TW" sz="1000" kern="100" dirty="0" err="1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華人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23.2%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r>
              <a:rPr lang="en-US" altLang="zh-TW" sz="1000" kern="100" dirty="0" err="1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印度人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6.7%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）、原住民（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12.2%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）、其他（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0.75%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endParaRPr lang="en-US" altLang="zh-TW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*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宗教信仰：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伊斯蘭教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63.5%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佛教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18.7%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基督教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9.</a:t>
            </a:r>
            <a:r>
              <a:rPr lang="en-MY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</a:t>
            </a:r>
            <a:r>
              <a:rPr lang="zh-TW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興都教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6.</a:t>
            </a:r>
            <a:r>
              <a:rPr lang="en-MY" altLang="zh-CN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TW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en-US" sz="1000" kern="100" dirty="0">
                <a:solidFill>
                  <a:srgbClr val="4D5156"/>
                </a:solidFill>
                <a:effectLst/>
                <a:latin typeface="YouYuan" panose="02010509060101010101" pitchFamily="49" charset="-122"/>
                <a:ea typeface="YouYuan" panose="02010509060101010101" pitchFamily="49" charset="-122"/>
                <a:cs typeface="Times New Roman" panose="02020603050405020304" pitchFamily="18" charset="0"/>
              </a:rPr>
              <a:t>）、其他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（</a:t>
            </a:r>
            <a:r>
              <a:rPr lang="en-MY" altLang="zh-CN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1.8%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）</a:t>
            </a:r>
            <a:endParaRPr lang="en-MY" altLang="zh-CN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endParaRPr lang="zh-TW" altLang="en-US" sz="1000" b="1" i="0" u="none" strike="noStrike" baseline="0" dirty="0">
              <a:solidFill>
                <a:srgbClr val="000000"/>
              </a:solidFill>
              <a:latin typeface="DFHei-W3-WIN-BF"/>
            </a:endParaRPr>
          </a:p>
          <a:p>
            <a:pPr algn="l"/>
            <a:endParaRPr lang="zh-TW" altLang="en-US" sz="1000" b="0" i="0" u="none" strike="noStrike" baseline="0" dirty="0">
              <a:solidFill>
                <a:srgbClr val="000000"/>
              </a:solidFill>
              <a:latin typeface="DFHei-W3-WIN-B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1.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需要教課老師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: 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在馬來西亞有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些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基督教機構，成立難民學校，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以英語教學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，預備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在將來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安頓到西方國家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時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也可以繼續升學或應付生活。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2.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宣教日引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「憐憫關懷事工」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關注難民心靈的需要，經常與來自阿富汗、葉門、索馬里、緬甸的難民家庭及青少年一起露營、一日遊、郊遊野餐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與聚餐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等方式陪伴來建立密切的關係。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3. 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或者奉獻支持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「憐憫關懷基金」</a:t>
            </a:r>
            <a:r>
              <a:rPr lang="zh-CN" altLang="en-US" sz="1800" b="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，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當難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民朋友遇到急難需要，如急診、斷糧、孩子學費等困境時及時給予支援。</a:t>
            </a:r>
            <a:endParaRPr lang="en-US" altLang="zh-TW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若時間許可，以下是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宣教日引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「憐憫關懷事工」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在馬來西亞的難民事工分享</a:t>
            </a:r>
            <a:r>
              <a:rPr lang="en-US" altLang="zh-TW" sz="1800" b="1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在馬來西亞有許多基督教機構，特別關注難民兒童教育的需要。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你可以成爲老師，這些難民學校主要以英語教課，若有可能被安頓到西方國家也可以繼續升學或應付生活。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我們也關注難民心靈的需要，在馬來西亞我們也透過與難民家庭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及青少年</a:t>
            </a: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一起露營、一日遊、郊遊野餐、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家庭聚餐等方式陪伴來自阿富汗、葉門、索馬里、緬甸等國家的難民朋友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，</a:t>
            </a: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與他們建立密切的關係。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特別是在疫情期間，幾乎兩年未曾踏出過家門口的難民，從他們的聲聲的道謝，足以讓人感受到他們内心的感動和喜悅。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你我付出時間、安排載送、一餐膳食，這些或許看似簡單的舉動，卻可以是他們一生的祝福。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穆斯林婦女不被允許外出工作，來自葉門的塔莎是一位寡婦，我們透過前綫工人在她的家辦聚餐，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這可是支持她的生活需要的主要收入來源。除了預備中東美食，她還有一門手藝就是冲泡伊索比亞咖啡，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優雅的手勢帶出濃鬱厚實的咖啡香，配上親製的中東糕點，邀你一起細細品嘗！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鼓勵教會組隊到訪馬來西亞，歡迎聯繋宣教日引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憐憫關懷事工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CN" altLang="en-US" sz="1800" b="0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以行動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關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心在我們身邊的未得之民，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或者奉獻支持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憐憫關懷基金</a:t>
            </a:r>
            <a:r>
              <a:rPr lang="zh-TW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CN" altLang="en-US" sz="1800" b="1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CN" altLang="en-US" sz="1800" b="0" i="0" dirty="0">
                <a:solidFill>
                  <a:srgbClr val="80808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難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民朋友遇到急難需要，如急診、斷糧、孩子學費等困境時及時給予支援。</a:t>
            </a: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marL="0" marR="0" algn="just" fontAlgn="base">
              <a:spcBef>
                <a:spcPts val="0"/>
              </a:spcBef>
              <a:spcAft>
                <a:spcPts val="600"/>
              </a:spcAft>
            </a:pPr>
            <a:endParaRPr lang="en-MY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err="1"/>
              <a:t>請按請況把字體放大</a:t>
            </a:r>
            <a:r>
              <a:rPr lang="en-MY" dirty="0"/>
              <a:t> (40號)， </a:t>
            </a:r>
            <a:r>
              <a:rPr lang="en-MY" dirty="0" err="1"/>
              <a:t>禱文可分作兩張Slide，讓會眾可以看得清晰</a:t>
            </a:r>
            <a:r>
              <a:rPr lang="en-MY" dirty="0"/>
              <a:t>， </a:t>
            </a:r>
            <a:r>
              <a:rPr lang="en-MY" dirty="0" err="1"/>
              <a:t>同心開口禱告</a:t>
            </a:r>
            <a:r>
              <a:rPr lang="en-MY" dirty="0"/>
              <a:t>。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dirty="0" err="1"/>
              <a:t>請按請況把字體放大</a:t>
            </a:r>
            <a:r>
              <a:rPr lang="en-MY" dirty="0"/>
              <a:t> (40號)， </a:t>
            </a:r>
            <a:r>
              <a:rPr lang="en-MY" dirty="0" err="1"/>
              <a:t>禱文可分作兩張Slide，讓會眾可以看得清晰</a:t>
            </a:r>
            <a:r>
              <a:rPr lang="en-MY" dirty="0"/>
              <a:t>， </a:t>
            </a:r>
            <a:r>
              <a:rPr lang="en-MY" dirty="0" err="1"/>
              <a:t>同心開口禱告</a:t>
            </a:r>
            <a:r>
              <a:rPr lang="en-MY" dirty="0"/>
              <a:t>。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-1" r="12610" b="18480"/>
          <a:stretch>
            <a:fillRect/>
          </a:stretch>
        </p:blipFill>
        <p:spPr>
          <a:xfrm>
            <a:off x="0" y="0"/>
            <a:ext cx="12508230" cy="8520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66707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年4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lang="en-US" altLang="zh-TW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在馬來西亞的難民與移工</a:t>
            </a:r>
            <a:endParaRPr lang="en-MY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680" y="762000"/>
            <a:ext cx="546932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</a:t>
            </a:r>
            <a:endParaRPr lang="en-MY" altLang="zh-TW" sz="36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全球流離失所者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1.1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億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3,640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境內流離失所者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6,250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無國籍流離失所者</a:t>
            </a:r>
            <a:r>
              <a:rPr lang="zh-CN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1,328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40%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孩童：</a:t>
            </a: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4,330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447800"/>
            <a:ext cx="46482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52%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來自：</a:t>
            </a:r>
            <a:endParaRPr lang="en-MY" altLang="zh-TW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敘利亞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650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阿富汗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610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烏克蘭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590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馬來西亞</a:t>
            </a:r>
            <a:r>
              <a:rPr lang="zh-CN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588</a:t>
            </a:r>
            <a:r>
              <a:rPr lang="zh-TW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zh-TW" alt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18.1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萬難民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570 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萬移工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外勞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922" y="533400"/>
            <a:ext cx="11450156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馬來西亞 </a:t>
            </a:r>
            <a:r>
              <a:rPr lang="zh-TW" altLang="en-US" sz="3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悲傷旅人集散地</a:t>
            </a:r>
            <a:endParaRPr lang="en-MY" altLang="zh-TW" sz="32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國安思維的難民議題</a:t>
            </a:r>
            <a:endParaRPr lang="zh-TW" alt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國安管控 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vs 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人道保護，難民等同非法移民，人生重新歸零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不是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難民地位公約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簽署國</a:t>
            </a:r>
            <a:br>
              <a:rPr lang="en-MY" altLang="zh-CN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沒有公共教育、醫療補助、就業和國家保護權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從事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3D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工作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骯髒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Dirty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、困難 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Difficult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、危險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Dangerous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TW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570</a:t>
            </a:r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萬感到迷失絕望的移工</a:t>
            </a:r>
            <a:endParaRPr lang="zh-TW" alt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缺乏勞工權益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遭受侵犯、欺騙、剝削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5901304"/>
            <a:ext cx="5039278" cy="728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文鼎細鋼筆行楷" panose="02010609010101010101" pitchFamily="49" charset="-120"/>
                <a:ea typeface="文鼎細鋼筆行楷" panose="02010609010101010101" pitchFamily="49" charset="-120"/>
                <a:cs typeface="文鼎細鋼筆行楷" panose="02010609010101010101" pitchFamily="49" charset="-120"/>
              </a:rPr>
              <a:t>我們可以做些什麼</a:t>
            </a:r>
            <a:r>
              <a:rPr lang="en-US" altLang="zh-TW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文鼎細鋼筆行楷" panose="02010609010101010101" pitchFamily="49" charset="-120"/>
                <a:ea typeface="文鼎細鋼筆行楷" panose="02010609010101010101" pitchFamily="49" charset="-120"/>
                <a:cs typeface="文鼎細鋼筆行楷" panose="02010609010101010101" pitchFamily="49" charset="-120"/>
              </a:rPr>
              <a:t>?</a:t>
            </a:r>
            <a:endParaRPr lang="en-US" altLang="zh-TW" sz="40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文鼎細鋼筆行楷" panose="02010609010101010101" pitchFamily="49" charset="-120"/>
              <a:ea typeface="文鼎細鋼筆行楷" panose="02010609010101010101" pitchFamily="49" charset="-120"/>
              <a:cs typeface="文鼎細鋼筆行楷" panose="02010609010101010101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440" y="4062869"/>
            <a:ext cx="2213760" cy="58533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  <a:tabLst>
                <a:tab pos="1746885" algn="l"/>
              </a:tabLst>
            </a:pPr>
            <a:r>
              <a:rPr lang="zh-CN" altLang="en-US" b="1" kern="100" dirty="0">
                <a:solidFill>
                  <a:srgbClr val="1B8EA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露營</a:t>
            </a:r>
            <a:r>
              <a:rPr lang="en-MY" altLang="zh-CN" b="1" kern="100" dirty="0">
                <a:solidFill>
                  <a:srgbClr val="1B8EA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CN" altLang="en-US" b="1" kern="100" dirty="0">
                <a:solidFill>
                  <a:srgbClr val="1B8EA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一日游</a:t>
            </a:r>
            <a:endParaRPr lang="en-MY" b="1" kern="100" dirty="0">
              <a:solidFill>
                <a:srgbClr val="1B8EA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09519" y="2438400"/>
            <a:ext cx="4452229" cy="4191000"/>
            <a:chOff x="7358771" y="1828800"/>
            <a:chExt cx="4452229" cy="4191000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29"/>
            <a:stretch>
              <a:fillRect/>
            </a:stretch>
          </p:blipFill>
          <p:spPr bwMode="auto">
            <a:xfrm>
              <a:off x="7358772" y="3657600"/>
              <a:ext cx="4452228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58771" y="1828800"/>
              <a:ext cx="1709081" cy="170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5" r="7825"/>
            <a:stretch>
              <a:fillRect/>
            </a:stretch>
          </p:blipFill>
          <p:spPr bwMode="auto">
            <a:xfrm>
              <a:off x="9248137" y="1828800"/>
              <a:ext cx="2562863" cy="170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Graphic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6014" y="355867"/>
            <a:ext cx="2952750" cy="638899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18692"/>
          <a:stretch>
            <a:fillRect/>
          </a:stretch>
        </p:blipFill>
        <p:spPr bwMode="auto">
          <a:xfrm>
            <a:off x="3709719" y="4632144"/>
            <a:ext cx="2702742" cy="1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" r="8151"/>
          <a:stretch>
            <a:fillRect/>
          </a:stretch>
        </p:blipFill>
        <p:spPr bwMode="auto">
          <a:xfrm>
            <a:off x="330253" y="2473103"/>
            <a:ext cx="3632147" cy="20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r="3688"/>
          <a:stretch>
            <a:fillRect/>
          </a:stretch>
        </p:blipFill>
        <p:spPr bwMode="auto">
          <a:xfrm>
            <a:off x="330252" y="4632144"/>
            <a:ext cx="3276600" cy="1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/>
          <p:nvPr/>
        </p:nvSpPr>
        <p:spPr>
          <a:xfrm>
            <a:off x="9262898" y="1861107"/>
            <a:ext cx="2675104" cy="502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746885" algn="l"/>
              </a:tabLst>
            </a:pPr>
            <a:r>
              <a:rPr lang="zh-CN" altLang="en-US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聚餐</a:t>
            </a:r>
            <a:r>
              <a:rPr lang="en-MY" altLang="zh-CN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CN" altLang="en-US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咖啡小敘</a:t>
            </a:r>
            <a:endParaRPr lang="en-MY" b="1" kern="100" dirty="0">
              <a:solidFill>
                <a:srgbClr val="1B8EA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11523"/>
          <a:stretch>
            <a:fillRect/>
          </a:stretch>
        </p:blipFill>
        <p:spPr>
          <a:xfrm>
            <a:off x="5257473" y="429289"/>
            <a:ext cx="1681078" cy="2300123"/>
          </a:xfrm>
          <a:prstGeom prst="rect">
            <a:avLst/>
          </a:prstGeom>
        </p:spPr>
      </p:pic>
      <p:sp>
        <p:nvSpPr>
          <p:cNvPr id="20" name="Content Placeholder 2"/>
          <p:cNvSpPr txBox="1"/>
          <p:nvPr/>
        </p:nvSpPr>
        <p:spPr>
          <a:xfrm>
            <a:off x="1017512" y="1736363"/>
            <a:ext cx="1879627" cy="555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746885" algn="l"/>
              </a:tabLst>
            </a:pPr>
            <a:r>
              <a:rPr lang="zh-CN" altLang="en-US" b="1" kern="100" dirty="0">
                <a:solidFill>
                  <a:srgbClr val="1B8EA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難民學校</a:t>
            </a:r>
            <a:endParaRPr lang="en-MY" b="1" kern="100" dirty="0">
              <a:solidFill>
                <a:srgbClr val="1B8EA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8187" r="17949"/>
          <a:stretch>
            <a:fillRect/>
          </a:stretch>
        </p:blipFill>
        <p:spPr>
          <a:xfrm>
            <a:off x="2610372" y="429289"/>
            <a:ext cx="2520387" cy="1681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6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r="10267" b="7831"/>
          <a:stretch>
            <a:fillRect/>
          </a:stretch>
        </p:blipFill>
        <p:spPr>
          <a:xfrm>
            <a:off x="0" y="-7472"/>
            <a:ext cx="12279532" cy="8645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4396" y="2551837"/>
            <a:ext cx="83432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3600" b="1" dirty="0">
                <a:solidFill>
                  <a:srgbClr val="FFFFFF"/>
                </a:solidFill>
              </a:rPr>
              <a:t>在馬來西亞的難民與移工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4.375E-6 -0.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/>
          <p:cNvSpPr>
            <a:spLocks noGrp="1"/>
          </p:cNvSpPr>
          <p:nvPr>
            <p:ph idx="1"/>
          </p:nvPr>
        </p:nvSpPr>
        <p:spPr>
          <a:xfrm>
            <a:off x="4343400" y="76200"/>
            <a:ext cx="3943350" cy="639743"/>
          </a:xfr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在馬來西亞的難民</a:t>
            </a:r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914400"/>
            <a:ext cx="9372600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天父，求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眷顧在馬來西亞的十八萬多難民， 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在戰亂中失去了親人，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當他們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思念家人時，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安慰，憂患缺乏中，求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供應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前途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茫茫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之時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祢為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他們開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道路，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祢為他們預備可以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早日被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安排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轉往收留國。</a:t>
            </a:r>
            <a:endParaRPr lang="zh-TW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天父，難民孩子們心中有許多夢想，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希望能上學和探索世界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渴望一個充滿盼望及光明的未來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賜給他們恩典和機會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雖然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難民家庭能力有限，但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的大能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卻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超越限制，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請將他們背在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兩翼之間，帶領他們乘駕在地的高處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願主賜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福基督徒開辦的難民學校，有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足夠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經費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師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資，同工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都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喜樂地按著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心意來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參與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服事。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奉主耶穌基督的名求，阿們。</a:t>
            </a:r>
            <a:endParaRPr lang="zh-TW" altLang="en-US" sz="28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b="79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627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/>
          <p:cNvSpPr>
            <a:spLocks noGrp="1"/>
          </p:cNvSpPr>
          <p:nvPr>
            <p:ph idx="1"/>
          </p:nvPr>
        </p:nvSpPr>
        <p:spPr>
          <a:xfrm>
            <a:off x="4124325" y="228600"/>
            <a:ext cx="3943350" cy="639743"/>
          </a:xfr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B0E2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CN" altLang="en-US" b="1" dirty="0">
                <a:solidFill>
                  <a:srgbClr val="B0E2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在馬來西亞的移工</a:t>
            </a:r>
            <a:r>
              <a:rPr lang="zh-TW" altLang="en-US" b="1" dirty="0">
                <a:solidFill>
                  <a:srgbClr val="B0E2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endParaRPr lang="en-US" b="1" dirty="0">
              <a:solidFill>
                <a:srgbClr val="B0E2D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037103"/>
            <a:ext cx="95250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天父，我們為來到異鄉開展新生活的移工禱告，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求父神差派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的兒女幫助移工適應新的社會文化、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引領他們找到居住的地方，有支持他們的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好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鄰舍。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願主幫助他們懂得與雇主相處，建立合宜的自尊和自信。</a:t>
            </a:r>
            <a:endParaRPr lang="zh-TW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願主基督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賜給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馬來西亞教會異象和能力，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成為</a:t>
            </a:r>
            <a:r>
              <a:rPr lang="en-US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570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萬移工得聽福音的管道，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明白他們的真實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需要，</a:t>
            </a:r>
            <a:br>
              <a:rPr lang="en-MY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謙卑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的心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學習、認識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尊重移工原居國的文化。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給</a:t>
            </a:r>
            <a:r>
              <a:rPr lang="zh-CN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的教會有接待的智慧與愛心，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能夠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在自然輕鬆相處中，讓他們感受到神就是愛，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而願意向主開放。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奉主耶穌基督的名求，阿們！</a:t>
            </a:r>
            <a:endParaRPr lang="zh-TW" altLang="en-US" sz="28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不再是個人的禱告，我們開始一起祈禱。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分鐘，生活再忙碌的人都能找到時間參與。</a:t>
            </a:r>
            <a:endParaRPr lang="zh-TW" altLang="en-US" sz="2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893</Words>
  <Application>WPS Presentation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SimSun</vt:lpstr>
      <vt:lpstr>Wingdings</vt:lpstr>
      <vt:lpstr>Microsoft JhengHei</vt:lpstr>
      <vt:lpstr>Times New Roman</vt:lpstr>
      <vt:lpstr>DFHei-W3-WINP-BF</vt:lpstr>
      <vt:lpstr>Euphorigenic</vt:lpstr>
      <vt:lpstr>DFHei-W5-WINP-BF</vt:lpstr>
      <vt:lpstr>MicrosoftYaHei</vt:lpstr>
      <vt:lpstr>Microsoft JhengHei UI</vt:lpstr>
      <vt:lpstr>文鼎細鋼筆行楷</vt:lpstr>
      <vt:lpstr>Calibri</vt:lpstr>
      <vt:lpstr>PMingLiU</vt:lpstr>
      <vt:lpstr>YouYuan</vt:lpstr>
      <vt:lpstr>DFHei-W3-WIN-BF</vt:lpstr>
      <vt:lpstr>Microsoft YaHei</vt:lpstr>
      <vt:lpstr>Microsoft YaHei Light</vt:lpstr>
      <vt:lpstr>Arial Unicode MS</vt:lpstr>
      <vt:lpstr>Calibri Light</vt:lpstr>
      <vt:lpstr>PMingLiU</vt:lpstr>
      <vt:lpstr>DengXian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user</cp:lastModifiedBy>
  <cp:revision>3021</cp:revision>
  <dcterms:created xsi:type="dcterms:W3CDTF">2020-11-06T17:04:00Z</dcterms:created>
  <dcterms:modified xsi:type="dcterms:W3CDTF">2024-04-01T08:27:00Z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D93C63C07FF3483C86FFE145F64BF076_12</vt:lpwstr>
  </property>
  <property fmtid="{D5CDD505-2E9C-101B-9397-08002B2CF9AE}" pid="3" name="KSOProductBuildVer">
    <vt:lpwstr>1033-12.2.0.16703</vt:lpwstr>
  </property>
</Properties>
</file>