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6" r:id="rId3"/>
    <p:sldId id="349" r:id="rId5"/>
    <p:sldId id="377" r:id="rId6"/>
    <p:sldId id="401" r:id="rId7"/>
    <p:sldId id="256" r:id="rId8"/>
    <p:sldId id="367" r:id="rId9"/>
    <p:sldId id="379" r:id="rId10"/>
    <p:sldId id="381" r:id="rId11"/>
    <p:sldId id="343" r:id="rId12"/>
    <p:sldId id="3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74"/>
    <a:srgbClr val="0F4D6F"/>
    <a:srgbClr val="125F6C"/>
    <a:srgbClr val="B0E2D5"/>
    <a:srgbClr val="167484"/>
    <a:srgbClr val="391F25"/>
    <a:srgbClr val="6D2544"/>
    <a:srgbClr val="0F4E59"/>
    <a:srgbClr val="146B7A"/>
    <a:srgbClr val="1B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5320" autoAdjust="0"/>
  </p:normalViewPr>
  <p:slideViewPr>
    <p:cSldViewPr showGuides="1">
      <p:cViewPr varScale="1">
        <p:scale>
          <a:sx n="64" d="100"/>
          <a:sy n="64" d="100"/>
        </p:scale>
        <p:origin x="734" y="38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离土失根的难民们，从阿富汗、也门、埃塞俄比亚、索马里和缅甸死里逃生，</a:t>
            </a:r>
            <a:br>
              <a:rPr lang="en-MY" altLang="zh-TW" sz="1800" b="0" i="0" u="none" strike="noStrike" baseline="0" dirty="0">
                <a:solidFill>
                  <a:srgbClr val="000000"/>
                </a:solidFill>
                <a:latin typeface="DFHei-W3-WINP-BF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踏上一块拒绝他们的土地，苟居在不容见光的阴暗角落，等待一纸薄薄的难民证，给予新生的机会。</a:t>
            </a:r>
            <a:br>
              <a:rPr lang="en-MY" altLang="zh-TW" sz="1800" b="0" i="0" u="none" strike="noStrike" baseline="0" dirty="0">
                <a:solidFill>
                  <a:srgbClr val="000000"/>
                </a:solidFill>
                <a:latin typeface="DFHei-W3-WINP-BF"/>
              </a:rPr>
            </a:br>
            <a:endParaRPr lang="en-MY" altLang="zh-TW" sz="1800" b="0" i="0" u="none" strike="noStrike" baseline="0" dirty="0">
              <a:solidFill>
                <a:srgbClr val="000000"/>
              </a:solidFill>
              <a:latin typeface="DFHei-W3-WINP-BF"/>
            </a:endParaRPr>
          </a:p>
          <a:p>
            <a:pPr algn="l"/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与他们同处边缘的另一群，是被剥削权益的移工。</a:t>
            </a:r>
            <a:endParaRPr lang="en-MY" altLang="zh-TW" sz="1800" b="0" i="0" u="none" strike="noStrike" baseline="0" dirty="0">
              <a:solidFill>
                <a:srgbClr val="000000"/>
              </a:solidFill>
              <a:latin typeface="DFHei-W3-WINP-B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我们将透过</a:t>
            </a:r>
            <a:r>
              <a:rPr lang="zh-CN" altLang="en-US" sz="1800" b="0" i="0" u="none" strike="noStrike" baseline="0" dirty="0">
                <a:solidFill>
                  <a:srgbClr val="00A9C7"/>
                </a:solidFill>
                <a:latin typeface="DFHei-W5-WINP-BF"/>
              </a:rPr>
              <a:t>马来西亚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当地的访谈记录，聆听这群悲伤旅人的故事，为难和民移工祷告。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全球因天灾或战乱而流离失所者</a:t>
            </a:r>
            <a:r>
              <a:rPr lang="zh-CN" altLang="en-US" sz="1200" b="0" i="0" u="none" strike="noStrike" baseline="0" dirty="0">
                <a:latin typeface="MicrosoftYaHei"/>
              </a:rPr>
              <a:t>有</a:t>
            </a:r>
            <a:r>
              <a:rPr lang="en-US" altLang="zh-TW" sz="1200" b="0" i="0" u="none" strike="noStrike" baseline="0" dirty="0">
                <a:latin typeface="MicrosoftYaHei"/>
              </a:rPr>
              <a:t>1.1</a:t>
            </a:r>
            <a:r>
              <a:rPr lang="zh-TW" altLang="en-US" sz="1200" b="0" i="0" u="none" strike="noStrike" baseline="0" dirty="0">
                <a:latin typeface="MicrosoftYaHei"/>
              </a:rPr>
              <a:t>亿人。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其中 </a:t>
            </a:r>
            <a:r>
              <a:rPr lang="en-US" altLang="zh-TW" sz="1200" b="0" i="0" u="none" strike="noStrike" baseline="0" dirty="0">
                <a:latin typeface="MicrosoftYaHei"/>
              </a:rPr>
              <a:t>40%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en-US" altLang="zh-TW" sz="1200" b="0" i="0" u="none" strike="noStrike" baseline="0" dirty="0">
                <a:latin typeface="MicrosoftYaHei"/>
              </a:rPr>
              <a:t>4,330</a:t>
            </a:r>
            <a:r>
              <a:rPr lang="zh-TW" altLang="en-US" sz="1200" b="0" i="0" u="none" strike="noStrike" baseline="0" dirty="0">
                <a:latin typeface="MicrosoftYaHei"/>
              </a:rPr>
              <a:t>万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是孩</a:t>
            </a:r>
            <a:r>
              <a:rPr lang="zh-CN" altLang="en-US" sz="1200" b="0" i="0" u="none" strike="noStrike" baseline="0" dirty="0">
                <a:latin typeface="MicrosoftYaHei"/>
              </a:rPr>
              <a:t>童</a:t>
            </a:r>
            <a:r>
              <a:rPr lang="zh-TW" altLang="en-US" sz="1200" b="0" i="0" u="none" strike="noStrike" baseline="0" dirty="0">
                <a:latin typeface="MicrosoftYaHei"/>
              </a:rPr>
              <a:t>。</a:t>
            </a:r>
            <a:r>
              <a:rPr lang="en-US" altLang="zh-TW" sz="1200" b="0" i="0" u="none" strike="noStrike" baseline="0" dirty="0">
                <a:latin typeface="MicrosoftYaHei"/>
              </a:rPr>
              <a:t>1.1</a:t>
            </a:r>
            <a:r>
              <a:rPr lang="zh-TW" altLang="en-US" sz="1200" b="0" i="0" u="none" strike="noStrike" baseline="0" dirty="0">
                <a:latin typeface="MicrosoftYaHei"/>
              </a:rPr>
              <a:t>亿中仍留在居住地的有人</a:t>
            </a:r>
            <a:r>
              <a:rPr lang="zh-CN" altLang="en-US" sz="1200" b="0" i="0" u="none" strike="noStrike" baseline="0" dirty="0">
                <a:latin typeface="MicrosoftYaHei"/>
              </a:rPr>
              <a:t>有</a:t>
            </a:r>
            <a:r>
              <a:rPr lang="en-US" altLang="zh-TW" sz="1200" b="0" i="0" u="none" strike="noStrike" baseline="0" dirty="0">
                <a:latin typeface="MicrosoftYaHei"/>
              </a:rPr>
              <a:t>60%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zh-TW" altLang="en-US" sz="1200" b="0" i="0" u="none" strike="noStrike" baseline="0" dirty="0">
                <a:latin typeface="MicrosoftYaHei"/>
              </a:rPr>
              <a:t> </a:t>
            </a:r>
            <a:r>
              <a:rPr lang="en-US" altLang="zh-TW" sz="1200" b="0" i="0" u="none" strike="noStrike" baseline="0" dirty="0">
                <a:latin typeface="MicrosoftYaHei"/>
              </a:rPr>
              <a:t>6,250</a:t>
            </a:r>
            <a:r>
              <a:rPr lang="zh-TW" altLang="en-US" sz="1200" b="0" i="0" u="none" strike="noStrike" baseline="0" dirty="0">
                <a:latin typeface="MicrosoftYaHei"/>
              </a:rPr>
              <a:t>亿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，但要逃离本国的约占</a:t>
            </a:r>
            <a:r>
              <a:rPr lang="en-US" altLang="zh-TW" sz="1200" b="0" i="0" u="none" strike="noStrike" baseline="0" dirty="0">
                <a:latin typeface="MicrosoftYaHei"/>
              </a:rPr>
              <a:t>35%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en-US" altLang="zh-TW" sz="1200" b="0" i="0" u="none" strike="noStrike" baseline="0" dirty="0">
                <a:latin typeface="MicrosoftYaHei"/>
              </a:rPr>
              <a:t>3,640</a:t>
            </a:r>
            <a:r>
              <a:rPr lang="zh-TW" altLang="en-US" sz="1200" b="0" i="0" u="none" strike="noStrike" baseline="0" dirty="0">
                <a:latin typeface="MicrosoftYaHei"/>
              </a:rPr>
              <a:t>万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这些流离失所者，超过半数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en-US" altLang="zh-TW" sz="1200" b="0" i="0" u="none" strike="noStrike" baseline="0" dirty="0">
                <a:latin typeface="MicrosoftYaHei"/>
              </a:rPr>
              <a:t>52% 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来自</a:t>
            </a:r>
            <a:r>
              <a:rPr lang="zh-TW" altLang="en-US" sz="1200" b="1" i="0" u="none" strike="noStrike" baseline="0" dirty="0">
                <a:latin typeface="MicrosoftYaHei"/>
              </a:rPr>
              <a:t>叙利亚</a:t>
            </a:r>
            <a:r>
              <a:rPr lang="zh-TW" altLang="en-US" sz="1200" b="0" i="0" u="none" strike="noStrike" baseline="0" dirty="0">
                <a:latin typeface="MicrosoftYaHei"/>
              </a:rPr>
              <a:t> 、</a:t>
            </a:r>
            <a:r>
              <a:rPr lang="zh-TW" altLang="en-US" sz="1200" b="1" i="0" u="none" strike="noStrike" baseline="0" dirty="0">
                <a:latin typeface="MicrosoftYaHei"/>
              </a:rPr>
              <a:t>阿富汗</a:t>
            </a:r>
            <a:r>
              <a:rPr lang="zh-CN" altLang="en-US" sz="1200" b="0" i="0" u="none" strike="noStrike" baseline="0" dirty="0">
                <a:latin typeface="MicrosoftYaHei"/>
              </a:rPr>
              <a:t>与</a:t>
            </a:r>
            <a:r>
              <a:rPr lang="zh-TW" altLang="en-US" sz="1200" b="1" i="0" u="none" strike="noStrike" baseline="0" dirty="0">
                <a:latin typeface="MicrosoftYaHei"/>
              </a:rPr>
              <a:t>乌克兰</a:t>
            </a:r>
            <a:r>
              <a:rPr lang="zh-TW" altLang="en-US" sz="1200" b="0" i="0" u="none" strike="noStrike" baseline="0" dirty="0">
                <a:latin typeface="MicrosoftYaHei"/>
              </a:rPr>
              <a:t> </a:t>
            </a:r>
            <a:r>
              <a:rPr lang="zh-CN" altLang="en-US" sz="1200" b="0" i="0" u="none" strike="noStrike" baseline="0" dirty="0">
                <a:latin typeface="MicrosoftYaHei"/>
              </a:rPr>
              <a:t>。</a:t>
            </a:r>
            <a:endParaRPr lang="en-MY" altLang="zh-CN" sz="1200" b="0" i="0" u="none" strike="noStrike" baseline="0" dirty="0">
              <a:latin typeface="MicrosoftYaHei"/>
            </a:endParaRPr>
          </a:p>
          <a:p>
            <a:pPr lvl="0"/>
            <a:endParaRPr lang="zh-TW" altLang="en-US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一般来说，难民若被受留国接受收容，人生就</a:t>
            </a:r>
            <a:r>
              <a:rPr lang="zh-CN" altLang="en-US" sz="1200" b="0" i="0" u="none" strike="noStrike" baseline="0" dirty="0">
                <a:latin typeface="MicrosoftYaHei"/>
              </a:rPr>
              <a:t>可</a:t>
            </a:r>
            <a:r>
              <a:rPr lang="zh-TW" altLang="en-US" sz="1200" b="0" i="0" u="none" strike="noStrike" baseline="0" dirty="0">
                <a:latin typeface="MicrosoftYaHei"/>
              </a:rPr>
              <a:t>以展开新的一页。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br>
              <a:rPr lang="zh-TW" altLang="en-US" sz="1200" b="0" i="0" u="none" strike="noStrike" baseline="0" dirty="0">
                <a:latin typeface="MicrosoftYaHei"/>
              </a:rPr>
            </a:br>
            <a:r>
              <a:rPr lang="zh-TW" altLang="en-US" sz="1200" b="0" i="0" u="none" strike="noStrike" baseline="0" dirty="0">
                <a:latin typeface="MicrosoftYaHei"/>
              </a:rPr>
              <a:t>今天，全球</a:t>
            </a:r>
            <a:r>
              <a:rPr lang="en-US" altLang="zh-TW" sz="1200" b="0" i="0" u="none" strike="noStrike" baseline="0" dirty="0">
                <a:latin typeface="MicrosoftYaHei"/>
              </a:rPr>
              <a:t>195</a:t>
            </a:r>
            <a:r>
              <a:rPr lang="zh-TW" altLang="en-US" sz="1200" b="0" i="0" u="none" strike="noStrike" baseline="0" dirty="0">
                <a:latin typeface="MicrosoftYaHei"/>
              </a:rPr>
              <a:t>国家，有</a:t>
            </a:r>
            <a:r>
              <a:rPr lang="en-US" altLang="zh-TW" sz="1200" b="0" i="0" u="none" strike="noStrike" baseline="0" dirty="0">
                <a:latin typeface="MicrosoftYaHei"/>
              </a:rPr>
              <a:t>148</a:t>
            </a:r>
            <a:r>
              <a:rPr lang="zh-TW" altLang="en-US" sz="1200" b="0" i="0" u="none" strike="noStrike" baseline="0" dirty="0">
                <a:latin typeface="MicrosoftYaHei"/>
              </a:rPr>
              <a:t>是签署了联合国</a:t>
            </a:r>
            <a:r>
              <a:rPr lang="en-US" altLang="zh-TW" sz="1200" b="0" i="0" u="none" strike="noStrike" baseline="0" dirty="0">
                <a:latin typeface="MicrosoftYaHei"/>
              </a:rPr>
              <a:t>《</a:t>
            </a:r>
            <a:r>
              <a:rPr lang="zh-TW" altLang="en-US" sz="1200" b="0" i="0" u="none" strike="noStrike" baseline="0" dirty="0">
                <a:latin typeface="MicrosoftYaHei"/>
              </a:rPr>
              <a:t>难民地位公约</a:t>
            </a:r>
            <a:r>
              <a:rPr lang="en-US" altLang="zh-TW" sz="1200" b="0" i="0" u="none" strike="noStrike" baseline="0" dirty="0">
                <a:latin typeface="MicrosoftYaHei"/>
              </a:rPr>
              <a:t>》</a:t>
            </a:r>
            <a:r>
              <a:rPr lang="zh-TW" altLang="en-US" sz="1200" b="0" i="0" u="none" strike="noStrike" baseline="0" dirty="0">
                <a:latin typeface="MicrosoftYaHei"/>
              </a:rPr>
              <a:t>和</a:t>
            </a:r>
            <a:r>
              <a:rPr lang="en-US" altLang="zh-TW" sz="1200" b="0" i="0" u="none" strike="noStrike" baseline="0" dirty="0">
                <a:latin typeface="MicrosoftYaHei"/>
              </a:rPr>
              <a:t>《1967</a:t>
            </a:r>
            <a:r>
              <a:rPr lang="zh-TW" altLang="en-US" sz="1200" b="0" i="0" u="none" strike="noStrike" baseline="0" dirty="0">
                <a:latin typeface="MicrosoftYaHei"/>
              </a:rPr>
              <a:t>年关于难民地位的议定书</a:t>
            </a:r>
            <a:r>
              <a:rPr lang="en-US" altLang="zh-TW" sz="1200" b="0" i="0" u="none" strike="noStrike" baseline="0" dirty="0">
                <a:latin typeface="MicrosoftYaHei"/>
              </a:rPr>
              <a:t>》</a:t>
            </a:r>
            <a:r>
              <a:rPr lang="zh-TW" altLang="en-US" sz="1200" b="0" i="0" u="none" strike="noStrike" baseline="0" dirty="0">
                <a:latin typeface="MicrosoftYaHei"/>
              </a:rPr>
              <a:t>的缔约国。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公约给予难民的保障</a:t>
            </a:r>
            <a:r>
              <a:rPr lang="zh-CN" altLang="en-US" sz="1200" b="0" i="0" u="none" strike="noStrike" baseline="0" dirty="0">
                <a:latin typeface="MicrosoftYaHei"/>
              </a:rPr>
              <a:t>有</a:t>
            </a:r>
            <a:r>
              <a:rPr lang="zh-TW" altLang="en-US" sz="1200" b="0" i="0" u="none" strike="noStrike" baseline="0" dirty="0">
                <a:latin typeface="MicrosoftYaHei"/>
              </a:rPr>
              <a:t>：难民</a:t>
            </a:r>
            <a:r>
              <a:rPr lang="zh-CN" altLang="en-US" sz="1200" b="0" i="0" u="none" strike="noStrike" baseline="0" dirty="0">
                <a:latin typeface="MicrosoftYaHei"/>
              </a:rPr>
              <a:t>能够</a:t>
            </a:r>
            <a:r>
              <a:rPr lang="zh-TW" altLang="en-US" sz="1200" b="0" i="0" u="none" strike="noStrike" baseline="0" dirty="0">
                <a:latin typeface="MicrosoftYaHei"/>
              </a:rPr>
              <a:t>在收容国拥有行动自由、教育、就业或以自雇形式获得收入、拥有财产权、</a:t>
            </a:r>
            <a:br>
              <a:rPr lang="en-MY" altLang="zh-TW" sz="1200" b="0" i="0" u="none" strike="noStrike" baseline="0" dirty="0">
                <a:latin typeface="MicrosoftYaHei"/>
              </a:rPr>
            </a:br>
            <a:r>
              <a:rPr lang="zh-TW" altLang="en-US" sz="1200" b="0" i="0" u="none" strike="noStrike" baseline="0" dirty="0">
                <a:latin typeface="MicrosoftYaHei"/>
              </a:rPr>
              <a:t>旅行及身分证件、获得公共救济及援助，包括：医疗服务。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endParaRPr lang="zh-TW" altLang="en-US" sz="1200" b="0" i="0" u="none" strike="noStrike" baseline="0" dirty="0">
              <a:latin typeface="MicrosoftYaHei"/>
            </a:endParaRPr>
          </a:p>
          <a:p>
            <a:pPr lvl="0"/>
            <a:r>
              <a:rPr lang="zh-CN" altLang="en-US" sz="1200" b="0" i="0" u="none" strike="noStrike" baseline="0" dirty="0">
                <a:latin typeface="MicrosoftYaHei"/>
              </a:rPr>
              <a:t>但是</a:t>
            </a:r>
            <a:r>
              <a:rPr lang="zh-TW" altLang="en-US" sz="1200" b="0" i="0" u="none" strike="noStrike" baseline="0" dirty="0">
                <a:latin typeface="MicrosoftYaHei"/>
              </a:rPr>
              <a:t>有些国家，尚未是</a:t>
            </a:r>
            <a:r>
              <a:rPr lang="en-US" altLang="zh-TW" sz="1200" b="0" i="0" u="none" strike="noStrike" baseline="0" dirty="0">
                <a:latin typeface="MicrosoftYaHei"/>
              </a:rPr>
              <a:t>《</a:t>
            </a:r>
            <a:r>
              <a:rPr lang="zh-TW" altLang="en-US" sz="1200" b="0" i="0" u="none" strike="noStrike" baseline="0" dirty="0">
                <a:latin typeface="MicrosoftYaHei"/>
              </a:rPr>
              <a:t>难民地位公约</a:t>
            </a:r>
            <a:r>
              <a:rPr lang="en-US" altLang="zh-TW" sz="1200" b="0" i="0" u="none" strike="noStrike" baseline="0" dirty="0">
                <a:latin typeface="MicrosoftYaHei"/>
              </a:rPr>
              <a:t>》</a:t>
            </a:r>
            <a:r>
              <a:rPr lang="zh-CN" altLang="en-US" sz="1200" b="0" i="0" u="none" strike="noStrike" baseline="0" dirty="0">
                <a:latin typeface="MicrosoftYaHei"/>
              </a:rPr>
              <a:t>的</a:t>
            </a:r>
            <a:r>
              <a:rPr lang="zh-TW" altLang="en-US" sz="1200" b="0" i="0" u="none" strike="noStrike" baseline="0" dirty="0">
                <a:latin typeface="MicrosoftYaHei"/>
              </a:rPr>
              <a:t>签署国，马来</a:t>
            </a:r>
            <a:r>
              <a:rPr lang="zh-CN" altLang="en-US" sz="1200" b="0" i="0" u="none" strike="noStrike" baseline="0" dirty="0">
                <a:latin typeface="MicrosoftYaHei"/>
              </a:rPr>
              <a:t>西</a:t>
            </a:r>
            <a:r>
              <a:rPr lang="zh-TW" altLang="en-US" sz="1200" b="0" i="0" u="none" strike="noStrike" baseline="0" dirty="0">
                <a:latin typeface="MicrosoftYaHei"/>
              </a:rPr>
              <a:t>亚就是其中的一</a:t>
            </a:r>
            <a:r>
              <a:rPr lang="zh-CN" altLang="en-US" sz="1200" b="0" i="0" u="none" strike="noStrike" baseline="0" dirty="0">
                <a:latin typeface="MicrosoftYaHei"/>
              </a:rPr>
              <a:t>个</a:t>
            </a:r>
            <a:r>
              <a:rPr lang="zh-TW" altLang="en-US" sz="1200" b="0" i="0" u="none" strike="noStrike" baseline="0" dirty="0">
                <a:latin typeface="MicrosoftYaHei"/>
              </a:rPr>
              <a:t>。</a:t>
            </a:r>
            <a:br>
              <a:rPr lang="en-MY" altLang="zh-TW" sz="1200" b="0" i="0" u="none" strike="noStrike" baseline="0" dirty="0">
                <a:latin typeface="MicrosoftYaHei"/>
              </a:rPr>
            </a:br>
            <a:r>
              <a:rPr lang="zh-TW" altLang="en-US" sz="1200" b="0" i="0" u="none" strike="noStrike" baseline="0" dirty="0">
                <a:latin typeface="MicrosoftYaHei"/>
              </a:rPr>
              <a:t>让我们</a:t>
            </a:r>
            <a:r>
              <a:rPr lang="zh-CN" altLang="en-US" sz="1200" b="0" i="0" u="none" strike="noStrike" baseline="0" dirty="0">
                <a:latin typeface="MicrosoftYaHei"/>
              </a:rPr>
              <a:t>一同</a:t>
            </a:r>
            <a:r>
              <a:rPr lang="zh-TW" altLang="en-US" sz="1200" b="0" i="0" u="none" strike="noStrike" baseline="0" dirty="0">
                <a:latin typeface="MicrosoftYaHei"/>
              </a:rPr>
              <a:t>看看</a:t>
            </a:r>
            <a:r>
              <a:rPr lang="zh-CN" altLang="en-US" sz="1200" b="0" i="0" u="none" strike="noStrike" baseline="0" dirty="0">
                <a:latin typeface="MicrosoftYaHei"/>
              </a:rPr>
              <a:t>这些</a:t>
            </a:r>
            <a:r>
              <a:rPr lang="zh-TW" altLang="en-US" sz="1200" b="0" i="0" u="none" strike="noStrike" baseline="0" dirty="0">
                <a:latin typeface="MicrosoftYaHei"/>
              </a:rPr>
              <a:t>难民在这国家的情况。</a:t>
            </a:r>
            <a:endParaRPr lang="zh-TW" altLang="en-US" sz="1200" b="0" i="0" u="none" strike="noStrike" baseline="0" dirty="0">
              <a:latin typeface="MicrosoftYaHe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马来西亚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人口有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3</a:t>
            </a:r>
            <a:r>
              <a:rPr lang="en-MY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,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400万，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当权者在</a:t>
            </a:r>
            <a:r>
              <a:rPr 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宗教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自由政策上</a:t>
            </a:r>
            <a:r>
              <a:rPr 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极力</a:t>
            </a:r>
            <a:r>
              <a:rPr lang="zh-TW" altLang="en-US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鼓吹</a:t>
            </a:r>
            <a:r>
              <a:rPr 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伊斯兰化</a:t>
            </a:r>
            <a:r>
              <a:rPr lang="zh-TW" altLang="en-US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。</a:t>
            </a:r>
            <a:endParaRPr lang="en-MY" altLang="zh-TW" sz="1000" dirty="0">
              <a:effectLst/>
              <a:latin typeface="YouYuan" panose="02010509060101010101" pitchFamily="49" charset="-122"/>
              <a:ea typeface="YouYuan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000" kern="100" dirty="0">
              <a:solidFill>
                <a:srgbClr val="4D5156"/>
              </a:solidFill>
              <a:effectLst/>
              <a:latin typeface="YouYuan" panose="02010509060101010101" pitchFamily="49" charset="-122"/>
              <a:ea typeface="YouYuan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1990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年代，缅甸逮捕异议分子，他们偷渡逃往泰国和马来西亚。 </a:t>
            </a:r>
            <a:endParaRPr lang="en-MY" altLang="zh-TW" sz="1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2000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开始，除了缅甸难民，还有来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</a:t>
            </a:r>
            <a:r>
              <a:rPr lang="zh-TW" altLang="en-US" sz="1000" b="1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也门</a:t>
            </a:r>
            <a:r>
              <a:rPr lang="zh-TW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zh-TW" altLang="en-US" sz="1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巴勒斯坦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叙利亚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1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索马利亚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等战乱国。</a:t>
            </a:r>
            <a:endParaRPr lang="en-MY" altLang="zh-TW" sz="1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目前有</a:t>
            </a:r>
            <a:r>
              <a:rPr lang="en-US" alt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18万难民，以来自</a:t>
            </a:r>
            <a:r>
              <a:rPr lang="zh-TW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缅甸罗兴亚人为主， </a:t>
            </a:r>
            <a:r>
              <a:rPr lang="zh-CN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占</a:t>
            </a:r>
            <a:r>
              <a:rPr lang="en-US" altLang="zh-TW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57%</a:t>
            </a:r>
            <a:r>
              <a:rPr lang="zh-CN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（</a:t>
            </a:r>
            <a:r>
              <a:rPr lang="en-US" altLang="zh-TW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10.3</a:t>
            </a:r>
            <a:r>
              <a:rPr lang="zh-TW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万</a:t>
            </a:r>
            <a:r>
              <a:rPr lang="zh-CN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）。</a:t>
            </a:r>
            <a:endParaRPr lang="en-MY" altLang="zh-CN" sz="1000" b="0" i="0" u="none" strike="noStrike" baseline="0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dirty="0"/>
          </a:p>
          <a:p>
            <a:r>
              <a:rPr lang="zh-TW" altLang="en-US" sz="10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马来西亚政府长期以来以「国家安全管控」，而非「人道保护」的角度看待难民议题。</a:t>
            </a:r>
            <a:endParaRPr lang="en-MY" altLang="zh-TW" sz="1000" b="1" i="0" dirty="0">
              <a:solidFill>
                <a:srgbClr val="80808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马来西亚尚未是联合国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难民地位公约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签署国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并无援助难民的法律框架。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官方文件上，不曾承认过难民的存在，</a:t>
            </a:r>
            <a:r>
              <a:rPr lang="zh-TW" altLang="en-US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全部皆被列为非法的外籍劳工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他们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不能享受公共教育、医疗补助、就业和国家保护的权利。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大多数人从事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3D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肮脏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(Dirty)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、困难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(Difficult)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、危险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(Dangerous)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容易被雇主剥削，拘捕、驱逐出境的风险。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换句话说，马来西亚当局采取的是一种容忍其短暂停留，但不承担责任的模糊态度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难民等待前往美国、加拿大等大国的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收容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，然而，安置名额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极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难民前景暗淡无光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经济转型引进移工</a:t>
            </a:r>
            <a:endParaRPr lang="zh-TW" altLang="en-US" sz="1200" b="1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马来西亚的制造业、棕榈种植业和服务业，长期依赖低薪外籍移工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外劳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移工人口大约 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570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万，但因劳工权益问题，移工容易遭受侵犯、欺骗、剥削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MY" altLang="zh-CN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以及有女佣工作多年却没有获得薪资。有些移工在母国被承诺的工作条件，来到大马后却不是如此。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投诉时，雇主会取消他们的工作准证，他们就会沦为无证件者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CN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有些来到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后来却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要从事不同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工作，若被发现从事不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符合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工作证上的工作，就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等同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属于无证件者。</a:t>
            </a:r>
            <a:br>
              <a:rPr lang="en-MY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警员或流氓都会强迫捞取他们的金钱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他们因此感到迷失，失望及绝望。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还有，他们许多都是未得之民。</a:t>
            </a:r>
            <a:endParaRPr lang="zh-TW" altLang="en-US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我们可以做些什么吗</a:t>
            </a:r>
            <a:r>
              <a:rPr lang="en-US" altLang="zh-TW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?</a:t>
            </a:r>
            <a:endParaRPr lang="en-US" altLang="zh-TW" sz="1200" b="1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200" b="1" i="0" u="none" strike="noStrike" spc="40" baseline="0" dirty="0">
                <a:solidFill>
                  <a:srgbClr val="4D4D4D"/>
                </a:solidFill>
                <a:effectLst/>
                <a:latin typeface="DFHei-W3-WIN-BF"/>
                <a:ea typeface="Microsoft JhengHei" panose="020B0604030504040204" pitchFamily="34" charset="-12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zh-TW" sz="1200" b="1" i="0" u="none" strike="noStrike" spc="40" baseline="0" dirty="0">
              <a:solidFill>
                <a:srgbClr val="4D4D4D"/>
              </a:solidFill>
              <a:effectLst/>
              <a:latin typeface="DFHei-W3-WIN-BF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000" b="1" i="0" u="none" strike="noStrike" baseline="0" dirty="0">
              <a:solidFill>
                <a:srgbClr val="000000"/>
              </a:solidFill>
              <a:latin typeface="DFHei-W3-WIN-B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以下供参考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:</a:t>
            </a:r>
            <a:endParaRPr lang="en-US" altLang="zh-TW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*</a:t>
            </a:r>
            <a:r>
              <a:rPr 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马来西亚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人口有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3</a:t>
            </a:r>
            <a:r>
              <a:rPr lang="en-MY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,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400万，马来人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57.2%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、</a:t>
            </a:r>
            <a:r>
              <a:rPr lang="en-US" altLang="zh-TW" sz="1000" kern="100" dirty="0" err="1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华人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23.2%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r>
              <a:rPr lang="en-US" altLang="zh-TW" sz="1000" kern="100" dirty="0" err="1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印度人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6.7%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）、原住民（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12.2%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）、其他（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0.75%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endParaRPr lang="en-US" altLang="zh-TW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*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宗教信仰：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伊斯兰教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63.5%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佛教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18.7%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基督教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9.</a:t>
            </a:r>
            <a:r>
              <a:rPr lang="en-MY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兴都教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6.</a:t>
            </a:r>
            <a:r>
              <a:rPr lang="en-MY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）、其他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1.8%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endParaRPr lang="en-MY" altLang="zh-CN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endParaRPr lang="zh-TW" altLang="en-US" sz="1000" b="1" i="0" u="none" strike="noStrike" baseline="0" dirty="0">
              <a:solidFill>
                <a:srgbClr val="000000"/>
              </a:solidFill>
              <a:latin typeface="DFHei-W3-WIN-BF"/>
            </a:endParaRPr>
          </a:p>
          <a:p>
            <a:pPr algn="l"/>
            <a:endParaRPr lang="zh-TW" altLang="en-US" sz="1000" b="0" i="0" u="none" strike="noStrike" baseline="0" dirty="0">
              <a:solidFill>
                <a:srgbClr val="000000"/>
              </a:solidFill>
              <a:latin typeface="DFHei-W3-WIN-B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1.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需要教课老师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: 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在马来西亚有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些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基督教机构，成立难民学校，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以英语教学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，预备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在将来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安顿到西方国家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时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也可以继续升学或应付生活。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2.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宣教日引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「怜悯关怀事工」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关注难民心灵的需要，经常与来自阿富汗、也门、索马里、缅甸的难民家庭及青少年一起露营、一日游、郊游野餐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与聚餐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等方式陪伴来建立密切的关系。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3.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或者奉献支持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「怜悯关怀基金」</a:t>
            </a:r>
            <a:r>
              <a:rPr lang="zh-CN" altLang="en-US" sz="1800" b="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，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当难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民朋友遇到急难需要，如急诊、断粮、孩子学费等困境时及时给予支援。</a:t>
            </a:r>
            <a:endParaRPr lang="en-US" altLang="zh-TW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若时间许可，以下是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宣教日引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「怜悯关怀事工」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在马来西亚的难民事工分享</a:t>
            </a:r>
            <a:r>
              <a:rPr lang="en-US" alt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在马来西亚有许多基督教机构，特别关注难民儿童教育的需要。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你可以成爲老师，这些难民学校主要以英语教课，若有可能被安顿到西方国家也可以继续升学或应付生活。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我们也关注难民心灵的需要，在马来西亚我们也透过与难民家庭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及青少年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一起露营、一日游、郊游野餐、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家庭聚餐等方式陪伴来自阿富汗、也门、索马里、缅甸等国家的难民朋友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，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与他们建立密切的关系。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特别是在疫情期间，几乎两年未曾踏出过家门口的难民，从他们的声声的道谢，足以让人感受到他们内心的感动和喜悦。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你我付出时间、安排载送、一餐膳食，这些或许看似简单的举动，却可以是他们一生的祝福。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穆斯林妇女不被允许外出工作，来自也门的塔莎是一位寡妇，我们透过前线工人在她的家办聚餐，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这可是支持她的生活需要的主要收入来源。除了预备中东美食，她还有一门手艺就是冲泡伊索比亚咖啡，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优雅的手势带出浓郁厚实的咖啡香，配上亲制的中东糕点，邀你一起细细品尝！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鼓励教会组队到访马来西亚，欢迎联繋宣教日引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怜悯关怀事工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CN" altLang="en-US" sz="1800" b="0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以行动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关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心在我们身边的未得之民，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或者奉献支持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怜悯关怀基金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CN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CN" altLang="en-US" sz="1800" b="0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当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难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民朋友遇到急难需要，如急诊、断粮、孩子学费等困境时及时给予支援。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请按请况把字体放大</a:t>
            </a:r>
            <a:r>
              <a:rPr lang="en-MY" dirty="0"/>
              <a:t> (40号)， </a:t>
            </a:r>
            <a:r>
              <a:rPr lang="en-MY" dirty="0" err="1"/>
              <a:t>祷文可分作两张Slide，让会众可以看得清晰</a:t>
            </a:r>
            <a:r>
              <a:rPr lang="en-MY" dirty="0"/>
              <a:t>， </a:t>
            </a:r>
            <a:r>
              <a:rPr lang="en-MY" dirty="0" err="1"/>
              <a:t>同心开口祷告</a:t>
            </a:r>
            <a:r>
              <a:rPr lang="en-MY" dirty="0"/>
              <a:t>。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dirty="0" err="1"/>
              <a:t>请按请况把字体放大</a:t>
            </a:r>
            <a:r>
              <a:rPr lang="en-MY" dirty="0"/>
              <a:t> (40号)， </a:t>
            </a:r>
            <a:r>
              <a:rPr lang="en-MY" dirty="0" err="1"/>
              <a:t>祷文可分作两张Slide，让会众可以看得清晰</a:t>
            </a:r>
            <a:r>
              <a:rPr lang="en-MY" dirty="0"/>
              <a:t>， </a:t>
            </a:r>
            <a:r>
              <a:rPr lang="en-MY" dirty="0" err="1"/>
              <a:t>同心开口祷告</a:t>
            </a:r>
            <a:r>
              <a:rPr lang="en-MY" dirty="0"/>
              <a:t>。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3" r="11953" b="13509"/>
          <a:stretch>
            <a:fillRect/>
          </a:stretch>
        </p:blipFill>
        <p:spPr>
          <a:xfrm>
            <a:off x="0" y="0"/>
            <a:ext cx="12233275" cy="9029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667070"/>
            <a:ext cx="83058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年4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在马来西亚的难民与移工</a:t>
            </a:r>
            <a:endParaRPr lang="en-MY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680" y="762000"/>
            <a:ext cx="5469320" cy="390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难民</a:t>
            </a:r>
            <a:endParaRPr lang="en-MY" altLang="zh-TW" sz="36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全球流离失所者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1.1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亿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难民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3,640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境内流离失所者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6,250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无国籍流离失所者</a:t>
            </a:r>
            <a:r>
              <a:rPr lang="zh-CN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1,328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40%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孩童：</a:t>
            </a: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4,330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447800"/>
            <a:ext cx="4648200" cy="458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52%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来自：</a:t>
            </a:r>
            <a:endParaRPr lang="en-MY" altLang="zh-TW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叙利亚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650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610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乌克兰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590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马来西亚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588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18.1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万难民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570 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万移工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外劳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922" y="533400"/>
            <a:ext cx="11450156" cy="549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马来西亚 </a:t>
            </a:r>
            <a:r>
              <a:rPr lang="zh-TW" altLang="en-US" sz="3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悲伤旅人集散地</a:t>
            </a:r>
            <a:endParaRPr lang="en-MY" altLang="zh-TW" sz="32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国安思维的难民议题</a:t>
            </a:r>
            <a:endParaRPr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国安管控 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vs 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人道保护，难民等同非法移民，人生重新归零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难民地位公约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签署国</a:t>
            </a:r>
            <a:br>
              <a:rPr lang="en-MY" altLang="zh-CN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难民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没有公共教育、医疗补助、就业和国家保护权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从事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3D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肮脏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Dirty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、困难 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Difficult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、危险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Dangerous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570</a:t>
            </a: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万感到迷失绝望的移工</a:t>
            </a:r>
            <a:endParaRPr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缺乏劳工权益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遭受侵犯、欺骗、剥削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5901304"/>
            <a:ext cx="503927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文鼎細鋼筆行楷" panose="02010609010101010101" pitchFamily="49" charset="-120"/>
                <a:ea typeface="文鼎細鋼筆行楷" panose="02010609010101010101" pitchFamily="49" charset="-120"/>
                <a:cs typeface="文鼎細鋼筆行楷" panose="02010609010101010101" pitchFamily="49" charset="-120"/>
              </a:rPr>
              <a:t>我们可以做些什么</a:t>
            </a:r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文鼎細鋼筆行楷" panose="02010609010101010101" pitchFamily="49" charset="-120"/>
                <a:ea typeface="文鼎細鋼筆行楷" panose="02010609010101010101" pitchFamily="49" charset="-120"/>
                <a:cs typeface="文鼎細鋼筆行楷" panose="02010609010101010101" pitchFamily="49" charset="-120"/>
              </a:rPr>
              <a:t>?</a:t>
            </a:r>
            <a:endParaRPr lang="en-US" altLang="zh-TW" sz="40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文鼎細鋼筆行楷" panose="02010609010101010101" pitchFamily="49" charset="-120"/>
              <a:ea typeface="文鼎細鋼筆行楷" panose="02010609010101010101" pitchFamily="49" charset="-120"/>
              <a:cs typeface="文鼎細鋼筆行楷" panose="0201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440" y="4062869"/>
            <a:ext cx="2213760" cy="58533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  <a:tabLst>
                <a:tab pos="1746885" algn="l"/>
              </a:tabLst>
            </a:pPr>
            <a:r>
              <a:rPr lang="zh-CN" altLang="en-US" b="1" kern="100" dirty="0">
                <a:solidFill>
                  <a:srgbClr val="1B8EA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露营</a:t>
            </a:r>
            <a:r>
              <a:rPr lang="en-MY" altLang="zh-CN" b="1" kern="100" dirty="0">
                <a:solidFill>
                  <a:srgbClr val="1B8EA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CN" altLang="en-US" b="1" kern="100" dirty="0">
                <a:solidFill>
                  <a:srgbClr val="1B8EA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一日游</a:t>
            </a:r>
            <a:endParaRPr lang="en-MY" b="1" kern="100" dirty="0">
              <a:solidFill>
                <a:srgbClr val="1B8EA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09519" y="2438400"/>
            <a:ext cx="4452229" cy="4191000"/>
            <a:chOff x="7358771" y="1828800"/>
            <a:chExt cx="4452229" cy="41910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29"/>
            <a:stretch>
              <a:fillRect/>
            </a:stretch>
          </p:blipFill>
          <p:spPr bwMode="auto">
            <a:xfrm>
              <a:off x="7358772" y="3657600"/>
              <a:ext cx="4452228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58771" y="1828800"/>
              <a:ext cx="1709081" cy="170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" r="7825"/>
            <a:stretch>
              <a:fillRect/>
            </a:stretch>
          </p:blipFill>
          <p:spPr bwMode="auto">
            <a:xfrm>
              <a:off x="9248137" y="1828800"/>
              <a:ext cx="2562863" cy="170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Graphic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6014" y="355867"/>
            <a:ext cx="2952750" cy="638899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18692"/>
          <a:stretch>
            <a:fillRect/>
          </a:stretch>
        </p:blipFill>
        <p:spPr bwMode="auto">
          <a:xfrm>
            <a:off x="3709719" y="4632144"/>
            <a:ext cx="2702742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" r="8151"/>
          <a:stretch>
            <a:fillRect/>
          </a:stretch>
        </p:blipFill>
        <p:spPr bwMode="auto">
          <a:xfrm>
            <a:off x="330253" y="2473103"/>
            <a:ext cx="3632147" cy="20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r="3688"/>
          <a:stretch>
            <a:fillRect/>
          </a:stretch>
        </p:blipFill>
        <p:spPr bwMode="auto">
          <a:xfrm>
            <a:off x="330252" y="4632144"/>
            <a:ext cx="3276600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/>
          <p:nvPr/>
        </p:nvSpPr>
        <p:spPr>
          <a:xfrm>
            <a:off x="9262898" y="1861107"/>
            <a:ext cx="2675104" cy="502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746885" algn="l"/>
              </a:tabLst>
            </a:pPr>
            <a:r>
              <a:rPr lang="zh-CN" altLang="en-US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聚餐</a:t>
            </a:r>
            <a:r>
              <a:rPr lang="en-MY" altLang="zh-CN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CN" altLang="en-US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咖啡小叙</a:t>
            </a:r>
            <a:endParaRPr lang="en-MY" b="1" kern="100" dirty="0">
              <a:solidFill>
                <a:srgbClr val="1B8EA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1523"/>
          <a:stretch>
            <a:fillRect/>
          </a:stretch>
        </p:blipFill>
        <p:spPr>
          <a:xfrm>
            <a:off x="5257473" y="429289"/>
            <a:ext cx="1681078" cy="2300123"/>
          </a:xfrm>
          <a:prstGeom prst="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1017512" y="1736363"/>
            <a:ext cx="1879627" cy="55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746885" algn="l"/>
              </a:tabLst>
            </a:pPr>
            <a:r>
              <a:rPr lang="zh-CN" altLang="en-US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难民学校</a:t>
            </a:r>
            <a:endParaRPr lang="en-MY" b="1" kern="100" dirty="0">
              <a:solidFill>
                <a:srgbClr val="1B8EA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8187" r="17949"/>
          <a:stretch>
            <a:fillRect/>
          </a:stretch>
        </p:blipFill>
        <p:spPr>
          <a:xfrm>
            <a:off x="2610372" y="429289"/>
            <a:ext cx="2520387" cy="1681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r="10267" b="7831"/>
          <a:stretch>
            <a:fillRect/>
          </a:stretch>
        </p:blipFill>
        <p:spPr>
          <a:xfrm>
            <a:off x="0" y="-7472"/>
            <a:ext cx="12279532" cy="8645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4396" y="2551837"/>
            <a:ext cx="8343208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b="1" dirty="0">
                <a:solidFill>
                  <a:srgbClr val="FFFFFF"/>
                </a:solidFill>
              </a:rPr>
              <a:t>在马来西亚的难民与移工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-0.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343400" y="76200"/>
            <a:ext cx="3943350" cy="639743"/>
          </a:xfr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在马来西亚的难民</a:t>
            </a: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914400"/>
            <a:ext cx="93726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天父，求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眷顾在马来西亚的十八万多难民， 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他们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在战乱中失去了亲人，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当他们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思念家人时，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安慰，忧患缺乏中，求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供应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前途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茫茫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之时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祢为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他们开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道路，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祢为他们预备可以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早日被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安排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转往收留国。</a:t>
            </a:r>
            <a:endParaRPr lang="zh-TW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天父，难民孩子们心中有许多梦想，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希望能上学和探索世界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渴望一个充满盼望及光明的未来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赐给他们恩典和机会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虽然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难民家庭能力有限，但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的大能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却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超越限制，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请将他们背在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两翼之间，带领他们乘驾在地的高处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愿主赐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福基督徒开办的难民学校，有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足够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经费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与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师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资，同工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都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喜乐地按着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心意来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参与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服事。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奉主耶稣基督的名求，阿们。</a:t>
            </a:r>
            <a:endParaRPr lang="zh-TW" altLang="en-US" sz="2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b="79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627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124325" y="228600"/>
            <a:ext cx="3943350" cy="639743"/>
          </a:xfr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B0E2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b="1" dirty="0">
                <a:solidFill>
                  <a:srgbClr val="B0E2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在马来西亚的移工</a:t>
            </a:r>
            <a:r>
              <a:rPr lang="zh-TW" altLang="en-US" b="1" dirty="0">
                <a:solidFill>
                  <a:srgbClr val="B0E2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US" b="1" dirty="0">
              <a:solidFill>
                <a:srgbClr val="B0E2D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037103"/>
            <a:ext cx="9525000" cy="533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天父，我们为来到异乡开展新生活的移工祷告，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求父神差派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的儿女帮助移工适应新的社会文化、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引领他们找到居住的地方，有支持他们的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好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邻舍。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愿主帮助他们懂得与雇主相处，建立合宜的自尊和自信。</a:t>
            </a:r>
            <a:endParaRPr lang="zh-TW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愿主基督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赐给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马来西亚教会异象和能力，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成为</a:t>
            </a:r>
            <a:r>
              <a:rPr lang="en-US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570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万移工得听福音的管道，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明白他们的真实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需要，</a:t>
            </a:r>
            <a:br>
              <a:rPr lang="en-MY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谦卑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的心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学习、认识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尊重移工原居国的文化。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赐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给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的教会有接待的智慧与爱心，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能够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在自然轻松相处中，让他们感受到神就是爱，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而愿意向主开放。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奉主耶稣基督的名求，阿们！</a:t>
            </a:r>
            <a:endParaRPr lang="zh-TW" altLang="en-US" sz="2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分钟，生活再忙碌的人都能找到时间参与。</a:t>
            </a:r>
            <a:endParaRPr lang="zh-TW" altLang="en-US" sz="2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893</Words>
  <Application>WPS Presentation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SimSun</vt:lpstr>
      <vt:lpstr>Wingdings</vt:lpstr>
      <vt:lpstr>Microsoft JhengHei</vt:lpstr>
      <vt:lpstr>Times New Roman</vt:lpstr>
      <vt:lpstr>DFHei-W3-WINP-BF</vt:lpstr>
      <vt:lpstr>Euphorigenic</vt:lpstr>
      <vt:lpstr>DFHei-W5-WINP-BF</vt:lpstr>
      <vt:lpstr>MicrosoftYaHei</vt:lpstr>
      <vt:lpstr>Microsoft JhengHei UI</vt:lpstr>
      <vt:lpstr>文鼎細鋼筆行楷</vt:lpstr>
      <vt:lpstr>Calibri</vt:lpstr>
      <vt:lpstr>PMingLiU</vt:lpstr>
      <vt:lpstr>YouYuan</vt:lpstr>
      <vt:lpstr>DFHei-W3-WIN-BF</vt:lpstr>
      <vt:lpstr>Microsoft YaHei</vt:lpstr>
      <vt:lpstr>Microsoft YaHei Light</vt:lpstr>
      <vt:lpstr>Arial Unicode MS</vt:lpstr>
      <vt:lpstr>Calibri Light</vt:lpstr>
      <vt:lpstr>PMingLiU</vt:lpstr>
      <vt:lpstr>DengXian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user</cp:lastModifiedBy>
  <cp:revision>3019</cp:revision>
  <dcterms:created xsi:type="dcterms:W3CDTF">2020-11-06T17:04:00Z</dcterms:created>
  <dcterms:modified xsi:type="dcterms:W3CDTF">2024-04-01T08:22:05Z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333924DF4E54480986D84D7C644438A2_13</vt:lpwstr>
  </property>
  <property fmtid="{D5CDD505-2E9C-101B-9397-08002B2CF9AE}" pid="3" name="KSOProductBuildVer">
    <vt:lpwstr>1033-12.2.0.16703</vt:lpwstr>
  </property>
</Properties>
</file>