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76" r:id="rId2"/>
    <p:sldId id="349" r:id="rId3"/>
    <p:sldId id="377" r:id="rId4"/>
    <p:sldId id="401" r:id="rId5"/>
    <p:sldId id="256" r:id="rId6"/>
    <p:sldId id="367" r:id="rId7"/>
    <p:sldId id="379" r:id="rId8"/>
    <p:sldId id="381" r:id="rId9"/>
    <p:sldId id="343" r:id="rId10"/>
    <p:sldId id="3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cmAuthor id="2" name="Yeng Shiow Lim" initials="Y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274"/>
    <a:srgbClr val="0F4D6F"/>
    <a:srgbClr val="125F6C"/>
    <a:srgbClr val="B0E2D5"/>
    <a:srgbClr val="167484"/>
    <a:srgbClr val="391F25"/>
    <a:srgbClr val="6D2544"/>
    <a:srgbClr val="0F4E59"/>
    <a:srgbClr val="146B7A"/>
    <a:srgbClr val="1B8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73380" autoAdjust="0"/>
  </p:normalViewPr>
  <p:slideViewPr>
    <p:cSldViewPr showGuides="1">
      <p:cViewPr varScale="1">
        <p:scale>
          <a:sx n="62" d="100"/>
          <a:sy n="62" d="100"/>
        </p:scale>
        <p:origin x="802" y="4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t>4/1/2024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altLang="zh-TW" sz="1800" b="0" i="0" u="none" strike="noStrike" baseline="0" dirty="0">
                <a:solidFill>
                  <a:srgbClr val="000000"/>
                </a:solidFill>
                <a:latin typeface="DFHei-W3-WINP-BF"/>
              </a:rPr>
              <a:t>The uprooted refugees from Afghanistan, Yemen, Ethiopia, Somalia, and Myanmar have fled for their lives from their homeland. They have stepped onto foreign soil that rejects them, dwelling in dark corners unseen, awaiting a thin refugee permit, which offers them a chance of a new life.</a:t>
            </a:r>
          </a:p>
          <a:p>
            <a:pPr algn="l"/>
            <a:endParaRPr lang="en-US" altLang="zh-TW" sz="1800" b="0" i="0" u="none" strike="noStrike" baseline="0" dirty="0">
              <a:solidFill>
                <a:srgbClr val="000000"/>
              </a:solidFill>
              <a:latin typeface="DFHei-W3-WINP-BF"/>
            </a:endParaRPr>
          </a:p>
          <a:p>
            <a:pPr algn="l"/>
            <a:r>
              <a:rPr lang="en-US" altLang="zh-TW" sz="1800" b="0" i="0" u="none" strike="noStrike" baseline="0" dirty="0">
                <a:solidFill>
                  <a:srgbClr val="000000"/>
                </a:solidFill>
                <a:latin typeface="DFHei-W3-WINP-BF"/>
              </a:rPr>
              <a:t>Another group sharing the same fringes are the exploited migrant workers, who have rights deprived.</a:t>
            </a:r>
          </a:p>
          <a:p>
            <a:pPr algn="l"/>
            <a:endParaRPr lang="en-US" altLang="zh-TW" sz="1800" b="0" i="0" u="none" strike="noStrike" baseline="0" dirty="0">
              <a:solidFill>
                <a:srgbClr val="000000"/>
              </a:solidFill>
              <a:latin typeface="DFHei-W3-WINP-BF"/>
            </a:endParaRPr>
          </a:p>
          <a:p>
            <a:pPr algn="l"/>
            <a:r>
              <a:rPr lang="en-US" altLang="zh-TW" sz="1800" b="0" i="0" u="none" strike="noStrike" baseline="0" dirty="0">
                <a:solidFill>
                  <a:srgbClr val="000000"/>
                </a:solidFill>
                <a:latin typeface="DFHei-W3-WINP-BF"/>
              </a:rPr>
              <a:t>Through local interviews in Malaysia, we will listen to the stories of these sorrowful travelers and pray for both refugees and migrant workers.</a:t>
            </a:r>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10</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a:latin typeface="+mn-lt"/>
              </a:rPr>
              <a:t>There are 110 million people displaced by natural disasters or wars around the world. 40% of them (43.3 million) are children. Of the 110 million, 60% (62.5 billion) remain in their original place of residence, while about 35% (36.4 million) want to flee their own country. More than half (52%) of these displaced people are from Syria, Afghanistan and Ukraine</a:t>
            </a:r>
          </a:p>
          <a:p>
            <a:pPr lvl="0"/>
            <a:endParaRPr lang="en-MY" altLang="zh-CN" sz="1200" b="0" i="0" u="none" strike="noStrike" baseline="0" dirty="0">
              <a:latin typeface="MicrosoftYaHei"/>
            </a:endParaRPr>
          </a:p>
          <a:p>
            <a:pPr lvl="0"/>
            <a:r>
              <a:rPr lang="en-US" altLang="zh-TW" sz="1200" b="0" i="0" u="none" strike="noStrike" baseline="0" dirty="0">
                <a:latin typeface="MicrosoftYaHei"/>
              </a:rPr>
              <a:t>Generally speaking, refugees can start a new chapter in their lives if they are accepted by the host country. </a:t>
            </a:r>
          </a:p>
          <a:p>
            <a:pPr lvl="0"/>
            <a:r>
              <a:rPr lang="en-US" altLang="zh-TW" sz="1200" b="0" i="0" u="none" strike="noStrike" baseline="0" dirty="0">
                <a:latin typeface="MicrosoftYaHei"/>
              </a:rPr>
              <a:t>Today, 148 of the 195 countries in the world are signatories to the United Nations [Convention Relating to the Status of Refugees] and the [1967 Protocol relating to the Status of Refugees] , providing the refugees protections in the Refugee Convention: such as freedom of movement, education, employment or self-employment for income, property rights, travel and identity documents, and access to public relief and assistance in the host country including medical services.</a:t>
            </a:r>
          </a:p>
          <a:p>
            <a:pPr lvl="0"/>
            <a:endParaRPr lang="en-US" altLang="zh-TW" sz="1200" b="0" i="0" u="none" strike="noStrike" baseline="0" dirty="0">
              <a:latin typeface="MicrosoftYaHei"/>
            </a:endParaRPr>
          </a:p>
          <a:p>
            <a:pPr lvl="0"/>
            <a:r>
              <a:rPr lang="en-US" altLang="zh-TW" sz="1200" b="0" i="0" u="none" strike="noStrike" baseline="0" dirty="0">
                <a:latin typeface="MicrosoftYaHei"/>
              </a:rPr>
              <a:t>However, there are still some countries that have not signed the agreements, and Malaysia is one of them. Let's take a look at the situation of the refugees in this country.</a:t>
            </a:r>
          </a:p>
          <a:p>
            <a:pPr lvl="0"/>
            <a:endParaRPr lang="en-US" altLang="zh-TW" sz="1200" b="0" i="0" u="none" strike="noStrike" baseline="0" dirty="0">
              <a:latin typeface="MicrosoftYaHei"/>
            </a:endParaRPr>
          </a:p>
          <a:p>
            <a:pPr lvl="0"/>
            <a:endParaRPr lang="zh-TW" altLang="en-US" sz="1200" b="0" i="0" u="none" strike="noStrike" baseline="0" dirty="0">
              <a:latin typeface="MicrosoftYaHei"/>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TW" sz="1000" kern="100" dirty="0">
                <a:effectLst/>
                <a:latin typeface="Calibri" panose="020F0502020204030204" pitchFamily="34" charset="0"/>
                <a:ea typeface="PMingLiU"/>
                <a:cs typeface="Times New Roman" panose="02020603050405020304" pitchFamily="18" charset="0"/>
              </a:rPr>
              <a:t>Malaysia has a population of 40 million, mainly Malays, Chinese, and Indians. The authorities strongly advocate Islamization in terms of religious freedom policies.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TW" sz="1000" kern="100" dirty="0">
              <a:effectLst/>
              <a:latin typeface="Calibri" panose="020F0502020204030204" pitchFamily="34" charset="0"/>
              <a:ea typeface="PMingLiU"/>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TW" sz="1000" kern="100" dirty="0">
                <a:effectLst/>
                <a:latin typeface="Calibri" panose="020F0502020204030204" pitchFamily="34" charset="0"/>
                <a:ea typeface="PMingLiU"/>
                <a:cs typeface="Times New Roman" panose="02020603050405020304" pitchFamily="18" charset="0"/>
              </a:rPr>
              <a:t>In the 1990s, Myanmar arrested dissidents, and many of them fled to Thailand and Malaysia. Since 2000, in addition to Myanmar, refugees have also come from war-torn countries such as Yemen, Palestine, Syria and Somalia. Currently there are 180,000 refugees, mainly Rohingyas from Myanmar. </a:t>
            </a:r>
          </a:p>
          <a:p>
            <a:pPr marL="0" marR="0" lvl="0" indent="0" algn="l" defTabSz="914400" rtl="0" eaLnBrk="1" fontAlgn="auto" latinLnBrk="0" hangingPunct="1">
              <a:lnSpc>
                <a:spcPct val="100000"/>
              </a:lnSpc>
              <a:spcBef>
                <a:spcPts val="0"/>
              </a:spcBef>
              <a:spcAft>
                <a:spcPts val="0"/>
              </a:spcAft>
              <a:buClrTx/>
              <a:buSzTx/>
              <a:buFontTx/>
              <a:buNone/>
              <a:defRPr/>
            </a:pPr>
            <a:endParaRPr lang="en-US" sz="1000" dirty="0"/>
          </a:p>
          <a:p>
            <a:r>
              <a:rPr lang="en-US" altLang="zh-TW" sz="1000" b="1" i="0" dirty="0">
                <a:solidFill>
                  <a:srgbClr val="808080"/>
                </a:solidFill>
                <a:effectLst/>
                <a:latin typeface="Microsoft JhengHei" panose="020B0604030504040204" pitchFamily="34" charset="-120"/>
                <a:ea typeface="Microsoft JhengHei" panose="020B0604030504040204" pitchFamily="34" charset="-120"/>
              </a:rPr>
              <a:t>The Malaysian government has long viewed refugee issues from the perspective of "national security control" rather than "humanitarian protection." Malaysia is not a signatory to the United Nations Convention on the Status of Refugees and has no legal framework to assist refugees. Official documents have never recognized the existence of refugees, instead, they are all classified as illegal foreign workers. They are deprived of rights to access public education, medical subsidies, employment, and national protection. Most people work in 3D jobs (dirty, difficult, and dangerous), making them vulnerable to exploitation by their employers and at risk of arrest and deportation. In other words, the Malaysian authorities have adopted an attitude of tolerating their short stay (but not taking responsibility) while waiting for refugee quotas in countries like the United States and Canada. However, there are very few resettlement quota. The prospects for refugees are bleak and uncertain. </a:t>
            </a:r>
          </a:p>
          <a:p>
            <a:endParaRPr lang="en-MY" altLang="zh-TW" sz="1200" spc="40" dirty="0">
              <a:solidFill>
                <a:srgbClr val="4D4D4D"/>
              </a:solidFill>
              <a:effectLst/>
              <a:ea typeface="Microsoft JhengHei" panose="020B0604030504040204" pitchFamily="34" charset="-120"/>
              <a:cs typeface="Times New Roman" panose="02020603050405020304" pitchFamily="18" charset="0"/>
            </a:endParaRPr>
          </a:p>
          <a:p>
            <a:r>
              <a:rPr lang="en-US" altLang="zh-TW" sz="1200" b="1" spc="40" dirty="0">
                <a:solidFill>
                  <a:srgbClr val="4D4D4D"/>
                </a:solidFill>
                <a:effectLst/>
                <a:ea typeface="Microsoft JhengHei" panose="020B0604030504040204" pitchFamily="34" charset="-120"/>
                <a:cs typeface="Times New Roman" panose="02020603050405020304" pitchFamily="18" charset="0"/>
              </a:rPr>
              <a:t>Economic transformation introduces migrant workers</a:t>
            </a:r>
          </a:p>
          <a:p>
            <a:endParaRPr lang="en-US" altLang="zh-TW" sz="1200" b="1" spc="40" dirty="0">
              <a:solidFill>
                <a:srgbClr val="4D4D4D"/>
              </a:solidFill>
              <a:effectLst/>
              <a:ea typeface="Microsoft JhengHei" panose="020B0604030504040204" pitchFamily="34" charset="-120"/>
              <a:cs typeface="Times New Roman" panose="02020603050405020304" pitchFamily="18" charset="0"/>
            </a:endParaRPr>
          </a:p>
          <a:p>
            <a:r>
              <a:rPr lang="en-US" altLang="zh-TW" sz="1200" b="1" spc="40" dirty="0">
                <a:solidFill>
                  <a:srgbClr val="4D4D4D"/>
                </a:solidFill>
                <a:effectLst/>
                <a:ea typeface="Microsoft JhengHei" panose="020B0604030504040204" pitchFamily="34" charset="-120"/>
                <a:cs typeface="Times New Roman" panose="02020603050405020304" pitchFamily="18" charset="0"/>
              </a:rPr>
              <a:t>Malaysia's manufacturing, palm plantation, and service industries have long relied on low-wage foreign migrant workers (foreign labor). The migrant worker population is approximately 5.7 million. However, due to labor rights issues, migrant workers are prone to violations, deception, exploitation, and domestic helpers not being paid for years and facing dire situations. Some migrant workers found the working conditions promised in their home countries not met upon arrival in Malaysia. When they complain, their employers will cancel their work permit, leaving them undocumented. Some worked in jobs that were not in compliance with the work permit. They would be classified as undocumented if found. The police or gangsters may take their money by force. They feel lost, disappointed and hopeless. Also, many of them are unreached people.</a:t>
            </a:r>
          </a:p>
          <a:p>
            <a:endParaRPr lang="en-US" altLang="zh-TW" sz="1200" b="1" spc="40" dirty="0">
              <a:solidFill>
                <a:srgbClr val="4D4D4D"/>
              </a:solidFill>
              <a:effectLst/>
              <a:ea typeface="Microsoft JhengHei" panose="020B0604030504040204" pitchFamily="34" charset="-120"/>
              <a:cs typeface="Times New Roman" panose="02020603050405020304" pitchFamily="18" charset="0"/>
            </a:endParaRPr>
          </a:p>
          <a:p>
            <a:r>
              <a:rPr lang="en-US" altLang="zh-TW" sz="1200" b="1" spc="40" dirty="0">
                <a:solidFill>
                  <a:srgbClr val="4D4D4D"/>
                </a:solidFill>
                <a:effectLst/>
                <a:ea typeface="Microsoft JhengHei" panose="020B0604030504040204" pitchFamily="34" charset="-120"/>
                <a:cs typeface="Times New Roman" panose="02020603050405020304" pitchFamily="18" charset="0"/>
              </a:rPr>
              <a:t>Is there anything we can do?</a:t>
            </a:r>
          </a:p>
          <a:p>
            <a:endParaRPr lang="en-US" altLang="zh-TW" sz="1200" b="1" spc="40" dirty="0">
              <a:solidFill>
                <a:srgbClr val="4D4D4D"/>
              </a:solidFill>
              <a:effectLst/>
              <a:ea typeface="Microsoft JhengHei" panose="020B0604030504040204" pitchFamily="34" charset="-120"/>
              <a:cs typeface="Times New Roman" panose="02020603050405020304" pitchFamily="18" charset="0"/>
            </a:endParaRPr>
          </a:p>
          <a:p>
            <a:r>
              <a:rPr lang="en-US" altLang="zh-TW" sz="1200" b="1" i="0" u="none" strike="noStrike" spc="40" baseline="0" dirty="0">
                <a:solidFill>
                  <a:srgbClr val="4D4D4D"/>
                </a:solidFill>
                <a:effectLst/>
                <a:latin typeface="DFHei-W3-WIN-BF"/>
                <a:ea typeface="Microsoft JhengHei" panose="020B0604030504040204" pitchFamily="34" charset="-120"/>
                <a:cs typeface="Times New Roman" panose="02020603050405020304" pitchFamily="18" charset="0"/>
              </a:rPr>
              <a:t>______________________________________________________________</a:t>
            </a:r>
          </a:p>
          <a:p>
            <a:endParaRPr lang="en-US" altLang="zh-TW" sz="1000" b="1" i="0" u="none" strike="noStrike" baseline="0" dirty="0">
              <a:solidFill>
                <a:srgbClr val="000000"/>
              </a:solidFill>
              <a:latin typeface="DFHei-W3-WIN-BF"/>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TW" sz="1000" kern="100" dirty="0">
                <a:effectLst/>
                <a:latin typeface="Calibri" panose="020F0502020204030204" pitchFamily="34" charset="0"/>
                <a:ea typeface="PMingLiU"/>
                <a:cs typeface="Times New Roman" panose="02020603050405020304" pitchFamily="18" charset="0"/>
              </a:rPr>
              <a:t>Here are some reference points: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TW" sz="1000" kern="100" dirty="0">
              <a:effectLst/>
              <a:latin typeface="Calibri" panose="020F0502020204030204" pitchFamily="34" charset="0"/>
              <a:ea typeface="PMingLiU"/>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TW" sz="1000" kern="100" dirty="0">
                <a:effectLst/>
                <a:latin typeface="Calibri" panose="020F0502020204030204" pitchFamily="34" charset="0"/>
                <a:ea typeface="PMingLiU"/>
                <a:cs typeface="Times New Roman" panose="02020603050405020304" pitchFamily="18" charset="0"/>
              </a:rPr>
              <a:t>The population of Malaysia is 34 million, consisting of Malays (57.2%), Chinese (23.2%), Indians (6.7%), Indigenous people (12.2%), and others (0.75%).</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TW" sz="1000" kern="100" dirty="0">
                <a:effectLst/>
                <a:latin typeface="Calibri" panose="020F0502020204030204" pitchFamily="34" charset="0"/>
                <a:ea typeface="PMingLiU"/>
                <a:cs typeface="Times New Roman" panose="02020603050405020304" pitchFamily="18" charset="0"/>
              </a:rPr>
              <a:t>Religious beliefs: Islam (63.5%), Buddhism (18.7%), Christianity (9.1%), Hinduism (6.1%), and others (1.8%).</a:t>
            </a:r>
            <a:endParaRPr lang="zh-TW" altLang="en-US" sz="1000" b="1" i="0" u="none" strike="noStrike" baseline="0" dirty="0">
              <a:solidFill>
                <a:srgbClr val="000000"/>
              </a:solidFill>
              <a:latin typeface="DFHei-W3-WIN-BF"/>
            </a:endParaRPr>
          </a:p>
          <a:p>
            <a:pPr algn="l"/>
            <a:endParaRPr lang="zh-TW" altLang="en-US" sz="1000" b="0" i="0" u="none" strike="noStrike" baseline="0" dirty="0">
              <a:solidFill>
                <a:srgbClr val="000000"/>
              </a:solidFill>
              <a:latin typeface="DFHei-W3-WIN-BF"/>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PMingLiU"/>
                <a:cs typeface="Times New Roman" panose="02020603050405020304" pitchFamily="18" charset="0"/>
              </a:rPr>
              <a:t>In need of English-speaking teachers: There are many Christian organizations in Malaysia that establish refugee schools. Teachers teach in English to prepare children to continue their education or adapt to new life when they resettle in Western countries.</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PMingLiU"/>
                <a:cs typeface="Times New Roman" panose="02020603050405020304" pitchFamily="18" charset="0"/>
              </a:rPr>
              <a:t>Missions Pathway highlights the "Compassionate Care Ministry," focusing on the spiritual needs of refugees. Regular activities include camping, day trips, picnics, etc., to build close relationships with refugee families and youth from Afghanistan, Yemen, Somalia, Myanmar.</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PMingLiU"/>
                <a:cs typeface="Times New Roman" panose="02020603050405020304" pitchFamily="18" charset="0"/>
              </a:rPr>
              <a:t>Alternatively, you can donate to support the "Compassionate Care Fund" to provide timely assistance to refugee friends in urgent need, such as medical emergencies, food shortages, children's school fees, etc.</a:t>
            </a:r>
          </a:p>
          <a:p>
            <a:pPr marL="0" marR="0" indent="457200">
              <a:spcBef>
                <a:spcPts val="0"/>
              </a:spcBef>
              <a:spcAft>
                <a:spcPts val="0"/>
              </a:spcAft>
            </a:pPr>
            <a:r>
              <a:rPr lang="en-US" sz="1800" kern="100" dirty="0">
                <a:effectLst/>
                <a:latin typeface="Calibri" panose="020F0502020204030204" pitchFamily="34" charset="0"/>
                <a:ea typeface="PMingLiU"/>
                <a:cs typeface="Times New Roman" panose="02020603050405020304" pitchFamily="18" charset="0"/>
              </a:rPr>
              <a:t>------------------------------------------------------------------------------------------------------------------------------------------------------------------------</a:t>
            </a:r>
          </a:p>
          <a:p>
            <a:pPr marL="0" marR="0" indent="0">
              <a:spcBef>
                <a:spcPts val="0"/>
              </a:spcBef>
              <a:spcAft>
                <a:spcPts val="0"/>
              </a:spcAft>
              <a:buFont typeface="Arial" panose="020B0604020202020204" pitchFamily="34" charset="0"/>
              <a:buNone/>
            </a:pPr>
            <a:r>
              <a:rPr lang="en-US" sz="1800" kern="100" dirty="0">
                <a:effectLst/>
                <a:latin typeface="Calibri" panose="020F0502020204030204" pitchFamily="34" charset="0"/>
                <a:ea typeface="PMingLiU"/>
                <a:cs typeface="Times New Roman" panose="02020603050405020304" pitchFamily="18" charset="0"/>
              </a:rPr>
              <a:t>If time permits, below is a sharing on the refugee ministry of the Mission Path</a:t>
            </a:r>
            <a:r>
              <a:rPr lang="en-US" altLang="zh-CN" sz="1800" kern="100" dirty="0">
                <a:effectLst/>
                <a:latin typeface="Calibri" panose="020F0502020204030204" pitchFamily="34" charset="0"/>
                <a:ea typeface="PMingLiU"/>
                <a:cs typeface="Times New Roman" panose="02020603050405020304" pitchFamily="18" charset="0"/>
              </a:rPr>
              <a:t>way</a:t>
            </a:r>
            <a:r>
              <a:rPr lang="en-US" sz="1800" kern="100" dirty="0">
                <a:effectLst/>
                <a:latin typeface="Calibri" panose="020F0502020204030204" pitchFamily="34" charset="0"/>
                <a:ea typeface="PMingLiU"/>
                <a:cs typeface="Times New Roman" panose="02020603050405020304" pitchFamily="18" charset="0"/>
              </a:rPr>
              <a:t>’s  "Compassionate Care Ministry" in Malaysia:</a:t>
            </a:r>
          </a:p>
          <a:p>
            <a:pPr marL="0" marR="0" indent="0">
              <a:spcBef>
                <a:spcPts val="0"/>
              </a:spcBef>
              <a:spcAft>
                <a:spcPts val="0"/>
              </a:spcAft>
              <a:buFont typeface="Arial" panose="020B0604020202020204" pitchFamily="34" charset="0"/>
              <a:buNone/>
            </a:pPr>
            <a:endParaRPr lang="en-US" sz="1800" kern="100" dirty="0">
              <a:effectLst/>
              <a:latin typeface="Calibri" panose="020F0502020204030204" pitchFamily="34" charset="0"/>
              <a:ea typeface="PMingLiU"/>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kern="100" dirty="0">
                <a:effectLst/>
                <a:latin typeface="Calibri" panose="020F0502020204030204" pitchFamily="34" charset="0"/>
                <a:ea typeface="PMingLiU"/>
                <a:cs typeface="Times New Roman" panose="02020603050405020304" pitchFamily="18" charset="0"/>
              </a:rPr>
              <a:t>In Malaysia, there are many Christian organizations that particularly focus on the educational needs of refugee children. You can become a teacher at these refugee schools, where instruction is primarily in English. This education prepares them for resettlement in Western countries, where they can continue their studies or adapt to life.</a:t>
            </a:r>
          </a:p>
          <a:p>
            <a:pPr marL="0" marR="0" indent="0">
              <a:spcBef>
                <a:spcPts val="0"/>
              </a:spcBef>
              <a:spcAft>
                <a:spcPts val="0"/>
              </a:spcAft>
              <a:buFont typeface="Arial" panose="020B0604020202020204" pitchFamily="34" charset="0"/>
              <a:buNone/>
            </a:pPr>
            <a:endParaRPr lang="en-US" sz="1800" kern="100" dirty="0">
              <a:effectLst/>
              <a:latin typeface="Calibri" panose="020F0502020204030204" pitchFamily="34" charset="0"/>
              <a:ea typeface="PMingLiU"/>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kern="100" dirty="0">
                <a:effectLst/>
                <a:latin typeface="Calibri" panose="020F0502020204030204" pitchFamily="34" charset="0"/>
                <a:ea typeface="PMingLiU"/>
                <a:cs typeface="Times New Roman" panose="02020603050405020304" pitchFamily="18" charset="0"/>
              </a:rPr>
              <a:t>We also address the spiritual needs of refugees. In Malaysia, we engage in activities such as camping, day trips, picnics, and family gatherings to accompany refugee families and youth from countries like Afghanistan, Yemen, Somalia, and Myanmar, building close relationships with them. Especially during the pandemic, refugees who haven't left their homes for nearly two years express their heartfelt gratitude, showing the joy and appreciation in their hearts.</a:t>
            </a:r>
          </a:p>
          <a:p>
            <a:pPr marL="0" marR="0" indent="0">
              <a:spcBef>
                <a:spcPts val="0"/>
              </a:spcBef>
              <a:spcAft>
                <a:spcPts val="0"/>
              </a:spcAft>
              <a:buFont typeface="Arial" panose="020B0604020202020204" pitchFamily="34" charset="0"/>
              <a:buNone/>
            </a:pPr>
            <a:endParaRPr lang="en-US" sz="1800" kern="100" dirty="0">
              <a:effectLst/>
              <a:latin typeface="Calibri" panose="020F0502020204030204" pitchFamily="34" charset="0"/>
              <a:ea typeface="PMingLiU"/>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kern="100" dirty="0">
                <a:effectLst/>
                <a:latin typeface="Calibri" panose="020F0502020204030204" pitchFamily="34" charset="0"/>
                <a:ea typeface="PMingLiU"/>
                <a:cs typeface="Times New Roman" panose="02020603050405020304" pitchFamily="18" charset="0"/>
              </a:rPr>
              <a:t>Your contribution of time, arranging transportation, or providing a meal may seem simple but can be a blessing for them throughout their lives.</a:t>
            </a:r>
          </a:p>
          <a:p>
            <a:pPr marL="0" marR="0" indent="0">
              <a:spcBef>
                <a:spcPts val="0"/>
              </a:spcBef>
              <a:spcAft>
                <a:spcPts val="0"/>
              </a:spcAft>
              <a:buFont typeface="Arial" panose="020B0604020202020204" pitchFamily="34" charset="0"/>
              <a:buNone/>
            </a:pPr>
            <a:endParaRPr lang="en-US" sz="1800" kern="100" dirty="0">
              <a:effectLst/>
              <a:latin typeface="Calibri" panose="020F0502020204030204" pitchFamily="34" charset="0"/>
              <a:ea typeface="PMingLiU"/>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kern="100" dirty="0">
                <a:effectLst/>
                <a:latin typeface="Calibri" panose="020F0502020204030204" pitchFamily="34" charset="0"/>
                <a:ea typeface="PMingLiU"/>
                <a:cs typeface="Times New Roman" panose="02020603050405020304" pitchFamily="18" charset="0"/>
              </a:rPr>
              <a:t>Muslim women are not allowed to work outside their homes. Tasha, a widow from Yemen, earns her livelihood by hosting meals at her home through the efforts of frontline workers. Apart from preparing Middle Eastern cuisine, she has a skill in brewing Ethiopian coffee. With elegant gestures, she brings out the rich aroma of coffee, complemented by homemade Middle Eastern pastries, inviting you to savor the moment together!</a:t>
            </a:r>
          </a:p>
          <a:p>
            <a:pPr marL="0" marR="0" indent="0">
              <a:spcBef>
                <a:spcPts val="0"/>
              </a:spcBef>
              <a:spcAft>
                <a:spcPts val="0"/>
              </a:spcAft>
              <a:buFont typeface="Arial" panose="020B0604020202020204" pitchFamily="34" charset="0"/>
              <a:buNone/>
            </a:pPr>
            <a:endParaRPr lang="en-US" sz="1800" kern="100" dirty="0">
              <a:effectLst/>
              <a:latin typeface="Calibri" panose="020F0502020204030204" pitchFamily="34" charset="0"/>
              <a:ea typeface="PMingLiU"/>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kern="100" dirty="0">
                <a:effectLst/>
                <a:latin typeface="Calibri" panose="020F0502020204030204" pitchFamily="34" charset="0"/>
                <a:ea typeface="PMingLiU"/>
                <a:cs typeface="Times New Roman" panose="02020603050405020304" pitchFamily="18" charset="0"/>
              </a:rPr>
              <a:t>We encourage churches to organize teams to visit Malaysia. Feel free to connect with the "Compassionate Care Ministry" to actively show care for the unreached in our midst. Alternatively, you can donate to support the "Compassionate Care Fund" to provide timely assistance to refugee friends in urgent need, such as medical emergencies, food shortages, and children's school fees.</a:t>
            </a:r>
          </a:p>
          <a:p>
            <a:pPr marL="0" marR="0" indent="0">
              <a:spcBef>
                <a:spcPts val="0"/>
              </a:spcBef>
              <a:spcAft>
                <a:spcPts val="0"/>
              </a:spcAft>
              <a:buFont typeface="Arial" panose="020B0604020202020204" pitchFamily="34" charset="0"/>
              <a:buNone/>
            </a:pPr>
            <a:endParaRPr lang="en-US" sz="1800" kern="100" dirty="0">
              <a:effectLst/>
              <a:latin typeface="Calibri" panose="020F0502020204030204" pitchFamily="34" charset="0"/>
              <a:ea typeface="PMingLiU"/>
              <a:cs typeface="Times New Roman" panose="02020603050405020304" pitchFamily="18" charset="0"/>
            </a:endParaRPr>
          </a:p>
          <a:p>
            <a:pPr marL="0" marR="0" algn="just" fontAlgn="base">
              <a:spcBef>
                <a:spcPts val="0"/>
              </a:spcBef>
              <a:spcAft>
                <a:spcPts val="600"/>
              </a:spcAft>
            </a:pPr>
            <a:endParaRPr lang="en-MY" altLang="zh-CN" sz="1800" dirty="0">
              <a:solidFill>
                <a:srgbClr val="000000"/>
              </a:solidFill>
              <a:effectLst/>
              <a:latin typeface="Times New Roman" panose="02020603050405020304" pitchFamily="18" charset="0"/>
              <a:ea typeface="Microsoft YaHei" panose="020B0503020204020204" pitchFamily="34" charset="-122"/>
            </a:endParaRPr>
          </a:p>
        </p:txBody>
      </p:sp>
      <p:sp>
        <p:nvSpPr>
          <p:cNvPr id="4" name="Slide Number Placeholder 3"/>
          <p:cNvSpPr>
            <a:spLocks noGrp="1"/>
          </p:cNvSpPr>
          <p:nvPr>
            <p:ph type="sldNum" sz="quarter" idx="5"/>
          </p:nvPr>
        </p:nvSpPr>
        <p:spPr/>
        <p:txBody>
          <a:bodyPr/>
          <a:lstStyle/>
          <a:p>
            <a:fld id="{FE436BE7-1164-4177-9E38-1A235059505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E05AB-13C4-4FEF-8460-F7BC1550F1E5}"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907E05AB-13C4-4FEF-8460-F7BC1550F1E5}"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907E05AB-13C4-4FEF-8460-F7BC1550F1E5}"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907E05AB-13C4-4FEF-8460-F7BC1550F1E5}"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05AB-13C4-4FEF-8460-F7BC1550F1E5}"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7E05AB-13C4-4FEF-8460-F7BC1550F1E5}"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7E05AB-13C4-4FEF-8460-F7BC1550F1E5}"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739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8784" t="6" r="12491" b="20377"/>
          <a:stretch>
            <a:fillRect/>
          </a:stretch>
        </p:blipFill>
        <p:spPr>
          <a:xfrm>
            <a:off x="-76200" y="0"/>
            <a:ext cx="12307570" cy="838390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740043" y="526096"/>
            <a:ext cx="831271" cy="1331460"/>
          </a:xfrm>
          <a:prstGeom prst="rect">
            <a:avLst/>
          </a:prstGeom>
        </p:spPr>
      </p:pic>
      <p:sp>
        <p:nvSpPr>
          <p:cNvPr id="9" name="TextBox 8"/>
          <p:cNvSpPr txBox="1"/>
          <p:nvPr/>
        </p:nvSpPr>
        <p:spPr>
          <a:xfrm>
            <a:off x="1219200" y="4667070"/>
            <a:ext cx="9220200" cy="1077218"/>
          </a:xfrm>
          <a:prstGeom prst="rect">
            <a:avLst/>
          </a:prstGeom>
          <a:noFill/>
        </p:spPr>
        <p:txBody>
          <a:bodyPr wrap="square">
            <a:spAutoFit/>
          </a:bodyPr>
          <a:lstStyle/>
          <a:p>
            <a:pPr algn="ctr"/>
            <a:r>
              <a:rPr lang="en-US" altLang="zh-TW" sz="2400" b="1" dirty="0">
                <a:solidFill>
                  <a:schemeClr val="bg1"/>
                </a:solidFill>
                <a:ea typeface="Microsoft JhengHei" panose="020B0604030504040204" pitchFamily="34" charset="-120"/>
                <a:cs typeface="Times New Roman" panose="02020603050405020304" pitchFamily="18" charset="0"/>
              </a:rPr>
              <a:t>April 2024</a:t>
            </a:r>
            <a:endParaRPr lang="en-US" altLang="zh-TW" sz="2400" dirty="0">
              <a:solidFill>
                <a:schemeClr val="bg1"/>
              </a:solidFill>
              <a:ea typeface="Microsoft JhengHei" panose="020B0604030504040204" pitchFamily="34" charset="-120"/>
              <a:cs typeface="Times New Roman" panose="02020603050405020304" pitchFamily="18" charset="0"/>
            </a:endParaRPr>
          </a:p>
          <a:p>
            <a:pPr algn="ctr"/>
            <a:r>
              <a:rPr lang="en-US" altLang="zh-CN" sz="4000" b="1" dirty="0">
                <a:solidFill>
                  <a:schemeClr val="bg1"/>
                </a:solidFill>
                <a:ea typeface="Microsoft JhengHei" panose="020B0604030504040204" pitchFamily="34" charset="-120"/>
              </a:rPr>
              <a:t>Refugees and Migrant Workers in Malaysia</a:t>
            </a:r>
            <a:endParaRPr lang="en-MY" sz="2400" b="1" dirty="0">
              <a:solidFill>
                <a:schemeClr val="bg1"/>
              </a:solidFill>
              <a:ea typeface="Microsoft JhengHe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1.25E-6 -4.44444E-6 L -1.25E-6 -0.25 " pathEditMode="relative" rAng="0" ptsTypes="AA">
                                      <p:cBhvr>
                                        <p:cTn id="11" dur="2000" fill="hold"/>
                                        <p:tgtEl>
                                          <p:spTgt spid="5"/>
                                        </p:tgtEl>
                                        <p:attrNameLst>
                                          <p:attrName>ppt_x</p:attrName>
                                          <p:attrName>ppt_y</p:attrName>
                                        </p:attrNameLst>
                                      </p:cBhvr>
                                      <p:rCtr x="0" y="-12500"/>
                                    </p:animMotion>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04063" y="2273770"/>
            <a:ext cx="1914259" cy="260634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51050" y="2316839"/>
            <a:ext cx="2278571" cy="2491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627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
        <p:nvSpPr>
          <p:cNvPr id="8" name="TextBox 7"/>
          <p:cNvSpPr txBox="1"/>
          <p:nvPr/>
        </p:nvSpPr>
        <p:spPr>
          <a:xfrm>
            <a:off x="626680" y="762000"/>
            <a:ext cx="5850320" cy="3939540"/>
          </a:xfrm>
          <a:prstGeom prst="rect">
            <a:avLst/>
          </a:prstGeom>
          <a:noFill/>
        </p:spPr>
        <p:txBody>
          <a:bodyPr wrap="square">
            <a:spAutoFit/>
          </a:bodyPr>
          <a:lstStyle/>
          <a:p>
            <a:r>
              <a:rPr lang="en-US" altLang="zh-TW" sz="3600" b="1" dirty="0">
                <a:solidFill>
                  <a:schemeClr val="bg1"/>
                </a:solidFill>
                <a:effectLst/>
                <a:ea typeface="Microsoft JhengHei" panose="020B0604030504040204" pitchFamily="34" charset="-120"/>
                <a:cs typeface="Times New Roman" panose="02020603050405020304" pitchFamily="18" charset="0"/>
              </a:rPr>
              <a:t>Refugees</a:t>
            </a:r>
          </a:p>
          <a:p>
            <a:endPar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endParaRPr>
          </a:p>
          <a:p>
            <a:pPr>
              <a:spcBef>
                <a:spcPts val="1200"/>
              </a:spcBef>
            </a:pPr>
            <a:r>
              <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Globally displaced people: 110 million</a:t>
            </a:r>
          </a:p>
          <a:p>
            <a:pPr marL="285750" indent="-285750">
              <a:buFont typeface="Arial" panose="020B0604020202020204" pitchFamily="34" charset="0"/>
              <a:buChar char="•"/>
            </a:pPr>
            <a:r>
              <a:rPr lang="en-US" sz="2400" dirty="0">
                <a:solidFill>
                  <a:schemeClr val="bg1"/>
                </a:solidFill>
              </a:rPr>
              <a:t>Refugees: 36.4 million</a:t>
            </a:r>
          </a:p>
          <a:p>
            <a:pPr marL="285750" indent="-285750">
              <a:buFont typeface="Arial" panose="020B0604020202020204" pitchFamily="34" charset="0"/>
              <a:buChar char="•"/>
            </a:pPr>
            <a:r>
              <a:rPr lang="en-US" sz="2400" dirty="0">
                <a:solidFill>
                  <a:schemeClr val="bg1"/>
                </a:solidFill>
              </a:rPr>
              <a:t>Internally displaced: 62.5 million </a:t>
            </a:r>
          </a:p>
          <a:p>
            <a:pPr marL="285750" indent="-285750">
              <a:buFont typeface="Arial" panose="020B0604020202020204" pitchFamily="34" charset="0"/>
              <a:buChar char="•"/>
            </a:pPr>
            <a:r>
              <a:rPr lang="en-US" sz="2400" dirty="0">
                <a:solidFill>
                  <a:schemeClr val="bg1"/>
                </a:solidFill>
              </a:rPr>
              <a:t>Stateless displaced: 13.28 million </a:t>
            </a:r>
            <a:endParaRPr lang="en-MY" altLang="zh-TW" sz="2400" dirty="0">
              <a:solidFill>
                <a:schemeClr val="bg1"/>
              </a:solidFill>
              <a:effectLst/>
              <a:ea typeface="Microsoft JhengHei" panose="020B0604030504040204" pitchFamily="34" charset="-120"/>
              <a:cs typeface="Times New Roman" panose="02020603050405020304" pitchFamily="18" charset="0"/>
            </a:endParaRPr>
          </a:p>
          <a:p>
            <a:pPr>
              <a:spcBef>
                <a:spcPts val="1200"/>
              </a:spcBef>
            </a:pPr>
            <a:endPar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endParaRPr>
          </a:p>
          <a:p>
            <a:pPr>
              <a:spcBef>
                <a:spcPts val="1200"/>
              </a:spcBef>
            </a:pPr>
            <a:r>
              <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40% are children, 43.3 million</a:t>
            </a:r>
          </a:p>
        </p:txBody>
      </p:sp>
      <p:sp>
        <p:nvSpPr>
          <p:cNvPr id="9" name="TextBox 8"/>
          <p:cNvSpPr txBox="1"/>
          <p:nvPr/>
        </p:nvSpPr>
        <p:spPr>
          <a:xfrm>
            <a:off x="6710639" y="1905000"/>
            <a:ext cx="4648200" cy="4185761"/>
          </a:xfrm>
          <a:prstGeom prst="rect">
            <a:avLst/>
          </a:prstGeom>
          <a:noFill/>
        </p:spPr>
        <p:txBody>
          <a:bodyPr wrap="square">
            <a:spAutoFit/>
          </a:bodyPr>
          <a:lstStyle/>
          <a:p>
            <a:pPr>
              <a:spcBef>
                <a:spcPts val="1200"/>
              </a:spcBef>
            </a:pPr>
            <a:r>
              <a:rPr lang="en-US" altLang="zh-CN"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52%</a:t>
            </a:r>
            <a:r>
              <a:rPr lang="en-US" altLang="zh-CN" sz="2800" b="1" dirty="0">
                <a:solidFill>
                  <a:schemeClr val="accent2">
                    <a:lumMod val="40000"/>
                    <a:lumOff val="60000"/>
                  </a:schemeClr>
                </a:solidFill>
                <a:ea typeface="Microsoft JhengHei" panose="020B0604030504040204" pitchFamily="34" charset="-120"/>
                <a:cs typeface="Times New Roman" panose="02020603050405020304" pitchFamily="18" charset="0"/>
              </a:rPr>
              <a:t> originated from</a:t>
            </a:r>
            <a:endParaRPr lang="en-MY"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endParaRPr>
          </a:p>
          <a:p>
            <a:pPr marL="365760" indent="-365760">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Syria</a:t>
            </a:r>
            <a:r>
              <a:rPr lang="en-US" altLang="zh-TW" sz="2400" dirty="0">
                <a:solidFill>
                  <a:schemeClr val="bg1"/>
                </a:solidFill>
                <a:ea typeface="Microsoft JhengHei" panose="020B0604030504040204" pitchFamily="34" charset="-120"/>
                <a:cs typeface="Times New Roman" panose="02020603050405020304" pitchFamily="18" charset="0"/>
              </a:rPr>
              <a:t>: </a:t>
            </a:r>
            <a:r>
              <a:rPr lang="en-US" altLang="zh-TW" sz="2400" dirty="0">
                <a:solidFill>
                  <a:schemeClr val="bg1"/>
                </a:solidFill>
                <a:effectLst/>
                <a:ea typeface="Microsoft JhengHei" panose="020B0604030504040204" pitchFamily="34" charset="-120"/>
                <a:cs typeface="Times New Roman" panose="02020603050405020304" pitchFamily="18" charset="0"/>
              </a:rPr>
              <a:t>6.5 million</a:t>
            </a:r>
            <a:endParaRPr lang="zh-TW" altLang="en-US" sz="2400" dirty="0">
              <a:solidFill>
                <a:schemeClr val="bg1"/>
              </a:solidFill>
              <a:effectLst/>
              <a:ea typeface="Microsoft JhengHei" panose="020B0604030504040204" pitchFamily="34" charset="-120"/>
              <a:cs typeface="Times New Roman" panose="02020603050405020304" pitchFamily="18" charset="0"/>
            </a:endParaRPr>
          </a:p>
          <a:p>
            <a:pPr marL="365760" indent="-365760">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Afghanistan</a:t>
            </a:r>
            <a:r>
              <a:rPr lang="en-US" altLang="zh-CN" sz="2400" dirty="0">
                <a:solidFill>
                  <a:schemeClr val="bg1"/>
                </a:solidFill>
                <a:effectLst/>
                <a:ea typeface="Microsoft JhengHei" panose="020B0604030504040204" pitchFamily="34" charset="-120"/>
                <a:cs typeface="Times New Roman" panose="02020603050405020304" pitchFamily="18" charset="0"/>
              </a:rPr>
              <a:t>: </a:t>
            </a:r>
            <a:r>
              <a:rPr lang="en-US" altLang="zh-TW" sz="2400" dirty="0">
                <a:solidFill>
                  <a:schemeClr val="bg1"/>
                </a:solidFill>
                <a:effectLst/>
                <a:ea typeface="Microsoft JhengHei" panose="020B0604030504040204" pitchFamily="34" charset="-120"/>
                <a:cs typeface="Times New Roman" panose="02020603050405020304" pitchFamily="18" charset="0"/>
              </a:rPr>
              <a:t>6.1 million</a:t>
            </a:r>
            <a:endParaRPr lang="zh-TW" altLang="en-US" sz="2400" dirty="0">
              <a:solidFill>
                <a:schemeClr val="bg1"/>
              </a:solidFill>
              <a:effectLst/>
              <a:ea typeface="Microsoft JhengHei" panose="020B0604030504040204" pitchFamily="34" charset="-120"/>
              <a:cs typeface="Times New Roman" panose="02020603050405020304" pitchFamily="18" charset="0"/>
            </a:endParaRPr>
          </a:p>
          <a:p>
            <a:pPr marL="365760" indent="-365760">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Ukraine</a:t>
            </a:r>
            <a:r>
              <a:rPr lang="en-US" altLang="zh-CN" sz="2400" dirty="0">
                <a:solidFill>
                  <a:schemeClr val="bg1"/>
                </a:solidFill>
                <a:effectLst/>
                <a:ea typeface="Microsoft JhengHei" panose="020B0604030504040204" pitchFamily="34" charset="-120"/>
                <a:cs typeface="Times New Roman" panose="02020603050405020304" pitchFamily="18" charset="0"/>
              </a:rPr>
              <a:t>: </a:t>
            </a:r>
            <a:r>
              <a:rPr lang="en-US" altLang="zh-TW" sz="2400" dirty="0">
                <a:solidFill>
                  <a:schemeClr val="bg1"/>
                </a:solidFill>
                <a:effectLst/>
                <a:ea typeface="Microsoft JhengHei" panose="020B0604030504040204" pitchFamily="34" charset="-120"/>
                <a:cs typeface="Times New Roman" panose="02020603050405020304" pitchFamily="18" charset="0"/>
              </a:rPr>
              <a:t>5.9 million</a:t>
            </a:r>
            <a:endParaRPr lang="en-MY" altLang="zh-TW" sz="2400" dirty="0">
              <a:solidFill>
                <a:schemeClr val="bg1"/>
              </a:solidFill>
              <a:effectLst/>
              <a:ea typeface="Microsoft JhengHei" panose="020B0604030504040204" pitchFamily="34" charset="-120"/>
              <a:cs typeface="Times New Roman" panose="02020603050405020304" pitchFamily="18" charset="0"/>
            </a:endParaRPr>
          </a:p>
          <a:p>
            <a:pPr marL="365760" indent="-365760">
              <a:buFont typeface="Arial" panose="020B0604020202020204" pitchFamily="34" charset="0"/>
              <a:buChar char="•"/>
            </a:pPr>
            <a:endParaRPr lang="en-MY" altLang="zh-TW" sz="2800" dirty="0">
              <a:solidFill>
                <a:schemeClr val="bg1"/>
              </a:solidFill>
              <a:effectLst/>
              <a:ea typeface="Microsoft JhengHei" panose="020B0604030504040204" pitchFamily="34" charset="-120"/>
              <a:cs typeface="Times New Roman" panose="02020603050405020304" pitchFamily="18" charset="0"/>
            </a:endParaRPr>
          </a:p>
          <a:p>
            <a:pPr>
              <a:spcBef>
                <a:spcPts val="1200"/>
              </a:spcBef>
            </a:pPr>
            <a:r>
              <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Malaysia</a:t>
            </a:r>
            <a:r>
              <a:rPr lang="en-US" altLang="zh-TW" sz="2800" b="1" dirty="0">
                <a:solidFill>
                  <a:schemeClr val="accent2">
                    <a:lumMod val="40000"/>
                    <a:lumOff val="60000"/>
                  </a:schemeClr>
                </a:solidFill>
                <a:ea typeface="Microsoft JhengHei" panose="020B0604030504040204" pitchFamily="34" charset="-120"/>
                <a:cs typeface="Times New Roman" panose="02020603050405020304" pitchFamily="18" charset="0"/>
              </a:rPr>
              <a:t>: </a:t>
            </a:r>
            <a:r>
              <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5.8 million</a:t>
            </a:r>
            <a:endParaRPr lang="zh-TW" altLang="en-US"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endParaRPr>
          </a:p>
          <a:p>
            <a:pPr marL="365760" indent="-365760">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181,000 refugees</a:t>
            </a:r>
            <a:endParaRPr lang="en-MY" altLang="zh-TW" sz="2400" dirty="0">
              <a:solidFill>
                <a:schemeClr val="bg1"/>
              </a:solidFill>
              <a:effectLst/>
              <a:ea typeface="Microsoft JhengHei" panose="020B0604030504040204" pitchFamily="34" charset="-120"/>
              <a:cs typeface="Times New Roman" panose="02020603050405020304" pitchFamily="18" charset="0"/>
            </a:endParaRPr>
          </a:p>
          <a:p>
            <a:pPr marL="365760" indent="-365760">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5.7 million migrant workers (foreign workers)</a:t>
            </a:r>
          </a:p>
          <a:p>
            <a:pPr marL="365760" indent="-365760">
              <a:buFont typeface="Arial" panose="020B0604020202020204" pitchFamily="34" charset="0"/>
              <a:buChar char="•"/>
            </a:pPr>
            <a:endParaRPr lang="zh-TW" altLang="en-US" sz="2800" dirty="0">
              <a:solidFill>
                <a:schemeClr val="bg1"/>
              </a:solidFill>
              <a:effectLst/>
              <a:ea typeface="Microsoft JhengHei" panose="020B0604030504040204" pitchFamily="34"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6274"/>
        </a:solidFill>
        <a:effectLst/>
      </p:bgPr>
    </p:bg>
    <p:spTree>
      <p:nvGrpSpPr>
        <p:cNvPr id="1" name=""/>
        <p:cNvGrpSpPr/>
        <p:nvPr/>
      </p:nvGrpSpPr>
      <p:grpSpPr>
        <a:xfrm>
          <a:off x="0" y="0"/>
          <a:ext cx="0" cy="0"/>
          <a:chOff x="0" y="0"/>
          <a:chExt cx="0" cy="0"/>
        </a:xfrm>
      </p:grpSpPr>
      <p:sp>
        <p:nvSpPr>
          <p:cNvPr id="12" name="TextBox 11"/>
          <p:cNvSpPr txBox="1"/>
          <p:nvPr/>
        </p:nvSpPr>
        <p:spPr>
          <a:xfrm>
            <a:off x="370922" y="762000"/>
            <a:ext cx="11450156" cy="5155257"/>
          </a:xfrm>
          <a:prstGeom prst="rect">
            <a:avLst/>
          </a:prstGeom>
          <a:noFill/>
        </p:spPr>
        <p:txBody>
          <a:bodyPr wrap="square">
            <a:spAutoFit/>
          </a:bodyPr>
          <a:lstStyle/>
          <a:p>
            <a:pPr>
              <a:spcAft>
                <a:spcPts val="2400"/>
              </a:spcAft>
            </a:pPr>
            <a:r>
              <a:rPr lang="en-US" altLang="zh-TW" sz="4000" b="1" dirty="0">
                <a:solidFill>
                  <a:schemeClr val="bg1"/>
                </a:solidFill>
                <a:ea typeface="Microsoft JhengHei UI" panose="020B0604030504040204" pitchFamily="34" charset="-120"/>
              </a:rPr>
              <a:t>Malaysia </a:t>
            </a:r>
            <a:r>
              <a:rPr lang="en-US" altLang="zh-TW" sz="3600" dirty="0">
                <a:solidFill>
                  <a:schemeClr val="bg1"/>
                </a:solidFill>
                <a:ea typeface="Microsoft JhengHei UI" panose="020B0604030504040204" pitchFamily="34" charset="-120"/>
              </a:rPr>
              <a:t>Gathering Place for Sad Travelers</a:t>
            </a:r>
            <a:endParaRPr lang="en-US" altLang="zh-TW" sz="4000" dirty="0">
              <a:solidFill>
                <a:schemeClr val="bg1"/>
              </a:solidFill>
              <a:ea typeface="Microsoft JhengHei UI" panose="020B0604030504040204" pitchFamily="34" charset="-120"/>
            </a:endParaRPr>
          </a:p>
          <a:p>
            <a:pPr>
              <a:spcAft>
                <a:spcPts val="1200"/>
              </a:spcAft>
            </a:pPr>
            <a:r>
              <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Refugee issues in context of national security </a:t>
            </a:r>
          </a:p>
          <a:p>
            <a:pPr marL="457200" indent="-457200">
              <a:spcBef>
                <a:spcPts val="600"/>
              </a:spcBef>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National security control vs. humanitarian protection, refugees are equal to illegal immigrants, and life returns to step zero</a:t>
            </a:r>
          </a:p>
          <a:p>
            <a:pPr marL="457200" indent="-457200">
              <a:spcBef>
                <a:spcPts val="600"/>
              </a:spcBef>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In countries not signatories to the Convention on the Status of Refugees, refugees have no rights to public education, medical benefits, employment and national protection</a:t>
            </a:r>
          </a:p>
          <a:p>
            <a:pPr marL="457200" indent="-457200">
              <a:spcBef>
                <a:spcPts val="600"/>
              </a:spcBef>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Engaging in 3D jobs: dirty, difficult, and dangerous</a:t>
            </a:r>
          </a:p>
          <a:p>
            <a:pPr>
              <a:spcBef>
                <a:spcPts val="1200"/>
              </a:spcBef>
            </a:pPr>
            <a:r>
              <a:rPr lang="en-US" altLang="zh-TW" sz="28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5.7 million migrant workers feeling lost and hopeless</a:t>
            </a:r>
          </a:p>
          <a:p>
            <a:pPr marL="457200" indent="-457200">
              <a:spcBef>
                <a:spcPts val="600"/>
              </a:spcBef>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Lack of labor rights</a:t>
            </a:r>
          </a:p>
          <a:p>
            <a:pPr marL="457200" indent="-457200">
              <a:spcBef>
                <a:spcPts val="600"/>
              </a:spcBef>
              <a:buFont typeface="Arial" panose="020B0604020202020204" pitchFamily="34" charset="0"/>
              <a:buChar char="•"/>
            </a:pPr>
            <a:r>
              <a:rPr lang="en-US" altLang="zh-TW" sz="2400" dirty="0">
                <a:solidFill>
                  <a:schemeClr val="bg1"/>
                </a:solidFill>
                <a:effectLst/>
                <a:ea typeface="Microsoft JhengHei" panose="020B0604030504040204" pitchFamily="34" charset="-120"/>
                <a:cs typeface="Times New Roman" panose="02020603050405020304" pitchFamily="18" charset="0"/>
              </a:rPr>
              <a:t>Being violated, deceived, exploited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
        <p:nvSpPr>
          <p:cNvPr id="8" name="TextBox 7"/>
          <p:cNvSpPr txBox="1"/>
          <p:nvPr/>
        </p:nvSpPr>
        <p:spPr>
          <a:xfrm>
            <a:off x="6781800" y="5901304"/>
            <a:ext cx="5039278" cy="728095"/>
          </a:xfrm>
          <a:prstGeom prst="rect">
            <a:avLst/>
          </a:prstGeom>
          <a:noFill/>
        </p:spPr>
        <p:txBody>
          <a:bodyPr wrap="square">
            <a:spAutoFit/>
          </a:bodyPr>
          <a:lstStyle/>
          <a:p>
            <a:r>
              <a:rPr lang="en-US" altLang="zh-TW" sz="4000" b="1" dirty="0">
                <a:solidFill>
                  <a:schemeClr val="accent2">
                    <a:lumMod val="40000"/>
                    <a:lumOff val="60000"/>
                  </a:schemeClr>
                </a:solidFill>
                <a:effectLst/>
                <a:ea typeface="文鼎細鋼筆行楷" panose="02010609010101010101" pitchFamily="49" charset="-120"/>
                <a:cs typeface="文鼎細鋼筆行楷" panose="02010609010101010101" pitchFamily="49" charset="-120"/>
              </a:rPr>
              <a:t>What can we do?</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4038600"/>
            <a:ext cx="3420745" cy="688340"/>
          </a:xfrm>
        </p:spPr>
        <p:txBody>
          <a:bodyPr>
            <a:noAutofit/>
          </a:bodyPr>
          <a:lstStyle/>
          <a:p>
            <a:pPr marL="0" indent="0" fontAlgn="base">
              <a:lnSpc>
                <a:spcPct val="107000"/>
              </a:lnSpc>
              <a:spcBef>
                <a:spcPts val="0"/>
              </a:spcBef>
              <a:spcAft>
                <a:spcPts val="750"/>
              </a:spcAft>
              <a:buNone/>
              <a:tabLst>
                <a:tab pos="1746885" algn="l"/>
              </a:tabLst>
            </a:pPr>
            <a:r>
              <a:rPr lang="en-US" altLang="zh-CN" b="1" kern="100" dirty="0">
                <a:solidFill>
                  <a:srgbClr val="1B8EA1"/>
                </a:solidFill>
                <a:effectLst/>
                <a:ea typeface="Microsoft JhengHei" panose="020B0604030504040204" pitchFamily="34" charset="-120"/>
                <a:cs typeface="Times New Roman" panose="02020603050405020304" pitchFamily="18" charset="0"/>
              </a:rPr>
              <a:t>Camping/Day trips</a:t>
            </a:r>
            <a:endParaRPr lang="en-MY" b="1" kern="100" dirty="0">
              <a:solidFill>
                <a:srgbClr val="1B8EA1"/>
              </a:solidFill>
              <a:effectLst/>
              <a:ea typeface="Microsoft JhengHei" panose="020B0604030504040204" pitchFamily="34" charset="-120"/>
              <a:cs typeface="Times New Roman" panose="02020603050405020304" pitchFamily="18" charset="0"/>
            </a:endParaRPr>
          </a:p>
        </p:txBody>
      </p:sp>
      <p:grpSp>
        <p:nvGrpSpPr>
          <p:cNvPr id="16" name="Group 15"/>
          <p:cNvGrpSpPr/>
          <p:nvPr/>
        </p:nvGrpSpPr>
        <p:grpSpPr>
          <a:xfrm>
            <a:off x="7409519" y="2438400"/>
            <a:ext cx="4452229" cy="4191000"/>
            <a:chOff x="7358771" y="1828800"/>
            <a:chExt cx="4452229" cy="419100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29"/>
            <a:stretch>
              <a:fillRect/>
            </a:stretch>
          </p:blipFill>
          <p:spPr bwMode="auto">
            <a:xfrm>
              <a:off x="7358772" y="3657600"/>
              <a:ext cx="445222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58771" y="1828800"/>
              <a:ext cx="1709081" cy="1709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7825" r="7825"/>
            <a:stretch>
              <a:fillRect/>
            </a:stretch>
          </p:blipFill>
          <p:spPr bwMode="auto">
            <a:xfrm>
              <a:off x="9248137" y="1828800"/>
              <a:ext cx="2562863" cy="1709081"/>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Graphic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6014" y="355867"/>
            <a:ext cx="2952750" cy="638899"/>
          </a:xfrm>
          <a:prstGeom prst="rect">
            <a:avLst/>
          </a:prstGeom>
        </p:spPr>
      </p:pic>
      <p:pic>
        <p:nvPicPr>
          <p:cNvPr id="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l="18692" r="18692"/>
          <a:stretch>
            <a:fillRect/>
          </a:stretch>
        </p:blipFill>
        <p:spPr bwMode="auto">
          <a:xfrm>
            <a:off x="3709719" y="4632144"/>
            <a:ext cx="2702742" cy="19898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7723" r="8151"/>
          <a:stretch>
            <a:fillRect/>
          </a:stretch>
        </p:blipFill>
        <p:spPr bwMode="auto">
          <a:xfrm>
            <a:off x="330253" y="2473103"/>
            <a:ext cx="3632147" cy="20526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l="3688" r="3688"/>
          <a:stretch>
            <a:fillRect/>
          </a:stretch>
        </p:blipFill>
        <p:spPr bwMode="auto">
          <a:xfrm>
            <a:off x="330252" y="4632144"/>
            <a:ext cx="3276600" cy="1989874"/>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p:nvPr/>
        </p:nvSpPr>
        <p:spPr>
          <a:xfrm>
            <a:off x="8077200" y="1861107"/>
            <a:ext cx="3860802" cy="502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7000"/>
              </a:lnSpc>
              <a:spcBef>
                <a:spcPts val="0"/>
              </a:spcBef>
              <a:spcAft>
                <a:spcPts val="750"/>
              </a:spcAft>
              <a:buFont typeface="Arial" panose="020B0604020202020204" pitchFamily="34" charset="0"/>
              <a:buNone/>
              <a:tabLst>
                <a:tab pos="1746885" algn="l"/>
              </a:tabLst>
            </a:pPr>
            <a:r>
              <a:rPr lang="en-US" altLang="zh-CN" b="1" kern="100" dirty="0">
                <a:solidFill>
                  <a:srgbClr val="1B8EA1"/>
                </a:solidFill>
                <a:ea typeface="Microsoft JhengHei" panose="020B0604030504040204" pitchFamily="34" charset="-120"/>
                <a:cs typeface="Times New Roman" panose="02020603050405020304" pitchFamily="18" charset="0"/>
              </a:rPr>
              <a:t>Gathering/ Coffee chats</a:t>
            </a:r>
            <a:endParaRPr lang="en-MY" b="1" kern="100" dirty="0">
              <a:solidFill>
                <a:srgbClr val="1B8EA1"/>
              </a:solidFill>
              <a:ea typeface="Microsoft JhengHei" panose="020B0604030504040204" pitchFamily="34" charset="-120"/>
              <a:cs typeface="Times New Roman" panose="02020603050405020304" pitchFamily="18" charset="0"/>
            </a:endParaRPr>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rcRect t="11523" b="11523"/>
          <a:stretch>
            <a:fillRect/>
          </a:stretch>
        </p:blipFill>
        <p:spPr>
          <a:xfrm>
            <a:off x="5257473" y="429289"/>
            <a:ext cx="1681078" cy="2300123"/>
          </a:xfrm>
          <a:prstGeom prst="rect">
            <a:avLst/>
          </a:prstGeom>
        </p:spPr>
      </p:pic>
      <p:sp>
        <p:nvSpPr>
          <p:cNvPr id="20" name="Content Placeholder 2"/>
          <p:cNvSpPr txBox="1"/>
          <p:nvPr/>
        </p:nvSpPr>
        <p:spPr>
          <a:xfrm>
            <a:off x="786682" y="1023979"/>
            <a:ext cx="2363739" cy="555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7000"/>
              </a:lnSpc>
              <a:spcBef>
                <a:spcPts val="0"/>
              </a:spcBef>
              <a:spcAft>
                <a:spcPts val="750"/>
              </a:spcAft>
              <a:buFont typeface="Arial" panose="020B0604020202020204" pitchFamily="34" charset="0"/>
              <a:buNone/>
              <a:tabLst>
                <a:tab pos="1746885" algn="l"/>
              </a:tabLst>
            </a:pPr>
            <a:r>
              <a:rPr lang="en-US" altLang="zh-CN" b="1" kern="100" dirty="0">
                <a:solidFill>
                  <a:srgbClr val="1B8EA1"/>
                </a:solidFill>
                <a:ea typeface="Microsoft JhengHei" panose="020B0604030504040204" pitchFamily="34" charset="-120"/>
                <a:cs typeface="Times New Roman" panose="02020603050405020304" pitchFamily="18" charset="0"/>
              </a:rPr>
              <a:t>School for refugees</a:t>
            </a:r>
            <a:endParaRPr lang="en-MY" b="1" kern="100" dirty="0">
              <a:solidFill>
                <a:srgbClr val="1B8EA1"/>
              </a:solidFill>
              <a:ea typeface="Microsoft JhengHei" panose="020B0604030504040204" pitchFamily="34" charset="-120"/>
              <a:cs typeface="Times New Roman" panose="02020603050405020304" pitchFamily="18" charset="0"/>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l="4622" t="8187" r="17949"/>
          <a:stretch>
            <a:fillRect/>
          </a:stretch>
        </p:blipFill>
        <p:spPr>
          <a:xfrm>
            <a:off x="2610372" y="429289"/>
            <a:ext cx="2520387" cy="1681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627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37" r="10267" b="7831"/>
          <a:stretch>
            <a:fillRect/>
          </a:stretch>
        </p:blipFill>
        <p:spPr>
          <a:xfrm>
            <a:off x="0" y="-7472"/>
            <a:ext cx="12279532" cy="8645583"/>
          </a:xfrm>
          <a:prstGeom prst="rect">
            <a:avLst/>
          </a:prstGeom>
        </p:spPr>
      </p:pic>
      <p:sp>
        <p:nvSpPr>
          <p:cNvPr id="2" name="TextBox 1"/>
          <p:cNvSpPr txBox="1"/>
          <p:nvPr/>
        </p:nvSpPr>
        <p:spPr>
          <a:xfrm>
            <a:off x="1924396" y="3429000"/>
            <a:ext cx="8343208" cy="1200329"/>
          </a:xfrm>
          <a:prstGeom prst="rect">
            <a:avLst/>
          </a:prstGeom>
          <a:noFill/>
        </p:spPr>
        <p:txBody>
          <a:bodyPr wrap="square">
            <a:spAutoFit/>
          </a:bodyPr>
          <a:lstStyle/>
          <a:p>
            <a:pPr algn="ctr"/>
            <a:r>
              <a:rPr lang="en-US" altLang="zh-TW" sz="3600" b="1" dirty="0">
                <a:solidFill>
                  <a:schemeClr val="bg1"/>
                </a:solidFill>
                <a:ea typeface="Microsoft JhengHei" panose="020B0604030504040204" pitchFamily="34" charset="-120"/>
              </a:rPr>
              <a:t>Let us pray together for the Refugees and Migrant Workers in Malaysia</a:t>
            </a:r>
            <a:r>
              <a:rPr lang="zh-TW" altLang="en-US" sz="3600" b="1" dirty="0">
                <a:latin typeface="Microsoft JhengHei" panose="020B0604030504040204" pitchFamily="34" charset="-120"/>
                <a:ea typeface="Microsoft JhengHei" panose="020B0604030504040204" pitchFamily="34" charset="-120"/>
              </a:rPr>
              <a:t> </a:t>
            </a:r>
            <a:endParaRPr lang="en-US" sz="3600" b="1" dirty="0">
              <a:latin typeface="Microsoft JhengHei" panose="020B0604030504040204" pitchFamily="34" charset="-120"/>
              <a:ea typeface="Microsoft JhengHei" panose="020B0604030504040204" pitchFamily="34" charset="-12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4.375E-6 3.33333E-6 L 4.375E-6 -0.25 " pathEditMode="relative" rAng="0" ptsTypes="AA">
                                      <p:cBhvr>
                                        <p:cTn id="11" dur="1000" fill="hold"/>
                                        <p:tgtEl>
                                          <p:spTgt spid="3"/>
                                        </p:tgtEl>
                                        <p:attrNameLst>
                                          <p:attrName>ppt_x</p:attrName>
                                          <p:attrName>ppt_y</p:attrName>
                                        </p:attrNameLst>
                                      </p:cBhvr>
                                      <p:rCtr x="0" y="-12500"/>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70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7875" b="7875"/>
          <a:stretch>
            <a:fill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chemeClr val="accent2">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2" name="Title 3"/>
          <p:cNvSpPr>
            <a:spLocks noGrp="1"/>
          </p:cNvSpPr>
          <p:nvPr>
            <p:ph idx="1"/>
          </p:nvPr>
        </p:nvSpPr>
        <p:spPr>
          <a:xfrm>
            <a:off x="3067050" y="286195"/>
            <a:ext cx="5238750" cy="639743"/>
          </a:xfrm>
          <a:noFill/>
        </p:spPr>
        <p:txBody>
          <a:bodyPr vert="horz" lIns="91440" tIns="45720" rIns="91440" bIns="45720" rtlCol="0" anchor="b">
            <a:normAutofit/>
          </a:bodyPr>
          <a:lstStyle/>
          <a:p>
            <a:pPr marL="0" indent="0" algn="ctr">
              <a:buNone/>
            </a:pPr>
            <a:r>
              <a:rPr lang="en-US" altLang="zh-TW" b="1" dirty="0">
                <a:solidFill>
                  <a:schemeClr val="accent2">
                    <a:lumMod val="40000"/>
                    <a:lumOff val="60000"/>
                  </a:schemeClr>
                </a:solidFill>
                <a:ea typeface="Microsoft JhengHei" panose="020B0604030504040204" pitchFamily="34" charset="-120"/>
              </a:rPr>
              <a:t>Pray for Refugees in Malaysia</a:t>
            </a:r>
            <a:endParaRPr lang="en-US" b="1" dirty="0">
              <a:solidFill>
                <a:schemeClr val="accent2">
                  <a:lumMod val="40000"/>
                  <a:lumOff val="60000"/>
                </a:schemeClr>
              </a:solidFill>
              <a:ea typeface="Microsoft JhengHei" panose="020B0604030504040204" pitchFamily="34" charset="-120"/>
            </a:endParaRPr>
          </a:p>
        </p:txBody>
      </p:sp>
      <p:sp>
        <p:nvSpPr>
          <p:cNvPr id="7" name="TextBox 6"/>
          <p:cNvSpPr txBox="1"/>
          <p:nvPr/>
        </p:nvSpPr>
        <p:spPr>
          <a:xfrm>
            <a:off x="533400" y="1058644"/>
            <a:ext cx="10668000" cy="5570756"/>
          </a:xfrm>
          <a:prstGeom prst="rect">
            <a:avLst/>
          </a:prstGeom>
          <a:noFill/>
        </p:spPr>
        <p:txBody>
          <a:bodyPr wrap="square">
            <a:spAutoFit/>
          </a:bodyPr>
          <a:lstStyle/>
          <a:p>
            <a:pPr indent="292735" algn="ctr"/>
            <a:r>
              <a:rPr lang="en-US" altLang="zh-TW" sz="2400" dirty="0">
                <a:solidFill>
                  <a:schemeClr val="bg1"/>
                </a:solidFill>
                <a:effectLst/>
                <a:ea typeface="Microsoft JhengHei" panose="020B0604030504040204" pitchFamily="34" charset="-120"/>
                <a:cs typeface="Times New Roman" panose="02020603050405020304" pitchFamily="18" charset="0"/>
              </a:rPr>
              <a:t>Heavenly Father, please keep watch over the over 180,000 refugees in Malaysia. Some have lost their loved ones in wars. As they miss their families, we ask for Your comfort. In their times of need and lack, we pray for Your provision. </a:t>
            </a:r>
          </a:p>
          <a:p>
            <a:pPr indent="292735" algn="ctr">
              <a:spcAft>
                <a:spcPts val="600"/>
              </a:spcAft>
            </a:pPr>
            <a:r>
              <a:rPr lang="en-US" altLang="zh-TW" sz="2400" dirty="0">
                <a:solidFill>
                  <a:schemeClr val="bg1"/>
                </a:solidFill>
                <a:effectLst/>
                <a:ea typeface="Microsoft JhengHei" panose="020B0604030504040204" pitchFamily="34" charset="-120"/>
                <a:cs typeface="Times New Roman" panose="02020603050405020304" pitchFamily="18" charset="0"/>
              </a:rPr>
              <a:t>When their future seems uncertain, we trust You to make a way for them and prepare opportunities for them to be resettled in host countries soon.</a:t>
            </a:r>
          </a:p>
          <a:p>
            <a:pPr indent="292735" algn="ctr"/>
            <a:r>
              <a:rPr lang="en-US" altLang="zh-TW" sz="2400" b="1" dirty="0">
                <a:solidFill>
                  <a:schemeClr val="bg1"/>
                </a:solidFill>
                <a:effectLst/>
                <a:ea typeface="Microsoft JhengHei" panose="020B0604030504040204" pitchFamily="34" charset="-120"/>
                <a:cs typeface="Times New Roman" panose="02020603050405020304" pitchFamily="18" charset="0"/>
              </a:rPr>
              <a:t>Father, the children among the refugees have many dreams. </a:t>
            </a:r>
          </a:p>
          <a:p>
            <a:pPr indent="292735" algn="ctr"/>
            <a:r>
              <a:rPr lang="en-US" altLang="zh-TW" sz="2400" b="1" dirty="0">
                <a:solidFill>
                  <a:schemeClr val="bg1"/>
                </a:solidFill>
                <a:effectLst/>
                <a:ea typeface="Microsoft JhengHei" panose="020B0604030504040204" pitchFamily="34" charset="-120"/>
                <a:cs typeface="Times New Roman" panose="02020603050405020304" pitchFamily="18" charset="0"/>
              </a:rPr>
              <a:t>They hope to go to school, explore the world, and desire a future filled with hope and brightness. May You grant them grace and opportunities. </a:t>
            </a:r>
          </a:p>
          <a:p>
            <a:pPr indent="292735" algn="ctr">
              <a:spcAft>
                <a:spcPts val="600"/>
              </a:spcAft>
            </a:pPr>
            <a:r>
              <a:rPr lang="en-US" altLang="zh-TW" sz="2400" b="1" dirty="0">
                <a:solidFill>
                  <a:schemeClr val="bg1"/>
                </a:solidFill>
                <a:effectLst/>
                <a:ea typeface="Microsoft JhengHei" panose="020B0604030504040204" pitchFamily="34" charset="-120"/>
                <a:cs typeface="Times New Roman" panose="02020603050405020304" pitchFamily="18" charset="0"/>
              </a:rPr>
              <a:t>Though refugee families may have limited resources, Your power transcends limitations. Please carry them aloft on Your wings and lead them to ride on the heights of the land.</a:t>
            </a:r>
          </a:p>
          <a:p>
            <a:pPr indent="292735" algn="ctr">
              <a:spcAft>
                <a:spcPts val="600"/>
              </a:spcAft>
            </a:pPr>
            <a:r>
              <a:rPr lang="en-US" altLang="zh-TW" sz="2400" b="1" dirty="0">
                <a:solidFill>
                  <a:schemeClr val="bg1"/>
                </a:solidFill>
                <a:effectLst/>
                <a:ea typeface="Microsoft JhengHei" panose="020B0604030504040204" pitchFamily="34" charset="-120"/>
                <a:cs typeface="Times New Roman" panose="02020603050405020304" pitchFamily="18" charset="0"/>
              </a:rPr>
              <a:t>May the Lord bless the refugee schools established by Christians with sufficient funds and teachers. May all workers joyfully serve according to Your will. </a:t>
            </a:r>
          </a:p>
          <a:p>
            <a:pPr indent="292735" algn="ctr">
              <a:spcAft>
                <a:spcPts val="600"/>
              </a:spcAft>
            </a:pPr>
            <a:r>
              <a:rPr lang="en-US" altLang="zh-TW" sz="2400" b="1" dirty="0">
                <a:solidFill>
                  <a:schemeClr val="bg1"/>
                </a:solidFill>
                <a:effectLst/>
                <a:ea typeface="Microsoft JhengHei" panose="020B0604030504040204" pitchFamily="34" charset="-120"/>
                <a:cs typeface="Times New Roman" panose="02020603050405020304" pitchFamily="18" charset="0"/>
              </a:rPr>
              <a:t>We pray in the name of Jesus Christ, Amen.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t="7986" b="7986"/>
          <a:stretch>
            <a:fill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rgbClr val="0A627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2" name="Title 3"/>
          <p:cNvSpPr>
            <a:spLocks noGrp="1"/>
          </p:cNvSpPr>
          <p:nvPr>
            <p:ph idx="1"/>
          </p:nvPr>
        </p:nvSpPr>
        <p:spPr>
          <a:xfrm>
            <a:off x="2514600" y="228600"/>
            <a:ext cx="6172200" cy="639743"/>
          </a:xfrm>
          <a:noFill/>
        </p:spPr>
        <p:txBody>
          <a:bodyPr vert="horz" lIns="91440" tIns="45720" rIns="91440" bIns="45720" rtlCol="0" anchor="b">
            <a:normAutofit/>
          </a:bodyPr>
          <a:lstStyle/>
          <a:p>
            <a:pPr marL="0" indent="0" algn="ctr">
              <a:buNone/>
            </a:pPr>
            <a:r>
              <a:rPr lang="en-US" altLang="zh-TW" b="1" dirty="0">
                <a:solidFill>
                  <a:srgbClr val="B0E2D5"/>
                </a:solidFill>
                <a:ea typeface="Microsoft JhengHei" panose="020B0604030504040204" pitchFamily="34" charset="-120"/>
              </a:rPr>
              <a:t>Pray for Migrant Workers in Malaysia</a:t>
            </a:r>
            <a:endParaRPr lang="en-US" b="1" dirty="0">
              <a:solidFill>
                <a:srgbClr val="B0E2D5"/>
              </a:solidFill>
              <a:ea typeface="Microsoft JhengHei" panose="020B0604030504040204" pitchFamily="34" charset="-120"/>
            </a:endParaRPr>
          </a:p>
        </p:txBody>
      </p:sp>
      <p:sp>
        <p:nvSpPr>
          <p:cNvPr id="7" name="TextBox 6"/>
          <p:cNvSpPr txBox="1"/>
          <p:nvPr/>
        </p:nvSpPr>
        <p:spPr>
          <a:xfrm>
            <a:off x="990600" y="1037103"/>
            <a:ext cx="10058400" cy="5493812"/>
          </a:xfrm>
          <a:prstGeom prst="rect">
            <a:avLst/>
          </a:prstGeom>
          <a:noFill/>
        </p:spPr>
        <p:txBody>
          <a:bodyPr wrap="square">
            <a:spAutoFit/>
          </a:bodyPr>
          <a:lstStyle/>
          <a:p>
            <a:pPr indent="292735" algn="ctr"/>
            <a:r>
              <a:rPr lang="en-US" altLang="zh-TW" sz="2400" dirty="0">
                <a:solidFill>
                  <a:schemeClr val="bg1"/>
                </a:solidFill>
                <a:effectLst/>
                <a:ea typeface="Microsoft JhengHei" panose="020B0604030504040204" pitchFamily="34" charset="-120"/>
                <a:cs typeface="Times New Roman" panose="02020603050405020304" pitchFamily="18" charset="0"/>
              </a:rPr>
              <a:t>Heavenly Father, we pray for the migrant workers who have come to foreign lands to start a new life. We ask that You send Your children to help them adapt to the new social and cultural environment, guide them to find places to live, and provide supportive neighbors for them. </a:t>
            </a:r>
          </a:p>
          <a:p>
            <a:pPr indent="292735" algn="ctr">
              <a:spcAft>
                <a:spcPts val="600"/>
              </a:spcAft>
            </a:pPr>
            <a:r>
              <a:rPr lang="en-US" altLang="zh-TW" sz="2400" dirty="0">
                <a:solidFill>
                  <a:schemeClr val="bg1"/>
                </a:solidFill>
                <a:effectLst/>
                <a:ea typeface="Microsoft JhengHei" panose="020B0604030504040204" pitchFamily="34" charset="-120"/>
                <a:cs typeface="Times New Roman" panose="02020603050405020304" pitchFamily="18" charset="0"/>
              </a:rPr>
              <a:t>May the Lord help them understand how to interact with their employers, establishing appropriate self-esteem and confidence.</a:t>
            </a:r>
          </a:p>
          <a:p>
            <a:pPr indent="292735" algn="ctr"/>
            <a:r>
              <a:rPr lang="en-US" altLang="zh-TW" sz="2400" b="1" dirty="0">
                <a:solidFill>
                  <a:schemeClr val="bg1"/>
                </a:solidFill>
                <a:effectLst/>
                <a:ea typeface="Microsoft JhengHei" panose="020B0604030504040204" pitchFamily="34" charset="-120"/>
                <a:cs typeface="Times New Roman" panose="02020603050405020304" pitchFamily="18" charset="0"/>
              </a:rPr>
              <a:t>May the Lord Jesus Christ give vision and ability to the churches in Malaysia to become channels for the 5.7 million migrant workers to hear the Gospel. Help them understand the workers' true needs and humbly learn, acknowledge, and respect the cultures of the workers' home countries. </a:t>
            </a:r>
          </a:p>
          <a:p>
            <a:pPr indent="292735" algn="ctr"/>
            <a:r>
              <a:rPr lang="en-US" altLang="zh-TW" sz="2400" b="1" dirty="0">
                <a:solidFill>
                  <a:schemeClr val="bg1"/>
                </a:solidFill>
                <a:effectLst/>
                <a:ea typeface="Microsoft JhengHei" panose="020B0604030504040204" pitchFamily="34" charset="-120"/>
                <a:cs typeface="Times New Roman" panose="02020603050405020304" pitchFamily="18" charset="0"/>
              </a:rPr>
              <a:t>We pray that our church may have the wisdom and love to receive them, allowing them to feel through natural and comfortable interactions that </a:t>
            </a:r>
          </a:p>
          <a:p>
            <a:pPr indent="292735" algn="ctr">
              <a:spcAft>
                <a:spcPts val="600"/>
              </a:spcAft>
            </a:pPr>
            <a:r>
              <a:rPr lang="en-US" altLang="zh-TW" sz="2400" b="1" dirty="0">
                <a:solidFill>
                  <a:schemeClr val="bg1"/>
                </a:solidFill>
                <a:effectLst/>
                <a:ea typeface="Microsoft JhengHei" panose="020B0604030504040204" pitchFamily="34" charset="-120"/>
                <a:cs typeface="Times New Roman" panose="02020603050405020304" pitchFamily="18" charset="0"/>
              </a:rPr>
              <a:t>God is love and be willing to open their hearts to the Lord.</a:t>
            </a:r>
          </a:p>
          <a:p>
            <a:pPr indent="292735" algn="ctr">
              <a:spcAft>
                <a:spcPts val="600"/>
              </a:spcAft>
            </a:pPr>
            <a:r>
              <a:rPr lang="en-US" altLang="zh-TW" sz="2400" b="1" dirty="0">
                <a:solidFill>
                  <a:schemeClr val="bg1"/>
                </a:solidFill>
                <a:effectLst/>
                <a:ea typeface="Microsoft JhengHei" panose="020B0604030504040204" pitchFamily="34" charset="-120"/>
                <a:cs typeface="Times New Roman" panose="02020603050405020304" pitchFamily="18" charset="0"/>
              </a:rPr>
              <a:t>In the name of Jesus Christ, we pray, Amen!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4602517" y="2988430"/>
            <a:ext cx="6911401" cy="911860"/>
          </a:xfrm>
          <a:prstGeom prst="rect">
            <a:avLst/>
          </a:prstGeom>
        </p:spPr>
        <p:txBody>
          <a:bodyPr wrap="square">
            <a:spAutoFit/>
          </a:bodyPr>
          <a:lstStyle/>
          <a:p>
            <a:pPr fontAlgn="base">
              <a:lnSpc>
                <a:spcPts val="3200"/>
              </a:lnSpc>
            </a:pPr>
            <a:r>
              <a:rPr lang="zh-TW" altLang="en-US" sz="2400" dirty="0">
                <a:solidFill>
                  <a:schemeClr val="bg1"/>
                </a:solidFill>
                <a:latin typeface="Microsoft YaHei Light" panose="020B0502040204020203" pitchFamily="34" charset="-122"/>
                <a:ea typeface="Microsoft YaHei Light" panose="020B0502040204020203" pitchFamily="34" charset="-122"/>
              </a:rPr>
              <a:t>不再是個人的禱告，我們開始一起祈禱。</a:t>
            </a:r>
            <a:br>
              <a:rPr lang="zh-TW" altLang="en-US" sz="2400" dirty="0">
                <a:solidFill>
                  <a:schemeClr val="bg1"/>
                </a:solidFill>
                <a:latin typeface="Microsoft YaHei Light" panose="020B0502040204020203" pitchFamily="34" charset="-122"/>
                <a:ea typeface="Microsoft YaHei Light" panose="020B0502040204020203" pitchFamily="34" charset="-122"/>
              </a:rPr>
            </a:br>
            <a:r>
              <a:rPr lang="en-US" altLang="zh-TW" sz="2400" dirty="0">
                <a:solidFill>
                  <a:schemeClr val="bg1"/>
                </a:solidFill>
                <a:latin typeface="Microsoft YaHei Light" panose="020B0502040204020203" pitchFamily="34" charset="-122"/>
                <a:ea typeface="Microsoft YaHei Light" panose="020B0502040204020203" pitchFamily="34" charset="-122"/>
              </a:rPr>
              <a:t>30</a:t>
            </a:r>
            <a:r>
              <a:rPr lang="zh-TW" altLang="en-US" sz="2400" dirty="0">
                <a:solidFill>
                  <a:schemeClr val="bg1"/>
                </a:solidFill>
                <a:latin typeface="Microsoft YaHei Light" panose="020B0502040204020203" pitchFamily="34" charset="-122"/>
                <a:ea typeface="Microsoft YaHei Light" panose="020B0502040204020203" pitchFamily="34" charset="-122"/>
              </a:rPr>
              <a:t>分鐘，生活再忙碌的人都能找到時間參與。</a:t>
            </a:r>
          </a:p>
        </p:txBody>
      </p:sp>
      <p:pic>
        <p:nvPicPr>
          <p:cNvPr id="2" name="Graphic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4122" y="1"/>
            <a:ext cx="4713254" cy="6858000"/>
          </a:xfrm>
          <a:prstGeom prst="rect">
            <a:avLst/>
          </a:prstGeom>
        </p:spPr>
      </p:pic>
      <p:pic>
        <p:nvPicPr>
          <p:cNvPr id="13" name="Graphic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33145" y="4273637"/>
            <a:ext cx="4866748" cy="1939381"/>
          </a:xfrm>
          <a:prstGeom prst="rect">
            <a:avLst/>
          </a:prstGeom>
        </p:spPr>
      </p:pic>
      <p:pic>
        <p:nvPicPr>
          <p:cNvPr id="4" name="Graphic 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5408" y="944442"/>
            <a:ext cx="5726021" cy="1822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0-#ppt_w/2"/>
                                          </p:val>
                                        </p:tav>
                                        <p:tav tm="100000">
                                          <p:val>
                                            <p:strVal val="#ppt_x"/>
                                          </p:val>
                                        </p:tav>
                                      </p:tavLst>
                                    </p:anim>
                                    <p:anim calcmode="lin" valueType="num">
                                      <p:cBhvr additive="base">
                                        <p:cTn id="8" dur="9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4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6" presetClass="emph" presetSubtype="0" fill="hold" nodeType="withEffect">
                                  <p:stCondLst>
                                    <p:cond delay="2300"/>
                                  </p:stCondLst>
                                  <p:childTnLst>
                                    <p:animEffect transition="out" filter="fade">
                                      <p:cBhvr>
                                        <p:cTn id="17" dur="500" tmFilter="0, 0; .2, .5; .8, .5; 1, 0"/>
                                        <p:tgtEl>
                                          <p:spTgt spid="13"/>
                                        </p:tgtEl>
                                      </p:cBhvr>
                                    </p:animEffect>
                                    <p:animScale>
                                      <p:cBhvr>
                                        <p:cTn id="1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a:fillRect/>
          </a:stretch>
        </p:blipFill>
        <p:spPr>
          <a:xfrm>
            <a:off x="9525000" y="2590800"/>
            <a:ext cx="1771650" cy="2057400"/>
          </a:xfrm>
          <a:prstGeom prst="rect">
            <a:avLst/>
          </a:prstGeom>
          <a:ln>
            <a:noFill/>
          </a:ln>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0</TotalTime>
  <Words>1861</Words>
  <Application>Microsoft Office PowerPoint</Application>
  <PresentationFormat>Widescreen</PresentationFormat>
  <Paragraphs>101</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DFHei-W3-WIN-BF</vt:lpstr>
      <vt:lpstr>DFHei-W3-WINP-BF</vt:lpstr>
      <vt:lpstr>Microsoft JhengHei</vt:lpstr>
      <vt:lpstr>Microsoft JhengHei UI</vt:lpstr>
      <vt:lpstr>Microsoft YaHei Light</vt:lpstr>
      <vt:lpstr>MicrosoftYaHei</vt:lpstr>
      <vt:lpstr>文鼎細鋼筆行楷</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3021</cp:revision>
  <dcterms:created xsi:type="dcterms:W3CDTF">2020-11-06T17:04:00Z</dcterms:created>
  <dcterms:modified xsi:type="dcterms:W3CDTF">2024-04-01T08:30:17Z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369DF8691F82400683B7B2C0D1417B5C_12</vt:lpwstr>
  </property>
  <property fmtid="{D5CDD505-2E9C-101B-9397-08002B2CF9AE}" pid="3" name="KSOProductBuildVer">
    <vt:lpwstr>1033-12.2.0.16703</vt:lpwstr>
  </property>
</Properties>
</file>