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5" r:id="rId2"/>
    <p:sldId id="383" r:id="rId3"/>
    <p:sldId id="355" r:id="rId4"/>
    <p:sldId id="361" r:id="rId5"/>
    <p:sldId id="368" r:id="rId6"/>
    <p:sldId id="369" r:id="rId7"/>
    <p:sldId id="381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95055-189C-4A18-A70A-7964828A0D3C}">
          <p14:sldIdLst>
            <p14:sldId id="385"/>
            <p14:sldId id="383"/>
            <p14:sldId id="355"/>
            <p14:sldId id="361"/>
            <p14:sldId id="368"/>
            <p14:sldId id="369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E30"/>
    <a:srgbClr val="D97B59"/>
    <a:srgbClr val="2F839D"/>
    <a:srgbClr val="A86310"/>
    <a:srgbClr val="325C9A"/>
    <a:srgbClr val="FFFFCC"/>
    <a:srgbClr val="2C451B"/>
    <a:srgbClr val="385723"/>
    <a:srgbClr val="056875"/>
    <a:srgbClr val="F8E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40768" autoAdjust="0"/>
  </p:normalViewPr>
  <p:slideViewPr>
    <p:cSldViewPr>
      <p:cViewPr varScale="1">
        <p:scale>
          <a:sx n="34" d="100"/>
          <a:sy n="34" d="100"/>
        </p:scale>
        <p:origin x="1821" y="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+mj-lt"/>
              <a:buNone/>
            </a:pPr>
            <a:r>
              <a:rPr lang="zh-TW" sz="10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西伯利亞</a:t>
            </a:r>
            <a:r>
              <a:rPr lang="zh-TW" altLang="en-US" sz="1000" b="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屬於</a:t>
            </a:r>
            <a:r>
              <a:rPr lang="zh-TW" sz="10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俄羅斯</a:t>
            </a:r>
            <a:r>
              <a:rPr lang="zh-TW" altLang="en-US" sz="10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領土</a:t>
            </a:r>
            <a:br>
              <a:rPr lang="en-MY" altLang="zh-TW" kern="0" dirty="0">
                <a:ea typeface="PMingLiU" panose="02020500000000000000" pitchFamily="18" charset="-120"/>
                <a:cs typeface="PMingLiU" panose="02020500000000000000" pitchFamily="18" charset="-120"/>
              </a:rPr>
            </a:br>
            <a:endParaRPr lang="en-MY" altLang="zh-TW" kern="0" dirty="0"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全球最大單一地區</a:t>
            </a:r>
            <a:r>
              <a:rPr lang="zh-CN" alt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：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1,310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萬平方公里</a:t>
            </a:r>
            <a: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 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。</a:t>
            </a:r>
            <a:r>
              <a:rPr lang="en-US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(</a:t>
            </a:r>
            <a:r>
              <a:rPr lang="zh-TW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中國</a:t>
            </a:r>
            <a:r>
              <a:rPr lang="zh-TW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是</a:t>
            </a:r>
            <a:r>
              <a:rPr lang="en-US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</a:rPr>
              <a:t>960</a:t>
            </a:r>
            <a:r>
              <a:rPr lang="zh-TW" sz="1200" dirty="0">
                <a:solidFill>
                  <a:srgbClr val="37415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萬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平方公里</a:t>
            </a:r>
            <a:r>
              <a:rPr lang="en-US" altLang="zh-TW" sz="1200" dirty="0">
                <a:solidFill>
                  <a:srgbClr val="374151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)</a:t>
            </a:r>
            <a:endParaRPr lang="en-MY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en-US" sz="1200" b="1" kern="0" dirty="0" err="1">
                <a:solidFill>
                  <a:srgbClr val="000000"/>
                </a:solidFill>
                <a:ea typeface="SimSun" panose="02010600030101010101" pitchFamily="2" charset="-122"/>
              </a:rPr>
              <a:t>人煙最少</a:t>
            </a:r>
            <a:r>
              <a:rPr lang="zh-CN" altLang="en-US" sz="1200" kern="0" dirty="0">
                <a:solidFill>
                  <a:srgbClr val="000000"/>
                </a:solidFill>
                <a:ea typeface="SimSun" panose="02010600030101010101" pitchFamily="2" charset="-122"/>
              </a:rPr>
              <a:t>：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西伯利亞總人口約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3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百萬，人口密度為每平方公里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2.8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人；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與人口密度最大的澳門地區每平方公里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萬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千人的人口密度相比，相差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千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5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百倍！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因為她極為寒冷</a:t>
            </a:r>
            <a:endParaRPr lang="en-US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亞洲最冷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1964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年出現過攝氏零下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71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度的極寒天氣，為全亞洲最冷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的地區</a:t>
            </a:r>
            <a:endParaRPr lang="en-MY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indent="-182880">
              <a:buFont typeface="+mj-lt"/>
              <a:buAutoNum type="arabicPeriod"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淡水最</a:t>
            </a:r>
            <a:r>
              <a:rPr lang="zh-TW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大</a:t>
            </a:r>
            <a:r>
              <a:rPr lang="zh-CN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貝加爾湖為全球淡水儲量最大的湖，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就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佔全球淡水總量的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cs typeface="Helvetica Neue"/>
              </a:rPr>
              <a:t>20%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資源最豐</a:t>
            </a:r>
            <a:r>
              <a:rPr lang="zh-CN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富</a:t>
            </a:r>
            <a:r>
              <a:rPr lang="zh-CN" altLang="en-US" sz="1200" b="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煤炭、鐵礦石、銅、鎳、錫、鈾等</a:t>
            </a:r>
            <a:r>
              <a:rPr lang="zh-TW" sz="12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礦產</a:t>
            </a:r>
            <a:r>
              <a:rPr lang="en-US" altLang="zh-TW" sz="1200" b="1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,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豐富的石油和天然氣儲量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，佔</a:t>
            </a:r>
            <a:r>
              <a:rPr lang="zh-TW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俄國資源總儲量的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DengXian" panose="02010600030101010101" pitchFamily="2" charset="-122"/>
                <a:cs typeface="Helvetica Neue"/>
              </a:rPr>
              <a:t>85%</a:t>
            </a:r>
            <a:r>
              <a:rPr lang="zh-TW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。</a:t>
            </a:r>
            <a:endParaRPr lang="en-MY" altLang="zh-TW" sz="12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美女最多</a:t>
            </a:r>
            <a:r>
              <a:rPr lang="zh-CN" altLang="en-US" sz="1200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：</a:t>
            </a:r>
            <a:r>
              <a:rPr lang="zh-TW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西伯利亞</a:t>
            </a:r>
            <a:r>
              <a:rPr lang="zh-TW" altLang="en-US" sz="1200" b="1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人有許多是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歐亞族裔通婚後代，所以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婦女的顏績很高。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西伯利亞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位於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俄羅斯</a:t>
            </a:r>
            <a:r>
              <a:rPr lang="zh-TW" altLang="en-US" sz="1200" kern="0" dirty="0">
                <a:ea typeface="PMingLiU" panose="02020500000000000000" pitchFamily="18" charset="-120"/>
                <a:cs typeface="PMingLiU" panose="02020500000000000000" pitchFamily="18" charset="-120"/>
              </a:rPr>
              <a:t>東南，屬於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俄羅斯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的亞洲區，歷史上曾先後被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蒙古人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成吉思汗統治、</a:t>
            </a: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(14世紀)</a:t>
            </a:r>
            <a:br>
              <a:rPr lang="en-MY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</a:b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16世紀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時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俄國沙皇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開墾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殖民</a:t>
            </a:r>
            <a:r>
              <a:rPr lang="zh-CN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的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要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塞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 </a:t>
            </a:r>
            <a:r>
              <a:rPr lang="en-US" alt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17世紀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中國清朝</a:t>
            </a:r>
            <a:r>
              <a:rPr lang="zh-TW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擊敗了蒙古</a:t>
            </a:r>
            <a:r>
              <a:rPr lang="zh-TW" altLang="en-US" sz="120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，接管蒙古在</a:t>
            </a:r>
            <a:r>
              <a:rPr 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西伯利亞</a:t>
            </a: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的管區，</a:t>
            </a:r>
            <a:br>
              <a:rPr lang="en-MY" altLang="zh-TW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</a:br>
            <a:r>
              <a:rPr lang="zh-TW" altLang="en-US" sz="12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其後中日戰爭時也曾受日本管治。</a:t>
            </a:r>
            <a:endParaRPr lang="en-US" altLang="zh-TW" sz="1200" kern="0" dirty="0">
              <a:solidFill>
                <a:srgbClr val="000000"/>
              </a:solidFill>
              <a:effectLst/>
              <a:ea typeface="SimSun" panose="02010600030101010101" pitchFamily="2" charset="-122"/>
              <a:cs typeface="PingFang SC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最多勞改營地區</a:t>
            </a:r>
            <a:r>
              <a:rPr lang="en-US" altLang="zh-CN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蘇聯聞名的監獄和勞改營系統，古拉格，西伯利亞就有許多處。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最高峰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時期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共有數以百萬計的囚犯。西伯利亞是蘇聯的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⌈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充軍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⌋</a:t>
            </a:r>
            <a:r>
              <a:rPr lang="zh-TW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流放地區</a:t>
            </a:r>
            <a:r>
              <a:rPr lang="zh-CN" alt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。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紅色地圖：</a:t>
            </a:r>
            <a:r>
              <a:rPr lang="en-US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1923</a:t>
            </a:r>
            <a:r>
              <a:rPr lang="zh-TW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年至</a:t>
            </a:r>
            <a:r>
              <a:rPr lang="en-US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1961</a:t>
            </a:r>
            <a:r>
              <a:rPr lang="zh-TW" alt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年古拉格集中營綜合分布圖。</a:t>
            </a:r>
            <a: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MY" altLang="zh-TW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https://zh.wikipedia.org/zh-my/%E5%8F%A4%E6%8B%89%E6%A0%BC</a:t>
            </a: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en-MY" altLang="zh-TW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MY" altLang="zh-TW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TW" sz="1200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zh-TW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西伯利亞的挑戰</a:t>
            </a:r>
            <a:r>
              <a:rPr lang="zh-CN" alt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：</a:t>
            </a:r>
            <a:endParaRPr lang="en-MY" altLang="zh-CN" sz="18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endParaRPr lang="en-US" altLang="zh-TW" sz="18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b="1" kern="0" dirty="0">
                <a:effectLst/>
                <a:ea typeface="SimSun" panose="02010600030101010101" pitchFamily="2" charset="-122"/>
                <a:cs typeface="PingFang SC"/>
              </a:rPr>
              <a:t>遍地資源卻未能改善</a:t>
            </a:r>
            <a:r>
              <a:rPr lang="zh-CN" altLang="en-US" sz="1800" b="1" kern="0" dirty="0">
                <a:effectLst/>
                <a:ea typeface="SimSun" panose="02010600030101010101" pitchFamily="2" charset="-122"/>
                <a:cs typeface="PingFang SC"/>
              </a:rPr>
              <a:t>人民生活</a:t>
            </a:r>
            <a:r>
              <a:rPr lang="zh-TW" sz="1800" b="1" kern="0" dirty="0">
                <a:effectLst/>
                <a:ea typeface="SimSun" panose="02010600030101010101" pitchFamily="2" charset="-122"/>
                <a:cs typeface="PingFang SC"/>
              </a:rPr>
              <a:t>的貧困</a:t>
            </a:r>
            <a:r>
              <a:rPr lang="zh-CN" altLang="en-US" sz="1800" b="1" kern="0" dirty="0">
                <a:effectLst/>
                <a:ea typeface="SimSun" panose="02010600030101010101" pitchFamily="2" charset="-122"/>
                <a:cs typeface="PingFang SC"/>
              </a:rPr>
              <a:t>。</a:t>
            </a:r>
            <a:endParaRPr lang="en-US" altLang="zh-TW" sz="1800" b="1" kern="0" dirty="0">
              <a:ea typeface="PMingLiU" panose="02020500000000000000" pitchFamily="18" charset="-120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西伯利亞是俄羅斯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自然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資源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最豐富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的地區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但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發展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因教育不普及而</a:t>
            </a:r>
            <a:r>
              <a:rPr 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落後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分佈在</a:t>
            </a:r>
            <a:r>
              <a:rPr lang="zh-TW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森林大山</a:t>
            </a:r>
            <a:r>
              <a:rPr lang="zh-TW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的不同族群</a:t>
            </a:r>
            <a:r>
              <a:rPr lang="zh-CN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，</a:t>
            </a:r>
            <a:r>
              <a:rPr lang="zh-TW" altLang="en-US" sz="18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所通用的仍是</a:t>
            </a:r>
            <a:r>
              <a:rPr 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他們自己的語言和民俗</a:t>
            </a: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，不是俄語，</a:t>
            </a:r>
            <a:br>
              <a:rPr lang="en-MY" alt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他們無法接受到俄羅斯的</a:t>
            </a:r>
            <a:r>
              <a:rPr 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現代化正規教育</a:t>
            </a:r>
            <a:r>
              <a:rPr lang="zh-CN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。</a:t>
            </a:r>
            <a:endParaRPr lang="en-US" altLang="zh-TW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TW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西伯利亞聯邦區由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四個共和國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三個領土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五個地區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組成</a:t>
            </a:r>
            <a:r>
              <a:rPr lang="zh-TW" altLang="en-US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br>
              <a:rPr lang="en-MY" altLang="zh-TW" sz="18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TW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全俄羅斯</a:t>
            </a:r>
            <a:r>
              <a:rPr lang="en-US" altLang="zh-TW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85%</a:t>
            </a:r>
            <a:r>
              <a:rPr lang="zh-TW" altLang="en-US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的天然資源</a:t>
            </a:r>
            <a:r>
              <a:rPr lang="en-US" altLang="zh-TW" sz="1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在此，但</a:t>
            </a:r>
            <a:r>
              <a:rPr lang="en-US" altLang="zh-TW" sz="4000" kern="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當地社區</a:t>
            </a:r>
            <a:r>
              <a:rPr lang="zh-CN" altLang="en-US" sz="4000" kern="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PingFang SC"/>
              </a:rPr>
              <a:t>得</a:t>
            </a:r>
            <a:r>
              <a:rPr lang="zh-TW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承受開發</a:t>
            </a:r>
            <a:r>
              <a:rPr lang="zh-TW" alt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之痛，卻享受不到好處。</a:t>
            </a:r>
            <a:br>
              <a:rPr lang="en-MY" altLang="zh-TW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例如開採</a:t>
            </a:r>
            <a:r>
              <a:rPr lang="zh-TW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鉛和鉑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賣給歐洲，得到的錢卻是用來製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作</a:t>
            </a:r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炮彈。</a:t>
            </a:r>
            <a:endParaRPr lang="en-US" altLang="zh-TW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這都孕育了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族群與克里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姆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林宮的緊張關係。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3,700萬人口</a:t>
            </a:r>
            <a:r>
              <a:rPr lang="en-US" altLang="zh-TW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的</a:t>
            </a:r>
            <a:r>
              <a:rPr lang="zh-TW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</a:t>
            </a:r>
            <a:r>
              <a:rPr lang="en-US" altLang="zh-TW" sz="4000" b="0" kern="0" dirty="0" err="1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有許多不同族裔，按人口來</a:t>
            </a:r>
            <a:r>
              <a:rPr lang="zh-CN" altLang="en-US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區分</a:t>
            </a:r>
            <a:r>
              <a:rPr lang="en-US" altLang="zh-TW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，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7</a:t>
            </a:r>
            <a:r>
              <a:rPr lang="en-MY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,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000人以上的</a:t>
            </a:r>
            <a:r>
              <a:rPr lang="zh-CN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歸類為</a:t>
            </a:r>
            <a:r>
              <a:rPr lang="zh-TW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大族，</a:t>
            </a:r>
            <a:r>
              <a:rPr lang="zh-CN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共有</a:t>
            </a:r>
            <a:r>
              <a:rPr lang="en-US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17個</a:t>
            </a:r>
            <a:r>
              <a:rPr lang="zh-TW" altLang="en-US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大族。</a:t>
            </a:r>
            <a:br>
              <a:rPr lang="en-MY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</a:br>
            <a:r>
              <a:rPr lang="en-MY" altLang="zh-TW" sz="7200" b="1" kern="0" dirty="0">
                <a:ea typeface="PMingLiU" panose="02020500000000000000" pitchFamily="18" charset="-120"/>
                <a:cs typeface="PMingLiU" panose="02020500000000000000" pitchFamily="18" charset="-120"/>
              </a:rPr>
              <a:t>有</a:t>
            </a:r>
            <a:r>
              <a:rPr lang="zh-TW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俄羅斯人</a:t>
            </a:r>
            <a:r>
              <a:rPr lang="zh-TW" altLang="en-US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圖瓦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雅庫特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布里亞特</a:t>
            </a:r>
            <a:r>
              <a:rPr lang="zh-CN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altLang="en-US" sz="7200" b="0" kern="0" dirty="0">
                <a:effectLst/>
                <a:ea typeface="PMingLiU" panose="02020500000000000000" pitchFamily="18" charset="-120"/>
                <a:cs typeface="PMingLiU" panose="02020500000000000000" pitchFamily="18" charset="-120"/>
              </a:rPr>
              <a:t>韃靼、突厥、</a:t>
            </a:r>
            <a:r>
              <a:rPr lang="zh-TW" altLang="en-US" sz="7200" b="0" kern="0" dirty="0">
                <a:ea typeface="SimSun" panose="02010600030101010101" pitchFamily="2" charset="-122"/>
                <a:cs typeface="PingFang SC"/>
              </a:rPr>
              <a:t>薩滿族群和各區的原住民。</a:t>
            </a:r>
            <a:endParaRPr lang="en-MY" altLang="zh-TW" sz="7200" b="0" kern="0" dirty="0">
              <a:ea typeface="SimSun" panose="02010600030101010101" pitchFamily="2" charset="-122"/>
              <a:cs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MY" altLang="zh-TW" sz="7200" b="1" kern="0" dirty="0">
                <a:ea typeface="SimSun" panose="02010600030101010101" pitchFamily="2" charset="-122"/>
                <a:cs typeface="PingFang SC"/>
              </a:rPr>
            </a:br>
            <a:r>
              <a:rPr lang="zh-TW" altLang="en-US" sz="7200" b="0" kern="0" dirty="0">
                <a:ea typeface="SimSun" panose="02010600030101010101" pitchFamily="2" charset="-122"/>
                <a:cs typeface="PingFang SC"/>
              </a:rPr>
              <a:t>由於一直在</a:t>
            </a:r>
            <a:r>
              <a:rPr lang="zh-CN" altLang="en-US" sz="9600" b="0" i="0" dirty="0">
                <a:solidFill>
                  <a:srgbClr val="374151"/>
                </a:solidFill>
                <a:effectLst/>
                <a:latin typeface="Söhne"/>
              </a:rPr>
              <a:t>恶劣的環境下生活，</a:t>
            </a:r>
            <a:r>
              <a:rPr lang="zh-TW" altLang="en-US" sz="7200" b="1" kern="0" dirty="0">
                <a:ea typeface="SimSun" panose="02010600030101010101" pitchFamily="2" charset="-122"/>
                <a:cs typeface="PingFang SC"/>
              </a:rPr>
              <a:t>他們的自主性非常強，慣於自己的處事方式。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MingLiU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0" kern="0" dirty="0">
                <a:solidFill>
                  <a:srgbClr val="000000"/>
                </a:solidFill>
                <a:ea typeface="SimSun" panose="02010600030101010101" pitchFamily="2" charset="-122"/>
                <a:cs typeface="PMingLiU" panose="02020500000000000000" pitchFamily="18" charset="-120"/>
              </a:rPr>
              <a:t>加上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由於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過去曾是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異議人士、</a:t>
            </a:r>
            <a:r>
              <a:rPr lang="zh-TW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DengXian" panose="02010600030101010101" pitchFamily="2" charset="-122"/>
                <a:cs typeface="Segoe UI" panose="020B0502040204020203" pitchFamily="34" charset="0"/>
              </a:rPr>
              <a:t>社會不滿份子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和被蘇聯敵視的族裔</a:t>
            </a:r>
            <a:r>
              <a:rPr lang="zh-CN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之</a:t>
            </a:r>
            <a:r>
              <a:rPr lang="zh-TW" altLang="en-US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流放地</a:t>
            </a: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br>
              <a:rPr lang="en-MY" alt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這些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來自俄羅斯其他地區的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流離失所者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政治犯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刑事犯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與當地人融合後，就形成了</a:t>
            </a:r>
            <a:r>
              <a:rPr lang="zh-TW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西伯利亞</a:t>
            </a: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的</a:t>
            </a:r>
            <a:r>
              <a:rPr lang="zh-TW" altLang="en-US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亞群體</a:t>
            </a:r>
            <a:r>
              <a:rPr lang="en-US" altLang="zh-TW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(sub-group)</a:t>
            </a: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，</a:t>
            </a:r>
            <a:br>
              <a:rPr lang="en-MY" altLang="zh-TW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</a:br>
            <a:r>
              <a:rPr lang="zh-TW" altLang="en-US" sz="1800" b="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PingFang SC"/>
              </a:rPr>
              <a:t>他們歡迎分離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主義</a:t>
            </a:r>
            <a:r>
              <a:rPr lang="zh-CN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將自治或獨立視為致富的另一種方式。</a:t>
            </a:r>
            <a:endParaRPr lang="en-MY" altLang="zh-TW" sz="1800" b="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b="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近年，</a:t>
            </a:r>
            <a:r>
              <a:rPr lang="zh-TW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生活水平下降、企業倒閉</a:t>
            </a:r>
            <a:r>
              <a:rPr lang="zh-CN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導致</a:t>
            </a:r>
            <a:r>
              <a:rPr lang="zh-TW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大量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原屬精英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階層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俄羅斯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族裔</a:t>
            </a: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離開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，出生率高的原住民族裔群體人口增加，族群的</a:t>
            </a:r>
            <a:r>
              <a:rPr lang="zh-TW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分離主義思想</a:t>
            </a:r>
            <a:r>
              <a:rPr lang="zh-TW" altLang="en-US" sz="1800" b="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高漲。</a:t>
            </a:r>
            <a:endParaRPr lang="en-MY" altLang="zh-TW" sz="18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800" b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自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1990年代起</a:t>
            </a:r>
            <a:r>
              <a:rPr lang="zh-CN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，</a:t>
            </a:r>
            <a:r>
              <a:rPr lang="en-US" altLang="zh-TW" sz="4000" b="1" kern="0" dirty="0" err="1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東正教已成為向俄羅斯認同的象徵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，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族群的分離意識也把這從莫斯科殖入的宗教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-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東正教</a:t>
            </a:r>
            <a:r>
              <a:rPr lang="en-US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-</a:t>
            </a:r>
            <a:r>
              <a:rPr lang="zh-TW" altLang="en-US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  <a:t>排出，今天，</a:t>
            </a:r>
            <a:br>
              <a:rPr lang="en-MY" altLang="zh-TW" sz="4000" b="1" kern="0" dirty="0">
                <a:solidFill>
                  <a:srgbClr val="000000"/>
                </a:solidFill>
                <a:ea typeface="SimSun" panose="02010600030101010101" pitchFamily="2" charset="-122"/>
                <a:cs typeface="PingFang SC"/>
              </a:rPr>
            </a:br>
            <a:r>
              <a:rPr 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薩滿教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、藏轉佛教已在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西伯利亞</a:t>
            </a:r>
            <a:r>
              <a:rPr lang="zh-TW" alt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成為主要宗教。</a:t>
            </a:r>
            <a:endParaRPr lang="en-US" altLang="zh-TW" sz="4000" b="1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禱文分幼粗兩字體</a:t>
            </a:r>
            <a:r>
              <a:rPr lang="zh-CN" altLang="en-US" sz="1200" dirty="0"/>
              <a:t>，</a:t>
            </a:r>
            <a:r>
              <a:rPr lang="en-US" sz="1200" dirty="0"/>
              <a:t>可</a:t>
            </a:r>
            <a:r>
              <a:rPr lang="zh-CN" altLang="en-US" sz="1200" dirty="0"/>
              <a:t>以作</a:t>
            </a:r>
            <a:r>
              <a:rPr lang="en-US" sz="1200" dirty="0" err="1"/>
              <a:t>啟應</a:t>
            </a:r>
            <a:r>
              <a:rPr lang="zh-CN" altLang="en-US" sz="1200" dirty="0"/>
              <a:t>方式，</a:t>
            </a:r>
            <a:r>
              <a:rPr lang="en-US" sz="1200" dirty="0"/>
              <a:t>男</a:t>
            </a:r>
            <a:r>
              <a:rPr lang="zh-CN" altLang="en-US" sz="1200" dirty="0"/>
              <a:t>、</a:t>
            </a:r>
            <a:r>
              <a:rPr lang="en-US" sz="1200" dirty="0"/>
              <a:t>女</a:t>
            </a:r>
            <a:r>
              <a:rPr lang="zh-CN" altLang="en-US" sz="1200" dirty="0"/>
              <a:t>或</a:t>
            </a:r>
            <a:r>
              <a:rPr lang="en-US" sz="1200" dirty="0" err="1"/>
              <a:t>會眾</a:t>
            </a:r>
            <a:r>
              <a:rPr lang="zh-CN" altLang="en-US" sz="1200" dirty="0"/>
              <a:t>輪流開聲</a:t>
            </a:r>
            <a:r>
              <a:rPr lang="en-US" sz="1200" dirty="0" err="1"/>
              <a:t>禱告</a:t>
            </a:r>
            <a:r>
              <a:rPr lang="en-US" sz="1200" dirty="0"/>
              <a:t>。</a:t>
            </a:r>
          </a:p>
          <a:p>
            <a:endParaRPr lang="en-US" sz="1200" b="1" dirty="0"/>
          </a:p>
          <a:p>
            <a:r>
              <a:rPr lang="en-US" sz="1200" b="1" dirty="0" err="1"/>
              <a:t>溫馨提醒</a:t>
            </a:r>
            <a:r>
              <a:rPr lang="zh-CN" altLang="en-US" sz="1200" b="1" dirty="0"/>
              <a:t>：</a:t>
            </a:r>
            <a:endParaRPr lang="en-US" altLang="zh-CN" sz="1200" b="1" dirty="0"/>
          </a:p>
          <a:p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/>
              <a:t>領禱時，請不要快讀，因為對全體會眾而言，他們是第一次看到禱文</a:t>
            </a:r>
            <a:r>
              <a:rPr lang="zh-CN" altLang="en-US" sz="1200" dirty="0"/>
              <a:t>，</a:t>
            </a:r>
            <a:endParaRPr lang="en-US" sz="1200" dirty="0"/>
          </a:p>
          <a:p>
            <a:pPr marL="0" indent="0">
              <a:buFont typeface="+mj-lt"/>
              <a:buNone/>
            </a:pPr>
            <a:r>
              <a:rPr lang="en-US" sz="1200" dirty="0"/>
              <a:t>     </a:t>
            </a:r>
            <a:r>
              <a:rPr lang="en-US" sz="1200" dirty="0" err="1"/>
              <a:t>主領者讀得快時，會眾跟不上，當他們</a:t>
            </a:r>
            <a:r>
              <a:rPr lang="zh-CN" altLang="en-US" sz="1200" dirty="0"/>
              <a:t>覺得</a:t>
            </a:r>
            <a:r>
              <a:rPr lang="en-US" sz="1200" dirty="0" err="1"/>
              <a:t>跟不上時，就</a:t>
            </a:r>
            <a:r>
              <a:rPr lang="zh-CN" altLang="en-US" sz="1200" dirty="0"/>
              <a:t>會選擇</a:t>
            </a:r>
            <a:r>
              <a:rPr lang="en-US" sz="1200" dirty="0" err="1"/>
              <a:t>乾脆只看不念</a:t>
            </a:r>
            <a:r>
              <a:rPr lang="en-US" sz="1200" dirty="0"/>
              <a:t>，</a:t>
            </a:r>
            <a:r>
              <a:rPr lang="zh-CN" altLang="en-US" sz="1200" dirty="0"/>
              <a:t>那就</a:t>
            </a:r>
            <a:r>
              <a:rPr lang="en-US" sz="1200" dirty="0" err="1"/>
              <a:t>失去</a:t>
            </a:r>
            <a:r>
              <a:rPr lang="zh-CN" altLang="en-US" sz="1200" dirty="0"/>
              <a:t>了</a:t>
            </a:r>
            <a:r>
              <a:rPr lang="en-US" sz="1200" dirty="0" err="1"/>
              <a:t>同心開聲禱告的原意</a:t>
            </a:r>
            <a:r>
              <a:rPr lang="en-US" sz="1200" dirty="0"/>
              <a:t>。</a:t>
            </a:r>
          </a:p>
          <a:p>
            <a:pPr marL="0" indent="0">
              <a:buFont typeface="+mj-lt"/>
              <a:buNone/>
            </a:pPr>
            <a:r>
              <a:rPr lang="en-US" sz="1200" dirty="0"/>
              <a:t>      </a:t>
            </a:r>
            <a:r>
              <a:rPr lang="en-US" sz="1200" dirty="0" err="1"/>
              <a:t>謝謝主領人</a:t>
            </a:r>
            <a:r>
              <a:rPr lang="en-US" sz="1200" dirty="0"/>
              <a:t>。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此 ppt </a:t>
            </a:r>
            <a:r>
              <a:rPr lang="en-US" sz="1200" dirty="0" err="1"/>
              <a:t>可以編修，如果貴教會的銀幕不夠大</a:t>
            </a:r>
            <a:r>
              <a:rPr lang="en-US" sz="1200" dirty="0"/>
              <a:t>， </a:t>
            </a:r>
            <a:r>
              <a:rPr lang="en-US" sz="1200" dirty="0" err="1"/>
              <a:t>顯得PPT禱文字體太細，請把禱文內容分成多張slide</a:t>
            </a:r>
            <a:r>
              <a:rPr lang="en-US" sz="12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禱文分幼粗兩字體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啟應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會眾</a:t>
            </a:r>
            <a:r>
              <a:rPr lang="zh-CN" altLang="en-US" sz="1000" dirty="0"/>
              <a:t>輪流開聲</a:t>
            </a:r>
            <a:r>
              <a:rPr lang="en-US" sz="1000" dirty="0" err="1"/>
              <a:t>禱告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463"/>
          <a:stretch/>
        </p:blipFill>
        <p:spPr>
          <a:xfrm>
            <a:off x="0" y="-152400"/>
            <a:ext cx="12192000" cy="838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4773781"/>
            <a:ext cx="830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9月</a:t>
            </a:r>
            <a:endParaRPr lang="en-MY" sz="2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zh-TW" altLang="en-US" sz="40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俄羅斯 </a:t>
            </a:r>
            <a:r>
              <a:rPr lang="zh-TW" altLang="en-US" sz="40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西伯利亞聯邦</a:t>
            </a:r>
            <a:endParaRPr lang="en-US" sz="4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>
            <a:extLst>
              <a:ext uri="{FF2B5EF4-FFF2-40B4-BE49-F238E27FC236}">
                <a16:creationId xmlns:a16="http://schemas.microsoft.com/office/drawing/2014/main" id="{B9953CE9-E09B-6783-8076-54CAC36BF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b="12115"/>
          <a:stretch/>
        </p:blipFill>
        <p:spPr>
          <a:xfrm>
            <a:off x="8991600" y="3889938"/>
            <a:ext cx="2958523" cy="2014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88CD-755E-8E5C-DF45-B9782DE6910B}"/>
              </a:ext>
            </a:extLst>
          </p:cNvPr>
          <p:cNvSpPr txBox="1"/>
          <p:nvPr/>
        </p:nvSpPr>
        <p:spPr>
          <a:xfrm>
            <a:off x="8915400" y="5982462"/>
            <a:ext cx="3034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採礦場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5">
            <a:extLst>
              <a:ext uri="{FF2B5EF4-FFF2-40B4-BE49-F238E27FC236}">
                <a16:creationId xmlns:a16="http://schemas.microsoft.com/office/drawing/2014/main" id="{C127A0FF-7663-82D9-50DD-3C64D0BA7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-1" r="9001" b="-1"/>
          <a:stretch/>
        </p:blipFill>
        <p:spPr>
          <a:xfrm>
            <a:off x="6019800" y="3889937"/>
            <a:ext cx="2762121" cy="2014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8E2C7E-2441-3634-6630-F31D13BFD07C}"/>
              </a:ext>
            </a:extLst>
          </p:cNvPr>
          <p:cNvSpPr txBox="1"/>
          <p:nvPr/>
        </p:nvSpPr>
        <p:spPr>
          <a:xfrm>
            <a:off x="5806834" y="5982462"/>
            <a:ext cx="2073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貝加爾湖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5684B7-89DF-4B8D-F84D-B77C8136B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46" y="59191"/>
            <a:ext cx="6324123" cy="433202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89331" y="998020"/>
            <a:ext cx="7007087" cy="521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西伯利亞</a:t>
            </a: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七</a:t>
            </a: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最大面積</a:t>
            </a:r>
            <a:r>
              <a:rPr lang="zh-CN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r>
              <a:rPr lang="en-US" altLang="zh-TW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1,310</a:t>
            </a: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萬平方公里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sz="4000" kern="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人煙最少</a:t>
            </a:r>
            <a:r>
              <a:rPr lang="zh-CN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3,700 萬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亞洲最冷</a:t>
            </a:r>
            <a:r>
              <a:rPr lang="en-MY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:</a:t>
            </a:r>
            <a:r>
              <a:rPr lang="en-US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  -71</a:t>
            </a:r>
            <a:r>
              <a:rPr lang="en-US" altLang="zh-CN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°</a:t>
            </a:r>
            <a:r>
              <a:rPr lang="en-US" alt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C</a:t>
            </a: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淡水最</a:t>
            </a:r>
            <a:r>
              <a:rPr lang="zh-TW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大</a:t>
            </a:r>
            <a:r>
              <a:rPr lang="zh-CN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貝加爾湖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資源最豐</a:t>
            </a:r>
            <a:r>
              <a:rPr lang="zh-CN" altLang="en-US" sz="4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富</a:t>
            </a:r>
            <a:endParaRPr lang="en-US" altLang="zh-TW" sz="4000" kern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4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美女最多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365760" indent="-36576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CN" altLang="en-US" sz="4000" b="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最多勞改營</a:t>
            </a:r>
            <a:endParaRPr lang="en-US" altLang="zh-TW" sz="40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</p:txBody>
      </p:sp>
      <p:pic>
        <p:nvPicPr>
          <p:cNvPr id="12" name="圖片 5">
            <a:extLst>
              <a:ext uri="{FF2B5EF4-FFF2-40B4-BE49-F238E27FC236}">
                <a16:creationId xmlns:a16="http://schemas.microsoft.com/office/drawing/2014/main" id="{3F75B83F-5FCA-3D08-6279-50894601C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89"/>
          <a:stretch/>
        </p:blipFill>
        <p:spPr>
          <a:xfrm>
            <a:off x="8534400" y="416677"/>
            <a:ext cx="1392053" cy="13945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73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70922" y="541332"/>
            <a:ext cx="7477678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sz="40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西伯利亞的挑戰</a:t>
            </a:r>
            <a:r>
              <a:rPr lang="zh-CN" altLang="en-US" sz="4000" b="1" kern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：</a:t>
            </a:r>
            <a:endParaRPr lang="en-MY" altLang="zh-CN" sz="4000" b="1" kern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>
              <a:spcBef>
                <a:spcPts val="1200"/>
              </a:spcBef>
            </a:pPr>
            <a:r>
              <a:rPr lang="zh-TW" sz="3600" b="1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遍地資源卻未能改善貧困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森林大山阻隔教育</a:t>
            </a:r>
            <a:endParaRPr lang="en-US" altLang="zh-TW" sz="3200" kern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發展與開發帶來</a:t>
            </a:r>
            <a:r>
              <a:rPr lang="zh-TW" altLang="en-US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不便，卻沒有好處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族群與克里</a:t>
            </a:r>
            <a:r>
              <a:rPr lang="en-US" altLang="zh-TW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姆</a:t>
            </a: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林宮的緊張關係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en-US" altLang="zh-TW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17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個大族</a:t>
            </a:r>
            <a:r>
              <a:rPr lang="en-US" altLang="zh-TW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各區的原住民自主性強</a:t>
            </a:r>
            <a:endParaRPr lang="en-US" altLang="zh-TW" sz="32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亞民族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不與俄羅斯人認同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分離主義思想受歡迎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TW" altLang="en-US" sz="3600" b="1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宗教</a:t>
            </a:r>
            <a:endParaRPr lang="en-US" altLang="zh-TW" sz="3600" b="1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TW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薩滿教</a:t>
            </a:r>
            <a:r>
              <a:rPr lang="zh-TW" altLang="en-US" sz="32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ingFang SC"/>
              </a:rPr>
              <a:t>、東正教、藏傳佛教、基督教</a:t>
            </a:r>
            <a:endParaRPr lang="en-US" altLang="zh-TW" sz="3200" kern="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PingFang SC"/>
            </a:endParaRPr>
          </a:p>
          <a:p>
            <a:endParaRPr lang="en-US" altLang="zh-TW" sz="2800" b="1" kern="0" dirty="0">
              <a:solidFill>
                <a:srgbClr val="000000"/>
              </a:solidFill>
              <a:ea typeface="SimSun" panose="02010600030101010101" pitchFamily="2" charset="-122"/>
              <a:cs typeface="PingFang S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26" name="圖片 5">
            <a:extLst>
              <a:ext uri="{FF2B5EF4-FFF2-40B4-BE49-F238E27FC236}">
                <a16:creationId xmlns:a16="http://schemas.microsoft.com/office/drawing/2014/main" id="{87B477F0-E750-3DB8-082B-F6E29EE92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3156" r="-1035" b="7374"/>
          <a:stretch/>
        </p:blipFill>
        <p:spPr>
          <a:xfrm>
            <a:off x="8382000" y="3308600"/>
            <a:ext cx="3047999" cy="26992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1122DE-AE3F-84BB-8BB9-D2B5CE3366AC}"/>
              </a:ext>
            </a:extLst>
          </p:cNvPr>
          <p:cNvSpPr txBox="1"/>
          <p:nvPr/>
        </p:nvSpPr>
        <p:spPr>
          <a:xfrm>
            <a:off x="8269356" y="6007850"/>
            <a:ext cx="3160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chemeClr val="bg1"/>
                </a:solidFill>
                <a:effectLst/>
                <a:latin typeface="Hiragino Sans GB"/>
              </a:rPr>
              <a:t>涅涅茨人的牧场</a:t>
            </a:r>
            <a:endParaRPr lang="zh-CN" altLang="en-US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8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58BB5-538B-6406-4C4A-E6BB14658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-5940" r="-776" b="5940"/>
          <a:stretch/>
        </p:blipFill>
        <p:spPr bwMode="auto">
          <a:xfrm>
            <a:off x="30480" y="-522612"/>
            <a:ext cx="12216023" cy="87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我們一同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CN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西伯利亞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685800"/>
            <a:ext cx="120396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親愛的天父，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 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求祢看顧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3,700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萬的西伯利亞人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他們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住在這個曾經囚禁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數百萬囚犯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死蔭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苦寒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之地，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賜福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這片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資源豐富之地，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願耶和華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的臉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光照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這些居民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使他們能夠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享受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祢所賜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百般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恩惠。</a:t>
            </a:r>
            <a:endParaRPr lang="en-US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感謝天父保留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衆多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在西伯利亞的原始民族，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的平安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與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盼望臨到這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一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片大地，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各族群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生活得到改善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脫離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貧困，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孩子們能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夠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得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到良好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正規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教育。</a:t>
            </a:r>
            <a:endParaRPr lang="en-MY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 indent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各族群與莫斯科政府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維持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和好關係，減少衝突和猜疑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政府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所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開發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的建設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項目都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能造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福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人民，</a:t>
            </a:r>
            <a:br>
              <a:rPr lang="en-MY" alt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提供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足夠的基建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醫療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服務及更多的就業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機會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br>
              <a:rPr lang="en-MY" alt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endParaRPr lang="en-US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E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11506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天父，我們為西伯利亞的基督徒禱告，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提醒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、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幫助他們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無論得時不得時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都要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向同胞分享見證與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福音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，願聖靈的大能觸摸人心，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使他們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願意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謙卑地聆聽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回應主愛的呼喚。</a:t>
            </a:r>
            <a:endParaRPr lang="en-US" altLang="zh-TW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algn="ctr">
              <a:spcBef>
                <a:spcPts val="1200"/>
              </a:spcBef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西伯利亞各族群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，如果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因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為認為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東正教與政治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有關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對基督有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任何錯誤的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觀念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求主除去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願每個族裔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都能擁有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母語聖經，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使他們與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真理和福音接軌，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脫離千百年來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被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薩滿教巫術的綑綁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成為主的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小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羊，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享受在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基督裡的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平安與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豐盛。</a:t>
            </a:r>
            <a:endParaRPr lang="en-US" altLang="zh-TW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PMingLiU" panose="02020500000000000000" pitchFamily="18" charset="-120"/>
            </a:endParaRP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主的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真光照耀西伯利亞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，使各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民族都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能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獨特的文化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舞蹈、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語言來敬拜讚美耶和華，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深切體會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造物主對他們的關愛、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接納與重視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。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奉主耶穌基督的名求，阿們</a:t>
            </a:r>
            <a:r>
              <a:rPr lang="zh-CN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PMingLiU" panose="02020500000000000000" pitchFamily="18" charset="-120"/>
              </a:rPr>
              <a:t>！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668</TotalTime>
  <Words>1856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Hiragino Sans GB</vt:lpstr>
      <vt:lpstr>微軟正黑體</vt:lpstr>
      <vt:lpstr>微軟正黑體</vt:lpstr>
      <vt:lpstr>Microsoft JhengHei UI</vt:lpstr>
      <vt:lpstr>Microsoft YaHei Light</vt:lpstr>
      <vt:lpstr>SimSun</vt:lpstr>
      <vt:lpstr>Söhne</vt:lpstr>
      <vt:lpstr>Arial</vt:lpstr>
      <vt:lpstr>Calibri</vt:lpstr>
      <vt:lpstr>Calibri Light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3031</cp:revision>
  <dcterms:created xsi:type="dcterms:W3CDTF">2020-11-06T17:04:00Z</dcterms:created>
  <dcterms:modified xsi:type="dcterms:W3CDTF">2023-08-26T11:46:49Z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6C1CE30971114798B0BEE714FD3806FC</vt:lpwstr>
  </property>
  <property fmtid="{D5CDD505-2E9C-101B-9397-08002B2CF9AE}" pid="3" name="KSOProductBuildVer">
    <vt:lpwstr>1033-11.2.0.11537</vt:lpwstr>
  </property>
</Properties>
</file>