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85" r:id="rId2"/>
    <p:sldId id="383" r:id="rId3"/>
    <p:sldId id="355" r:id="rId4"/>
    <p:sldId id="361" r:id="rId5"/>
    <p:sldId id="368" r:id="rId6"/>
    <p:sldId id="369" r:id="rId7"/>
    <p:sldId id="381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395055-189C-4A18-A70A-7964828A0D3C}">
          <p14:sldIdLst>
            <p14:sldId id="385"/>
            <p14:sldId id="383"/>
            <p14:sldId id="355"/>
            <p14:sldId id="361"/>
            <p14:sldId id="368"/>
            <p14:sldId id="369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E30"/>
    <a:srgbClr val="D97B59"/>
    <a:srgbClr val="2F839D"/>
    <a:srgbClr val="A86310"/>
    <a:srgbClr val="325C9A"/>
    <a:srgbClr val="FFFFCC"/>
    <a:srgbClr val="2C451B"/>
    <a:srgbClr val="385723"/>
    <a:srgbClr val="056875"/>
    <a:srgbClr val="F8E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40768" autoAdjust="0"/>
  </p:normalViewPr>
  <p:slideViewPr>
    <p:cSldViewPr showGuides="1">
      <p:cViewPr varScale="1">
        <p:scale>
          <a:sx n="34" d="100"/>
          <a:sy n="34" d="100"/>
        </p:scale>
        <p:origin x="1821" y="3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+mj-lt"/>
              <a:buNone/>
            </a:pPr>
            <a:r>
              <a:rPr lang="zh-TW" sz="10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西伯利亚</a:t>
            </a:r>
            <a:r>
              <a:rPr lang="zh-TW" altLang="en-US" sz="1000" b="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属于</a:t>
            </a:r>
            <a:r>
              <a:rPr lang="zh-TW" sz="10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俄罗斯</a:t>
            </a:r>
            <a:r>
              <a:rPr lang="zh-TW" altLang="en-US" sz="10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领土</a:t>
            </a:r>
            <a:br>
              <a:rPr lang="en-MY" altLang="zh-TW" kern="0" dirty="0">
                <a:ea typeface="PMingLiU" panose="02020500000000000000" pitchFamily="18" charset="-120"/>
                <a:cs typeface="PMingLiU" panose="02020500000000000000" pitchFamily="18" charset="-120"/>
              </a:rPr>
            </a:br>
            <a:endParaRPr lang="en-MY" altLang="zh-TW" kern="0" dirty="0"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182880" indent="-182880">
              <a:buFont typeface="+mj-lt"/>
              <a:buAutoNum type="arabicPeriod"/>
            </a:pPr>
            <a:r>
              <a:rPr lang="zh-TW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全球最大单一地区</a:t>
            </a:r>
            <a:r>
              <a:rPr lang="zh-CN" alt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：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1,310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万平方公里</a:t>
            </a:r>
            <a: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 </a:t>
            </a:r>
            <a:r>
              <a:rPr lang="zh-CN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。</a:t>
            </a:r>
            <a:r>
              <a:rPr lang="en-US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(</a:t>
            </a:r>
            <a:r>
              <a:rPr lang="zh-TW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中国</a:t>
            </a:r>
            <a:r>
              <a:rPr lang="zh-TW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是</a:t>
            </a:r>
            <a:r>
              <a:rPr lang="en-US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</a:rPr>
              <a:t>960</a:t>
            </a:r>
            <a:r>
              <a:rPr lang="zh-TW" sz="1200" dirty="0">
                <a:solidFill>
                  <a:srgbClr val="37415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万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平方公里</a:t>
            </a:r>
            <a:r>
              <a:rPr lang="en-US" altLang="zh-TW" sz="1200" dirty="0">
                <a:solidFill>
                  <a:srgbClr val="37415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)</a:t>
            </a:r>
            <a:endParaRPr lang="en-MY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indent="-182880">
              <a:buFont typeface="+mj-lt"/>
              <a:buAutoNum type="arabicPeriod"/>
            </a:pPr>
            <a:r>
              <a:rPr lang="en-US" sz="1200" b="1" kern="0" dirty="0" err="1">
                <a:solidFill>
                  <a:srgbClr val="000000"/>
                </a:solidFill>
                <a:ea typeface="SimSun" panose="02010600030101010101" pitchFamily="2" charset="-122"/>
              </a:rPr>
              <a:t>人烟最少</a:t>
            </a:r>
            <a:r>
              <a:rPr lang="zh-CN" altLang="en-US" sz="1200" kern="0" dirty="0">
                <a:solidFill>
                  <a:srgbClr val="000000"/>
                </a:solidFill>
                <a:ea typeface="SimSun" panose="02010600030101010101" pitchFamily="2" charset="-122"/>
              </a:rPr>
              <a:t>：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西伯利亚总人口约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3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千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7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百万，人口密度为每平方公里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2.8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人；</a:t>
            </a:r>
            <a:b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</a:b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与人口密度最大的澳门地区每平方公里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2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万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1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千人的人口密度相比，相差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7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千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5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百倍！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因为她极为寒冷</a:t>
            </a:r>
            <a:endParaRPr lang="en-US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indent="-182880">
              <a:buFont typeface="+mj-lt"/>
              <a:buAutoNum type="arabicPeriod"/>
            </a:pP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亚洲最冷</a:t>
            </a:r>
            <a:r>
              <a:rPr lang="zh-CN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：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1964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年出现过摄氏零下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71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度的极寒天气，为全亚洲最冷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的地区</a:t>
            </a:r>
            <a:endParaRPr lang="en-MY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indent="-182880">
              <a:buFont typeface="+mj-lt"/>
              <a:buAutoNum type="arabicPeriod"/>
            </a:pP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淡水最</a:t>
            </a:r>
            <a:r>
              <a:rPr lang="zh-TW" altLang="en-US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大</a:t>
            </a:r>
            <a:r>
              <a:rPr lang="zh-CN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：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贝加尔湖为全球淡水储量最大的湖，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就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占全球淡水总量的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20%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资源最丰</a:t>
            </a:r>
            <a:r>
              <a:rPr lang="zh-CN" altLang="en-US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富</a:t>
            </a:r>
            <a:r>
              <a:rPr lang="zh-CN" altLang="en-US" sz="1200" b="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：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煤炭、铁矿石、铜、镍、锡、铀等</a:t>
            </a:r>
            <a:r>
              <a:rPr lang="zh-TW" sz="12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矿产</a:t>
            </a:r>
            <a:r>
              <a:rPr lang="en-US" altLang="zh-TW" sz="12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,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丰富的石油和天然气储量</a:t>
            </a:r>
            <a:r>
              <a:rPr lang="zh-CN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，占</a:t>
            </a:r>
            <a:r>
              <a:rPr lang="zh-TW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俄国资源总储量的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DengXian" panose="02010600030101010101" pitchFamily="2" charset="-122"/>
                <a:cs typeface="Helvetica Neue"/>
              </a:rPr>
              <a:t>85%</a:t>
            </a:r>
            <a:r>
              <a:rPr lang="zh-TW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。</a:t>
            </a:r>
            <a:endParaRPr lang="en-MY" altLang="zh-TW" sz="12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TW" altLang="en-US" sz="12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美女最多</a:t>
            </a:r>
            <a:r>
              <a:rPr lang="zh-CN" altLang="en-US" sz="1200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：</a:t>
            </a: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西伯利亚</a:t>
            </a:r>
            <a:r>
              <a:rPr lang="zh-TW" altLang="en-US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人有许多是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欧亚族裔通婚后代，所以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妇女的颜绩很高。</a:t>
            </a:r>
            <a:b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</a:b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西伯利亚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位于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俄罗斯</a:t>
            </a:r>
            <a:r>
              <a:rPr lang="zh-TW" altLang="en-US" sz="1200" kern="0" dirty="0">
                <a:ea typeface="PMingLiU" panose="02020500000000000000" pitchFamily="18" charset="-120"/>
                <a:cs typeface="PMingLiU" panose="02020500000000000000" pitchFamily="18" charset="-120"/>
              </a:rPr>
              <a:t>东南，属于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俄罗斯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的亚洲区，历史上曾先后被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蒙古人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成吉思汗统治、</a:t>
            </a:r>
            <a:r>
              <a:rPr lang="en-US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(14世纪)</a:t>
            </a:r>
            <a:br>
              <a:rPr lang="en-MY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</a:br>
            <a:r>
              <a:rPr lang="en-US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16世纪</a:t>
            </a:r>
            <a:r>
              <a:rPr lang="zh-CN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时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俄国沙皇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开垦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殖民</a:t>
            </a:r>
            <a:r>
              <a:rPr lang="zh-CN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的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要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塞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， </a:t>
            </a:r>
            <a:r>
              <a:rPr lang="en-US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17世纪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中国清朝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击败了蒙古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，接管蒙古在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西伯利亚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的管区，</a:t>
            </a:r>
            <a:b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</a:b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其后中日战争时也曾受日本管治。</a:t>
            </a:r>
            <a:endParaRPr lang="en-US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最多劳改营地区</a:t>
            </a:r>
            <a:r>
              <a:rPr lang="en-US" altLang="zh-CN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苏联闻名的监狱和劳改营系统，古拉格，西伯利亚就有许多处。</a:t>
            </a: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最高峰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时期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共有数以百万计的囚犯。西伯利亚是苏联的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⌈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充军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⌋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流放地区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</a:t>
            </a: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MY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红色地图：</a:t>
            </a:r>
            <a:r>
              <a:rPr lang="en-US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1923</a:t>
            </a:r>
            <a:r>
              <a:rPr lang="zh-TW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年至</a:t>
            </a:r>
            <a:r>
              <a:rPr lang="en-US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1961</a:t>
            </a:r>
            <a:r>
              <a:rPr lang="zh-TW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年古拉格集中营综合分布图。</a:t>
            </a:r>
            <a:r>
              <a:rPr lang="en-MY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MY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https://zh.wikipedia.org/zh-my/%E5%8F%A4%E6%8B%89%E6%A0%BC</a:t>
            </a: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MY" altLang="zh-TW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en-US" altLang="zh-TW" sz="1200" kern="0" dirty="0">
              <a:solidFill>
                <a:srgbClr val="000000"/>
              </a:solidFill>
              <a:ea typeface="SimSun" panose="02010600030101010101" pitchFamily="2" charset="-122"/>
              <a:cs typeface="PingFang S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西伯利亚的挑战</a:t>
            </a:r>
            <a:r>
              <a:rPr lang="zh-CN" altLang="en-US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：</a:t>
            </a:r>
            <a:endParaRPr lang="en-MY" altLang="zh-CN" sz="18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endParaRPr lang="en-US" altLang="zh-TW" sz="18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b="1" kern="0" dirty="0">
                <a:effectLst/>
                <a:ea typeface="SimSun" panose="02010600030101010101" pitchFamily="2" charset="-122"/>
                <a:cs typeface="PingFang SC"/>
              </a:rPr>
              <a:t>遍地资源却未能改善</a:t>
            </a:r>
            <a:r>
              <a:rPr lang="zh-CN" altLang="en-US" sz="1800" b="1" kern="0" dirty="0">
                <a:effectLst/>
                <a:ea typeface="SimSun" panose="02010600030101010101" pitchFamily="2" charset="-122"/>
                <a:cs typeface="PingFang SC"/>
              </a:rPr>
              <a:t>人民生活</a:t>
            </a:r>
            <a:r>
              <a:rPr lang="zh-TW" sz="1800" b="1" kern="0" dirty="0">
                <a:effectLst/>
                <a:ea typeface="SimSun" panose="02010600030101010101" pitchFamily="2" charset="-122"/>
                <a:cs typeface="PingFang SC"/>
              </a:rPr>
              <a:t>的贫困</a:t>
            </a:r>
            <a:r>
              <a:rPr lang="zh-CN" altLang="en-US" sz="1800" b="1" kern="0" dirty="0">
                <a:effectLst/>
                <a:ea typeface="SimSun" panose="02010600030101010101" pitchFamily="2" charset="-122"/>
                <a:cs typeface="PingFang SC"/>
              </a:rPr>
              <a:t>。</a:t>
            </a:r>
            <a:endParaRPr lang="en-US" altLang="zh-TW" sz="1800" b="1" kern="0" dirty="0">
              <a:ea typeface="PMingLiU" panose="02020500000000000000" pitchFamily="18" charset="-120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西伯利亚是俄罗斯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自然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资源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最丰富</a:t>
            </a: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的地区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但</a:t>
            </a: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发展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因教育不普及而</a:t>
            </a: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落后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分布在</a:t>
            </a:r>
            <a:r>
              <a:rPr lang="zh-TW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森林大山</a:t>
            </a:r>
            <a:r>
              <a:rPr lang="zh-TW" altLang="en-US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的不同族群</a:t>
            </a:r>
            <a:r>
              <a:rPr lang="zh-CN" altLang="en-US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，</a:t>
            </a:r>
            <a:r>
              <a:rPr lang="zh-TW" altLang="en-US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所通用的仍是</a:t>
            </a:r>
            <a:r>
              <a:rPr 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他们自己的语言和民俗</a:t>
            </a:r>
            <a:r>
              <a:rPr lang="zh-TW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，不是俄语，</a:t>
            </a:r>
            <a:br>
              <a:rPr lang="en-MY" alt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</a:br>
            <a:r>
              <a:rPr lang="zh-TW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他们无法接受到俄罗斯的</a:t>
            </a:r>
            <a:r>
              <a:rPr 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现代化正规教育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。</a:t>
            </a:r>
            <a:endParaRPr lang="en-US" altLang="zh-TW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MY" altLang="zh-TW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西伯利亚联邦区由</a:t>
            </a:r>
            <a:r>
              <a:rPr lang="zh-TW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四个共和国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三个领土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五个地区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组成</a:t>
            </a:r>
            <a:r>
              <a:rPr lang="zh-TW" alt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br>
              <a:rPr lang="en-MY" altLang="zh-TW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TW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全俄罗斯</a:t>
            </a:r>
            <a:r>
              <a:rPr lang="en-US" alt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85%</a:t>
            </a:r>
            <a:r>
              <a:rPr lang="zh-TW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的天然资源</a:t>
            </a:r>
            <a:r>
              <a:rPr lang="en-US" altLang="zh-TW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在此，但</a:t>
            </a:r>
            <a:r>
              <a:rPr lang="en-US" altLang="zh-TW" sz="4000" kern="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当地社区</a:t>
            </a:r>
            <a:r>
              <a:rPr lang="zh-CN" altLang="en-US" sz="40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得</a:t>
            </a:r>
            <a:r>
              <a:rPr lang="zh-TW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承受开发</a:t>
            </a:r>
            <a:r>
              <a:rPr lang="zh-TW" alt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之痛，却享受不到好处。</a:t>
            </a:r>
            <a:br>
              <a:rPr lang="en-MY" altLang="zh-TW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</a:br>
            <a:r>
              <a:rPr lang="zh-TW" alt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例如开采</a:t>
            </a:r>
            <a:r>
              <a:rPr lang="zh-TW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铅和铂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卖给欧洲，得到的钱却是用来制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炮弹。</a:t>
            </a:r>
            <a:endParaRPr lang="en-US" altLang="zh-TW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这都孕育了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族群与克里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姆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林宫的紧张关系。</a:t>
            </a: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3,700万人口</a:t>
            </a:r>
            <a:r>
              <a:rPr lang="en-US" altLang="zh-TW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的</a:t>
            </a:r>
            <a:r>
              <a:rPr 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西伯利亚</a:t>
            </a:r>
            <a:r>
              <a:rPr lang="en-US" altLang="zh-TW" sz="4000" b="0" kern="0" dirty="0" err="1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有许多不同族裔，按人口来</a:t>
            </a:r>
            <a:r>
              <a:rPr lang="zh-CN" altLang="en-US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区分</a:t>
            </a:r>
            <a:r>
              <a:rPr lang="en-US" altLang="zh-TW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，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7</a:t>
            </a:r>
            <a:r>
              <a:rPr lang="en-MY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,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000人以上的</a:t>
            </a:r>
            <a:r>
              <a:rPr lang="zh-CN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归类为</a:t>
            </a:r>
            <a:r>
              <a:rPr lang="zh-TW" altLang="en-US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大族，</a:t>
            </a:r>
            <a:r>
              <a:rPr lang="zh-CN" altLang="en-US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共有</a:t>
            </a:r>
            <a:r>
              <a:rPr lang="en-US" altLang="zh-TW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17个</a:t>
            </a:r>
            <a:r>
              <a:rPr lang="zh-TW" altLang="en-US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大族。</a:t>
            </a:r>
            <a:br>
              <a:rPr lang="en-MY" altLang="zh-TW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</a:br>
            <a:r>
              <a:rPr lang="en-MY" altLang="zh-TW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有</a:t>
            </a:r>
            <a:r>
              <a:rPr lang="zh-TW" sz="7200" b="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俄羅斯人</a:t>
            </a:r>
            <a:r>
              <a:rPr lang="zh-TW" altLang="en-US" sz="7200" b="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、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图瓦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雅库特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布里亚特</a:t>
            </a:r>
            <a:r>
              <a:rPr lang="zh-CN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altLang="en-US" sz="7200" b="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鞑靼、突厥、</a:t>
            </a:r>
            <a:r>
              <a:rPr lang="zh-TW" altLang="en-US" sz="7200" b="0" kern="0" dirty="0">
                <a:ea typeface="SimSun" panose="02010600030101010101" pitchFamily="2" charset="-122"/>
                <a:cs typeface="PingFang SC"/>
              </a:rPr>
              <a:t>萨满族群和各区的原住民。</a:t>
            </a:r>
            <a:endParaRPr lang="en-MY" altLang="zh-TW" sz="7200" b="0" kern="0" dirty="0"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MY" altLang="zh-TW" sz="7200" b="1" kern="0" dirty="0">
                <a:ea typeface="SimSun" panose="02010600030101010101" pitchFamily="2" charset="-122"/>
                <a:cs typeface="PingFang SC"/>
              </a:rPr>
            </a:br>
            <a:r>
              <a:rPr lang="zh-TW" altLang="en-US" sz="7200" b="0" kern="0" dirty="0">
                <a:ea typeface="SimSun" panose="02010600030101010101" pitchFamily="2" charset="-122"/>
                <a:cs typeface="PingFang SC"/>
              </a:rPr>
              <a:t>由于一直在</a:t>
            </a:r>
            <a:r>
              <a:rPr lang="zh-CN" altLang="en-US" sz="9600" b="0" i="0" dirty="0">
                <a:solidFill>
                  <a:srgbClr val="374151"/>
                </a:solidFill>
                <a:effectLst/>
                <a:latin typeface="Söhne"/>
              </a:rPr>
              <a:t>恶劣的环境下生活，</a:t>
            </a:r>
            <a:r>
              <a:rPr lang="zh-TW" altLang="en-US" sz="7200" b="1" kern="0" dirty="0">
                <a:ea typeface="SimSun" panose="02010600030101010101" pitchFamily="2" charset="-122"/>
                <a:cs typeface="PingFang SC"/>
              </a:rPr>
              <a:t>他们的自主性非常强，惯于自己的处事方式。</a:t>
            </a: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加上</a:t>
            </a: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西伯利亚</a:t>
            </a: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过去曾是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异议人士、</a:t>
            </a:r>
            <a:r>
              <a:rPr lang="zh-TW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社会不满份子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和被苏联敌视的族裔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之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流放地</a:t>
            </a: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br>
              <a:rPr lang="en-MY" alt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这些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来自俄罗斯其他地区的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流离失所者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政治犯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刑事犯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与当地人融合后，就形成了</a:t>
            </a:r>
            <a:r>
              <a:rPr lang="zh-TW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西伯利亚</a:t>
            </a:r>
            <a:r>
              <a:rPr lang="zh-TW" altLang="en-US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的</a:t>
            </a:r>
            <a:r>
              <a:rPr lang="zh-TW" altLang="en-US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亚群体</a:t>
            </a:r>
            <a:r>
              <a:rPr lang="en-US" altLang="zh-TW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(sub-group)</a:t>
            </a:r>
            <a:r>
              <a:rPr lang="zh-TW" altLang="en-US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，</a:t>
            </a:r>
            <a:br>
              <a:rPr lang="en-MY" altLang="zh-TW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</a:br>
            <a:r>
              <a:rPr lang="zh-TW" altLang="en-US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他们欢迎分离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主义</a:t>
            </a:r>
            <a:r>
              <a:rPr lang="zh-CN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将自治或独立视为致富的另一种方式。</a:t>
            </a:r>
            <a:endParaRPr lang="en-MY" altLang="zh-TW" sz="1800" b="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近年，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西伯利亚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生活水平下降、企业倒闭</a:t>
            </a:r>
            <a:r>
              <a:rPr lang="zh-CN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导致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大量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原属精英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阶层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俄罗斯</a:t>
            </a:r>
            <a:r>
              <a:rPr lang="zh-TW" alt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族裔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离开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，出生率高的原住民族裔群体人口增加，族群的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分离主义思想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高涨。</a:t>
            </a:r>
            <a:endParaRPr lang="en-MY" altLang="zh-TW" sz="1800" b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800" b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defRPr/>
            </a:pP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自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1990年代起</a:t>
            </a:r>
            <a:r>
              <a:rPr lang="zh-CN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，</a:t>
            </a:r>
            <a:r>
              <a:rPr lang="en-US" altLang="zh-TW" sz="4000" b="1" kern="0" dirty="0" err="1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东正教已成为向俄罗斯认同的象征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，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族群的分离意识也把这从莫斯科殖入的宗教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-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东正教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-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排出，今天，</a:t>
            </a:r>
            <a:br>
              <a:rPr lang="en-MY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</a:b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萨满教</a:t>
            </a:r>
            <a:r>
              <a:rPr lang="zh-TW" alt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、藏转佛教已在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西伯利亚</a:t>
            </a:r>
            <a:r>
              <a:rPr lang="zh-TW" alt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成为主要宗教。</a:t>
            </a: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ingFang SC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祷文分幼粗两字体</a:t>
            </a:r>
            <a:r>
              <a:rPr lang="zh-CN" altLang="en-US" sz="1200" dirty="0"/>
              <a:t>，</a:t>
            </a:r>
            <a:r>
              <a:rPr lang="en-US" sz="1200" dirty="0"/>
              <a:t>可</a:t>
            </a:r>
            <a:r>
              <a:rPr lang="zh-CN" altLang="en-US" sz="1200" dirty="0"/>
              <a:t>以作</a:t>
            </a:r>
            <a:r>
              <a:rPr lang="en-US" sz="1200" dirty="0" err="1"/>
              <a:t>启应</a:t>
            </a:r>
            <a:r>
              <a:rPr lang="zh-CN" altLang="en-US" sz="1200" dirty="0"/>
              <a:t>方式，</a:t>
            </a:r>
            <a:r>
              <a:rPr lang="en-US" sz="1200" dirty="0"/>
              <a:t>男</a:t>
            </a:r>
            <a:r>
              <a:rPr lang="zh-CN" altLang="en-US" sz="1200" dirty="0"/>
              <a:t>、</a:t>
            </a:r>
            <a:r>
              <a:rPr lang="en-US" sz="1200" dirty="0"/>
              <a:t>女</a:t>
            </a:r>
            <a:r>
              <a:rPr lang="zh-CN" altLang="en-US" sz="1200" dirty="0"/>
              <a:t>或</a:t>
            </a:r>
            <a:r>
              <a:rPr lang="en-US" sz="1200" dirty="0" err="1"/>
              <a:t>会众</a:t>
            </a:r>
            <a:r>
              <a:rPr lang="zh-CN" altLang="en-US" sz="1200" dirty="0"/>
              <a:t>轮流开声</a:t>
            </a:r>
            <a:r>
              <a:rPr lang="en-US" sz="1200" dirty="0" err="1"/>
              <a:t>祷告</a:t>
            </a:r>
            <a:r>
              <a:rPr lang="en-US" sz="1200" dirty="0"/>
              <a:t>。</a:t>
            </a:r>
          </a:p>
          <a:p>
            <a:endParaRPr lang="en-US" sz="1200" b="1" dirty="0"/>
          </a:p>
          <a:p>
            <a:r>
              <a:rPr lang="en-US" sz="1200" b="1" dirty="0" err="1"/>
              <a:t>温馨提醒</a:t>
            </a:r>
            <a:r>
              <a:rPr lang="zh-CN" altLang="en-US" sz="1200" b="1" dirty="0"/>
              <a:t>：</a:t>
            </a:r>
            <a:endParaRPr lang="en-US" altLang="zh-CN" sz="1200" b="1" dirty="0"/>
          </a:p>
          <a:p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领祷时，请不要快读，因为对全体会众而言，他们是第一次看到祷文</a:t>
            </a:r>
            <a:r>
              <a:rPr lang="zh-CN" altLang="en-US" sz="1200" dirty="0"/>
              <a:t>，</a:t>
            </a:r>
            <a:endParaRPr lang="en-US" sz="1200" dirty="0"/>
          </a:p>
          <a:p>
            <a:pPr marL="0" indent="0">
              <a:buFont typeface="+mj-lt"/>
              <a:buNone/>
            </a:pPr>
            <a:r>
              <a:rPr lang="en-US" sz="1200" dirty="0"/>
              <a:t>     </a:t>
            </a:r>
            <a:r>
              <a:rPr lang="en-US" sz="1200" dirty="0" err="1"/>
              <a:t>主领者读得快时，会众跟不上，当他们</a:t>
            </a:r>
            <a:r>
              <a:rPr lang="zh-CN" altLang="en-US" sz="1200" dirty="0"/>
              <a:t>觉得</a:t>
            </a:r>
            <a:r>
              <a:rPr lang="en-US" sz="1200" dirty="0" err="1"/>
              <a:t>跟不上时，就</a:t>
            </a:r>
            <a:r>
              <a:rPr lang="zh-CN" altLang="en-US" sz="1200" dirty="0"/>
              <a:t>会选择</a:t>
            </a:r>
            <a:r>
              <a:rPr lang="en-US" sz="1200" dirty="0" err="1"/>
              <a:t>干脆只看不念</a:t>
            </a:r>
            <a:r>
              <a:rPr lang="en-US" sz="1200" dirty="0"/>
              <a:t>，</a:t>
            </a:r>
            <a:r>
              <a:rPr lang="zh-CN" altLang="en-US" sz="1200" dirty="0"/>
              <a:t>那就</a:t>
            </a:r>
            <a:r>
              <a:rPr lang="en-US" sz="1200" dirty="0" err="1"/>
              <a:t>失去</a:t>
            </a:r>
            <a:r>
              <a:rPr lang="zh-CN" altLang="en-US" sz="1200" dirty="0"/>
              <a:t>了</a:t>
            </a:r>
            <a:r>
              <a:rPr lang="en-US" sz="1200" dirty="0" err="1"/>
              <a:t>同心开声祷告的原意</a:t>
            </a:r>
            <a:r>
              <a:rPr lang="en-US" sz="1200" dirty="0"/>
              <a:t>。</a:t>
            </a:r>
          </a:p>
          <a:p>
            <a:pPr marL="0" indent="0">
              <a:buFont typeface="+mj-lt"/>
              <a:buNone/>
            </a:pPr>
            <a:r>
              <a:rPr lang="en-US" sz="1200" dirty="0"/>
              <a:t>      </a:t>
            </a:r>
            <a:r>
              <a:rPr lang="en-US" sz="1200" dirty="0" err="1"/>
              <a:t>谢谢主领人</a:t>
            </a:r>
            <a:r>
              <a:rPr lang="en-US" sz="1200" dirty="0"/>
              <a:t>。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此 ppt </a:t>
            </a:r>
            <a:r>
              <a:rPr lang="en-US" sz="1200" dirty="0" err="1"/>
              <a:t>可以编修，如果贵教会的银幕不够大</a:t>
            </a:r>
            <a:r>
              <a:rPr lang="en-US" sz="1200" dirty="0"/>
              <a:t>， </a:t>
            </a:r>
            <a:r>
              <a:rPr lang="en-US" sz="1200" dirty="0" err="1"/>
              <a:t>显得PPT祷文字体太细，请把祷文内容分成多张slide</a:t>
            </a:r>
            <a:r>
              <a:rPr lang="en-US" sz="12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祷文分幼粗两字体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启应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会众</a:t>
            </a:r>
            <a:r>
              <a:rPr lang="zh-CN" altLang="en-US" sz="1000" dirty="0"/>
              <a:t>轮流开声</a:t>
            </a:r>
            <a:r>
              <a:rPr lang="en-US" sz="1000" dirty="0" err="1"/>
              <a:t>祷告</a:t>
            </a:r>
            <a:r>
              <a:rPr lang="en-US" sz="1000" dirty="0"/>
              <a:t>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1463"/>
          <a:stretch>
            <a:fillRect/>
          </a:stretch>
        </p:blipFill>
        <p:spPr>
          <a:xfrm>
            <a:off x="0" y="-152400"/>
            <a:ext cx="12192000" cy="838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4773781"/>
            <a:ext cx="8305800" cy="113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9月</a:t>
            </a:r>
            <a:endParaRPr lang="en-MY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40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俄罗斯 </a:t>
            </a:r>
            <a:r>
              <a:rPr lang="zh-TW" altLang="en-US" sz="40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西伯利亚联邦</a:t>
            </a:r>
            <a:endParaRPr lang="en-US" sz="4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8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 b="12115"/>
          <a:stretch>
            <a:fillRect/>
          </a:stretch>
        </p:blipFill>
        <p:spPr>
          <a:xfrm>
            <a:off x="8991600" y="3889938"/>
            <a:ext cx="2958523" cy="201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15400" y="5982462"/>
            <a:ext cx="303472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chemeClr val="bg1"/>
                </a:solidFill>
                <a:effectLst/>
                <a:latin typeface="Hiragino Sans GB"/>
              </a:rPr>
              <a:t>采矿场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-1" r="9001" b="-1"/>
          <a:stretch>
            <a:fillRect/>
          </a:stretch>
        </p:blipFill>
        <p:spPr>
          <a:xfrm>
            <a:off x="6019800" y="3889937"/>
            <a:ext cx="2762121" cy="2014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6834" y="5982462"/>
            <a:ext cx="2073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chemeClr val="bg1"/>
                </a:solidFill>
                <a:effectLst/>
                <a:latin typeface="Hiragino Sans GB"/>
              </a:rPr>
              <a:t>贝加尔湖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46" y="59191"/>
            <a:ext cx="6324123" cy="433202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9331" y="998020"/>
            <a:ext cx="7007087" cy="525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西伯利亚</a:t>
            </a:r>
            <a:r>
              <a:rPr lang="zh-CN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</a:t>
            </a:r>
            <a:r>
              <a:rPr lang="zh-CN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</a:t>
            </a: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最大面积</a:t>
            </a:r>
            <a:r>
              <a:rPr lang="zh-CN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：</a:t>
            </a:r>
            <a:r>
              <a:rPr lang="en-US" altLang="zh-TW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1,310</a:t>
            </a: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万平方公里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4000" kern="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人烟最少</a:t>
            </a:r>
            <a:r>
              <a:rPr lang="zh-CN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3,700 万</a:t>
            </a: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亚洲最冷</a:t>
            </a:r>
            <a:r>
              <a:rPr lang="en-MY" alt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:</a:t>
            </a:r>
            <a:r>
              <a:rPr lang="en-US" alt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  -71</a:t>
            </a:r>
            <a:r>
              <a:rPr lang="en-US" altLang="zh-CN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°</a:t>
            </a:r>
            <a:r>
              <a:rPr lang="en-US" alt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C</a:t>
            </a: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淡水最</a:t>
            </a:r>
            <a:r>
              <a:rPr lang="zh-TW" altLang="en-US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大</a:t>
            </a:r>
            <a:r>
              <a:rPr lang="zh-CN" altLang="en-US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：</a:t>
            </a: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贝加尔湖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资源最丰</a:t>
            </a:r>
            <a:r>
              <a:rPr lang="zh-CN" altLang="en-US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富</a:t>
            </a:r>
            <a:endParaRPr lang="en-US" altLang="zh-TW" sz="4000" kern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美女最多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CN" altLang="en-US" sz="4000" b="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最多劳改营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</p:txBody>
      </p:sp>
      <p:pic>
        <p:nvPicPr>
          <p:cNvPr id="12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>
            <a:fillRect/>
          </a:stretch>
        </p:blipFill>
        <p:spPr>
          <a:xfrm>
            <a:off x="8534400" y="416677"/>
            <a:ext cx="1392053" cy="13945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8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70922" y="541332"/>
            <a:ext cx="7477678" cy="644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sz="40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西伯利亚的挑战</a:t>
            </a:r>
            <a:r>
              <a:rPr lang="zh-CN" altLang="en-US" sz="40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：</a:t>
            </a:r>
            <a:endParaRPr lang="en-MY" altLang="zh-CN" sz="4000" b="1" kern="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>
              <a:spcBef>
                <a:spcPts val="1200"/>
              </a:spcBef>
            </a:pPr>
            <a:r>
              <a:rPr lang="zh-TW" sz="3600" b="1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遍地资源却未能改善贫困</a:t>
            </a:r>
            <a:endParaRPr lang="en-US" altLang="zh-TW" sz="3600" b="1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森林大山阻隔教育</a:t>
            </a:r>
            <a:endParaRPr lang="en-US" altLang="zh-TW" sz="3200" kern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发展与开发带来</a:t>
            </a:r>
            <a:r>
              <a:rPr lang="zh-TW" altLang="en-US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不便，却没有好处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族群与克里</a:t>
            </a:r>
            <a:r>
              <a:rPr lang="en-US" altLang="zh-TW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姆</a:t>
            </a:r>
            <a:r>
              <a:rPr lang="zh-TW" altLang="en-US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林宫的紧张关系</a:t>
            </a:r>
            <a:endParaRPr lang="en-US" altLang="zh-TW" sz="3600" b="1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altLang="zh-TW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17</a:t>
            </a:r>
            <a:r>
              <a:rPr lang="zh-TW" altLang="en-US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个大族</a:t>
            </a:r>
            <a:r>
              <a:rPr lang="en-US" altLang="zh-TW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altLang="en-US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各区的原住民自主性强</a:t>
            </a:r>
            <a:endParaRPr lang="en-US" altLang="zh-TW" sz="32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亚民族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不与俄罗斯人认同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分离主义思想受欢迎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宗教</a:t>
            </a:r>
            <a:endParaRPr lang="en-US" altLang="zh-TW" sz="3600" b="1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萨满教</a:t>
            </a:r>
            <a:r>
              <a:rPr lang="zh-TW" altLang="en-US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、东正教、藏传佛教、基督教</a:t>
            </a:r>
            <a:endParaRPr lang="en-US" altLang="zh-TW" sz="32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endParaRPr lang="en-US" altLang="zh-TW" sz="2800" b="1" kern="0" dirty="0">
              <a:solidFill>
                <a:srgbClr val="000000"/>
              </a:solidFill>
              <a:ea typeface="SimSun" panose="02010600030101010101" pitchFamily="2" charset="-122"/>
              <a:cs typeface="PingFang S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3156" r="-1035" b="7374"/>
          <a:stretch>
            <a:fillRect/>
          </a:stretch>
        </p:blipFill>
        <p:spPr>
          <a:xfrm>
            <a:off x="8382000" y="3308600"/>
            <a:ext cx="3047999" cy="26992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69356" y="6007850"/>
            <a:ext cx="316064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chemeClr val="bg1"/>
                </a:solidFill>
                <a:effectLst/>
                <a:latin typeface="Hiragino Sans GB"/>
              </a:rPr>
              <a:t>涅涅茨人的牧场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8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-5940" r="-776" b="5940"/>
          <a:stretch>
            <a:fillRect/>
          </a:stretch>
        </p:blipFill>
        <p:spPr bwMode="auto">
          <a:xfrm>
            <a:off x="30480" y="-522612"/>
            <a:ext cx="12216023" cy="87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我们一同</a:t>
            </a:r>
            <a:r>
              <a:rPr lang="zh-TW" sz="32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为</a:t>
            </a:r>
            <a:r>
              <a:rPr lang="zh-CN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西伯利亚</a:t>
            </a:r>
            <a:r>
              <a:rPr lang="zh-TW" sz="3200" b="1" dirty="0">
                <a:solidFill>
                  <a:schemeClr val="bg1"/>
                </a:solidFill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祷告</a:t>
            </a:r>
            <a:endParaRPr 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4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200" y="685800"/>
            <a:ext cx="12039600" cy="680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亲爱的天父，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 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求祢看顾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3,700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万的西伯利亚人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他们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住在这个曾经囚禁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数百万囚犯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死荫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苦寒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之地，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愿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赐福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这片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资源丰富之地，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愿耶和华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的脸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光照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这些居民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使他们能够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享受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祢所赐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百般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恩惠。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感谢天父保留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衆多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在西伯利亚的原始民族，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愿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的平安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与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盼望临到这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一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片大地，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各族群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生活得到改善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脱离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贫困，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孩子们能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够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得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到良好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正规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教育。</a:t>
            </a:r>
            <a:endParaRPr lang="en-MY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愿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各族群与莫斯科政府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维持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和好关系，减少冲突和猜疑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政府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所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开发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的建设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项目都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能造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福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人民，</a:t>
            </a:r>
            <a:br>
              <a:rPr lang="en-MY" alt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提供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足够的基建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医疗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服务及更多的就业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机会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。</a:t>
            </a:r>
            <a:br>
              <a:rPr lang="en-MY" alt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endParaRPr 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4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11506200" cy="6308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天父，我们为西伯利亚的基督徒祷告，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求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提醒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、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帮助他们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无论得时不得时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都要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向同胞分享见证与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福音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，愿圣灵的大能触摸人心，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使他们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愿意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谦卑地聆听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回应主爱的呼唤。</a:t>
            </a:r>
            <a:endParaRPr lang="en-US" altLang="zh-TW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algn="ctr">
              <a:spcBef>
                <a:spcPts val="1200"/>
              </a:spcBef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西伯利亚各族群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，如果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因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为认为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东正教与政治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有关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对基督有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任何错误的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观念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求主除去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。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愿每个族裔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都能拥有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母语圣经，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使他们与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真理和福音接轨，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脱离千百年来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被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萨满教巫术的綑绑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成为主的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小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羊，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享受在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基督里的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平安与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丰盛。</a:t>
            </a:r>
            <a:endParaRPr lang="en-US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真光照耀西伯利亚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，使各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民族都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独特的文化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舞蹈、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语言来敬拜赞美耶和华，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深切体会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造物主对他们的关爱、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接纳与重视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。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奉主耶稣基督的名求，阿们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！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分钟，生活</a:t>
            </a:r>
            <a:r>
              <a:rPr lang="zh-CN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忙碌的人都能找到时间参与。</a:t>
            </a:r>
            <a:endParaRPr lang="zh-CN" altLang="en-US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1856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Hiragino Sans GB</vt:lpstr>
      <vt:lpstr>Microsoft JhengHei</vt:lpstr>
      <vt:lpstr>Microsoft JhengHei UI</vt:lpstr>
      <vt:lpstr>Microsoft YaHei Light</vt:lpstr>
      <vt:lpstr>SimSun</vt:lpstr>
      <vt:lpstr>Söhne</vt:lpstr>
      <vt:lpstr>Arial</vt:lpstr>
      <vt:lpstr>Calibri</vt:lpstr>
      <vt:lpstr>Calibri Light</vt:lpstr>
      <vt:lpstr>Segoe UI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3032</cp:revision>
  <dcterms:created xsi:type="dcterms:W3CDTF">2020-11-06T17:04:00Z</dcterms:created>
  <dcterms:modified xsi:type="dcterms:W3CDTF">2023-08-26T11:59:37Z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6C1CE30971114798B0BEE714FD3806FC</vt:lpwstr>
  </property>
  <property fmtid="{D5CDD505-2E9C-101B-9397-08002B2CF9AE}" pid="3" name="KSOProductBuildVer">
    <vt:lpwstr>1033-12.2.0.13193</vt:lpwstr>
  </property>
</Properties>
</file>