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8yrAAiUxokIHY6xZDkw3znN15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5" d="100"/>
          <a:sy n="155" d="100"/>
        </p:scale>
        <p:origin x="472" y="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182880" marR="0" lvl="0" indent="-18288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00000"/>
              </a:buClr>
              <a:buSzPts val="925"/>
              <a:buFont typeface="Calibri"/>
              <a:buNone/>
            </a:pPr>
            <a:r>
              <a:rPr lang="en-US" sz="925" b="1">
                <a:solidFill>
                  <a:srgbClr val="000000"/>
                </a:solidFill>
              </a:rPr>
              <a:t>Siberia is part of Russia</a:t>
            </a:r>
            <a:br>
              <a:rPr lang="en-US" sz="1110"/>
            </a:br>
            <a:endParaRPr sz="1110"/>
          </a:p>
          <a:p>
            <a:pPr marL="182880" lvl="0" indent="-182880" algn="l" rtl="0">
              <a:lnSpc>
                <a:spcPct val="80000"/>
              </a:lnSpc>
              <a:spcBef>
                <a:spcPts val="0"/>
              </a:spcBef>
              <a:spcAft>
                <a:spcPts val="0"/>
              </a:spcAft>
              <a:buClr>
                <a:srgbClr val="000000"/>
              </a:buClr>
              <a:buSzPts val="1110"/>
              <a:buFont typeface="Calibri"/>
              <a:buAutoNum type="arabicPeriod"/>
            </a:pPr>
            <a:r>
              <a:rPr lang="en-US" sz="1110" b="1">
                <a:solidFill>
                  <a:srgbClr val="000000"/>
                </a:solidFill>
                <a:latin typeface="Calibri"/>
                <a:ea typeface="Calibri"/>
                <a:cs typeface="Calibri"/>
                <a:sym typeface="Calibri"/>
              </a:rPr>
              <a:t>Largest Single Region globally: </a:t>
            </a:r>
            <a:r>
              <a:rPr lang="en-US" sz="1110" b="0">
                <a:solidFill>
                  <a:srgbClr val="000000"/>
                </a:solidFill>
                <a:latin typeface="Calibri"/>
                <a:ea typeface="Calibri"/>
                <a:cs typeface="Calibri"/>
                <a:sym typeface="Calibri"/>
              </a:rPr>
              <a:t>13.1 million square kilometers. (China is 9.6 million square kilometers)</a:t>
            </a:r>
            <a:endParaRPr/>
          </a:p>
          <a:p>
            <a:pPr marL="182880" lvl="0" indent="-182880" algn="l" rtl="0">
              <a:lnSpc>
                <a:spcPct val="80000"/>
              </a:lnSpc>
              <a:spcBef>
                <a:spcPts val="0"/>
              </a:spcBef>
              <a:spcAft>
                <a:spcPts val="0"/>
              </a:spcAft>
              <a:buClr>
                <a:srgbClr val="000000"/>
              </a:buClr>
              <a:buSzPts val="1110"/>
              <a:buFont typeface="Calibri"/>
              <a:buAutoNum type="arabicPeriod"/>
            </a:pPr>
            <a:r>
              <a:rPr lang="en-US" sz="1110" b="1">
                <a:solidFill>
                  <a:srgbClr val="000000"/>
                </a:solidFill>
              </a:rPr>
              <a:t>Least Populated: </a:t>
            </a:r>
            <a:r>
              <a:rPr lang="en-US" sz="1110" b="0">
                <a:solidFill>
                  <a:srgbClr val="000000"/>
                </a:solidFill>
              </a:rPr>
              <a:t>Siberia has a total population of about 37 million, with a population density of 2.8 people per square kilometer. In comparison to the most densely populated region of Macau, which has a population density of 21,000 people per square kilometer, the difference is 7,500 times! This is due to its extremely cold climate.</a:t>
            </a:r>
            <a:endParaRPr sz="1110">
              <a:solidFill>
                <a:srgbClr val="000000"/>
              </a:solidFill>
            </a:endParaRPr>
          </a:p>
          <a:p>
            <a:pPr marL="182880" lvl="0" indent="-182880" algn="l" rtl="0">
              <a:lnSpc>
                <a:spcPct val="80000"/>
              </a:lnSpc>
              <a:spcBef>
                <a:spcPts val="0"/>
              </a:spcBef>
              <a:spcAft>
                <a:spcPts val="0"/>
              </a:spcAft>
              <a:buClr>
                <a:srgbClr val="000000"/>
              </a:buClr>
              <a:buSzPts val="1110"/>
              <a:buFont typeface="Calibri"/>
              <a:buAutoNum type="arabicPeriod"/>
            </a:pPr>
            <a:r>
              <a:rPr lang="en-US" sz="1110" b="1">
                <a:solidFill>
                  <a:srgbClr val="000000"/>
                </a:solidFill>
              </a:rPr>
              <a:t>Coldest in Asia:</a:t>
            </a:r>
            <a:r>
              <a:rPr lang="en-US" sz="1110" b="0">
                <a:solidFill>
                  <a:srgbClr val="000000"/>
                </a:solidFill>
              </a:rPr>
              <a:t> In 1964, the coldest temperature I Siberia was recorded at -71 degrees C. It is the coldest region in Asia.</a:t>
            </a:r>
            <a:endParaRPr/>
          </a:p>
          <a:p>
            <a:pPr marL="182880" lvl="0" indent="-182880" algn="l" rtl="0">
              <a:lnSpc>
                <a:spcPct val="80000"/>
              </a:lnSpc>
              <a:spcBef>
                <a:spcPts val="0"/>
              </a:spcBef>
              <a:spcAft>
                <a:spcPts val="0"/>
              </a:spcAft>
              <a:buClr>
                <a:srgbClr val="000000"/>
              </a:buClr>
              <a:buSzPts val="1110"/>
              <a:buFont typeface="Calibri"/>
              <a:buAutoNum type="arabicPeriod"/>
            </a:pPr>
            <a:r>
              <a:rPr lang="en-US" sz="1110" b="1">
                <a:solidFill>
                  <a:srgbClr val="000000"/>
                </a:solidFill>
              </a:rPr>
              <a:t>Largest Freshwater Reservoir: </a:t>
            </a:r>
            <a:r>
              <a:rPr lang="en-US" sz="1110" b="0">
                <a:solidFill>
                  <a:srgbClr val="000000"/>
                </a:solidFill>
              </a:rPr>
              <a:t>Lake Baikal holds 20% of the world's freshwater resources, making it the largest freshwater lake on Earth.</a:t>
            </a:r>
            <a:endParaRPr/>
          </a:p>
          <a:p>
            <a:pPr marL="182880" lvl="0" indent="-182880" algn="l" rtl="0">
              <a:lnSpc>
                <a:spcPct val="80000"/>
              </a:lnSpc>
              <a:spcBef>
                <a:spcPts val="0"/>
              </a:spcBef>
              <a:spcAft>
                <a:spcPts val="0"/>
              </a:spcAft>
              <a:buClr>
                <a:srgbClr val="000000"/>
              </a:buClr>
              <a:buSzPts val="1110"/>
              <a:buFont typeface="Calibri"/>
              <a:buAutoNum type="arabicPeriod"/>
            </a:pPr>
            <a:r>
              <a:rPr lang="en-US" sz="1110" b="1">
                <a:solidFill>
                  <a:srgbClr val="000000"/>
                </a:solidFill>
              </a:rPr>
              <a:t>Most Abundant Resources: </a:t>
            </a:r>
            <a:r>
              <a:rPr lang="en-US" sz="1110" b="0">
                <a:solidFill>
                  <a:srgbClr val="000000"/>
                </a:solidFill>
              </a:rPr>
              <a:t>Rich in minerals such as coal, iron ore, copper, nickel, tin, uranium, etc.. It also holds substantial reserves of oil and natural gas, which accounts for 85% of Russia's total resource reserves.</a:t>
            </a:r>
            <a:endParaRPr/>
          </a:p>
          <a:p>
            <a:pPr marL="182880" lvl="0" indent="-182880" algn="l" rtl="0">
              <a:lnSpc>
                <a:spcPct val="80000"/>
              </a:lnSpc>
              <a:spcBef>
                <a:spcPts val="0"/>
              </a:spcBef>
              <a:spcAft>
                <a:spcPts val="0"/>
              </a:spcAft>
              <a:buClr>
                <a:srgbClr val="000000"/>
              </a:buClr>
              <a:buSzPts val="1110"/>
              <a:buFont typeface="Calibri"/>
              <a:buAutoNum type="arabicPeriod"/>
            </a:pPr>
            <a:r>
              <a:rPr lang="en-US" sz="1110" b="1">
                <a:solidFill>
                  <a:srgbClr val="000000"/>
                </a:solidFill>
              </a:rPr>
              <a:t>Highest Percentage of Beautiful Women: </a:t>
            </a:r>
            <a:r>
              <a:rPr lang="en-US" sz="1110" b="0">
                <a:solidFill>
                  <a:srgbClr val="000000"/>
                </a:solidFill>
              </a:rPr>
              <a:t>Many Siberians are descendants of mixed European and Asian ethnicities. </a:t>
            </a:r>
            <a:r>
              <a:rPr lang="en-US" sz="1165"/>
              <a:t>M</a:t>
            </a:r>
            <a:r>
              <a:rPr lang="en-US" sz="1165">
                <a:latin typeface="Calibri"/>
                <a:ea typeface="Calibri"/>
                <a:cs typeface="Calibri"/>
                <a:sym typeface="Calibri"/>
              </a:rPr>
              <a:t>ost women in Siberia are good looking</a:t>
            </a:r>
            <a:r>
              <a:rPr lang="en-US" sz="610" b="0">
                <a:solidFill>
                  <a:srgbClr val="000000"/>
                </a:solidFill>
              </a:rPr>
              <a:t>.</a:t>
            </a:r>
            <a:r>
              <a:rPr lang="en-US" sz="1110" b="0">
                <a:solidFill>
                  <a:srgbClr val="000000"/>
                </a:solidFill>
              </a:rPr>
              <a:t> Siberia is located in the southeastern part of Russia and belongs to the Asian region of Russia. Throughout history, it has been ruled by Genghis Khan of the Mongols in the 14th century, colonized by Russian tsars in the 16th century, taken over by the Qing Dynasty of China in the 17th century after China defeated Mongols, and governed by Japan during the Sino-Japanese War.</a:t>
            </a:r>
            <a:endParaRPr/>
          </a:p>
          <a:p>
            <a:pPr marL="182880" marR="0" lvl="0" indent="-182880" algn="l" rtl="0">
              <a:lnSpc>
                <a:spcPct val="80000"/>
              </a:lnSpc>
              <a:spcBef>
                <a:spcPts val="0"/>
              </a:spcBef>
              <a:spcAft>
                <a:spcPts val="0"/>
              </a:spcAft>
              <a:buClr>
                <a:srgbClr val="202122"/>
              </a:buClr>
              <a:buSzPts val="1110"/>
              <a:buFont typeface="Calibri"/>
              <a:buAutoNum type="arabicPeriod"/>
            </a:pPr>
            <a:r>
              <a:rPr lang="en-US" sz="1110" b="1" i="0">
                <a:solidFill>
                  <a:srgbClr val="202122"/>
                </a:solidFill>
                <a:latin typeface="Arial"/>
                <a:ea typeface="Arial"/>
                <a:cs typeface="Arial"/>
                <a:sym typeface="Arial"/>
              </a:rPr>
              <a:t>Most Labor Camps: </a:t>
            </a:r>
            <a:r>
              <a:rPr lang="en-US" sz="1110" b="0" i="0">
                <a:solidFill>
                  <a:srgbClr val="202122"/>
                </a:solidFill>
                <a:latin typeface="Arial"/>
                <a:ea typeface="Arial"/>
                <a:cs typeface="Arial"/>
                <a:sym typeface="Arial"/>
              </a:rPr>
              <a:t>There has been a lot of Gulag, Soviet Union's well-known system of prisons and labor camps, in Siberia. (Red map: Distribution of Gulag concentration camps from 1923 to 1961.) At its peak, there were millions of prisoners. Siberia was a destination for forced labor and exile in the Soviet Union.</a:t>
            </a:r>
            <a:br>
              <a:rPr lang="en-US" sz="1110" b="0" i="0">
                <a:solidFill>
                  <a:srgbClr val="202122"/>
                </a:solidFill>
                <a:latin typeface="Arial"/>
                <a:ea typeface="Arial"/>
                <a:cs typeface="Arial"/>
                <a:sym typeface="Arial"/>
              </a:rPr>
            </a:br>
            <a:r>
              <a:rPr lang="en-US" sz="1110" b="0" i="0">
                <a:solidFill>
                  <a:srgbClr val="202122"/>
                </a:solidFill>
                <a:latin typeface="Arial"/>
                <a:ea typeface="Arial"/>
                <a:cs typeface="Arial"/>
                <a:sym typeface="Arial"/>
              </a:rPr>
              <a:t>https://en.wikipedia.org/wiki/Gulag</a:t>
            </a:r>
            <a:br>
              <a:rPr lang="en-US" sz="1110" b="0" i="0">
                <a:solidFill>
                  <a:srgbClr val="202122"/>
                </a:solidFill>
                <a:latin typeface="Arial"/>
                <a:ea typeface="Arial"/>
                <a:cs typeface="Arial"/>
                <a:sym typeface="Arial"/>
              </a:rPr>
            </a:br>
            <a:br>
              <a:rPr lang="en-US" sz="1110" b="0" i="0">
                <a:solidFill>
                  <a:srgbClr val="202122"/>
                </a:solidFill>
                <a:latin typeface="Arial"/>
                <a:ea typeface="Arial"/>
                <a:cs typeface="Arial"/>
                <a:sym typeface="Arial"/>
              </a:rPr>
            </a:br>
            <a:endParaRPr sz="1110" b="0" i="0">
              <a:solidFill>
                <a:srgbClr val="202122"/>
              </a:solidFill>
              <a:latin typeface="Arial"/>
              <a:ea typeface="Arial"/>
              <a:cs typeface="Arial"/>
              <a:sym typeface="Arial"/>
            </a:endParaRPr>
          </a:p>
          <a:p>
            <a:pPr marL="182880" marR="0" lvl="0" indent="-112394" algn="l" rtl="0">
              <a:lnSpc>
                <a:spcPct val="80000"/>
              </a:lnSpc>
              <a:spcBef>
                <a:spcPts val="0"/>
              </a:spcBef>
              <a:spcAft>
                <a:spcPts val="0"/>
              </a:spcAft>
              <a:buClr>
                <a:schemeClr val="dk1"/>
              </a:buClr>
              <a:buSzPts val="1110"/>
              <a:buFont typeface="Calibri"/>
              <a:buNone/>
            </a:pPr>
            <a:endParaRPr sz="1110">
              <a:solidFill>
                <a:srgbClr val="000000"/>
              </a:solidFill>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585" b="1">
                <a:solidFill>
                  <a:srgbClr val="000000"/>
                </a:solidFill>
                <a:latin typeface="Calibri"/>
                <a:ea typeface="Calibri"/>
                <a:cs typeface="Calibri"/>
                <a:sym typeface="Calibri"/>
              </a:rPr>
              <a:t>Challenges in Siberia：</a:t>
            </a:r>
            <a:endParaRPr sz="585" b="1">
              <a:solidFill>
                <a:srgbClr val="000000"/>
              </a:solidFill>
              <a:latin typeface="Calibri"/>
              <a:ea typeface="Calibri"/>
              <a:cs typeface="Calibri"/>
              <a:sym typeface="Calibri"/>
            </a:endParaRPr>
          </a:p>
          <a:p>
            <a:pPr marL="0" lvl="0" indent="0" algn="l" rtl="0">
              <a:lnSpc>
                <a:spcPct val="80000"/>
              </a:lnSpc>
              <a:spcBef>
                <a:spcPts val="0"/>
              </a:spcBef>
              <a:spcAft>
                <a:spcPts val="0"/>
              </a:spcAft>
              <a:buNone/>
            </a:pPr>
            <a:endParaRPr sz="585" b="1">
              <a:solidFill>
                <a:srgbClr val="000000"/>
              </a:solidFill>
              <a:latin typeface="Calibri"/>
              <a:ea typeface="Calibri"/>
              <a:cs typeface="Calibri"/>
              <a:sym typeface="Calibri"/>
            </a:endParaRPr>
          </a:p>
          <a:p>
            <a:pPr marL="0" marR="0" lvl="0" indent="0" algn="l" rtl="0">
              <a:lnSpc>
                <a:spcPct val="80000"/>
              </a:lnSpc>
              <a:spcBef>
                <a:spcPts val="0"/>
              </a:spcBef>
              <a:spcAft>
                <a:spcPts val="0"/>
              </a:spcAft>
              <a:buClr>
                <a:schemeClr val="dk1"/>
              </a:buClr>
              <a:buSzPts val="585"/>
              <a:buFont typeface="Calibri"/>
              <a:buNone/>
            </a:pPr>
            <a:r>
              <a:rPr lang="en-US" sz="585" b="1"/>
              <a:t>Abundant resources yet failed to alleviate poverty</a:t>
            </a:r>
            <a:endParaRPr/>
          </a:p>
          <a:p>
            <a:pPr marL="0" marR="0" lvl="0" indent="0" algn="l" rtl="0">
              <a:lnSpc>
                <a:spcPct val="80000"/>
              </a:lnSpc>
              <a:spcBef>
                <a:spcPts val="0"/>
              </a:spcBef>
              <a:spcAft>
                <a:spcPts val="0"/>
              </a:spcAft>
              <a:buClr>
                <a:schemeClr val="dk1"/>
              </a:buClr>
              <a:buSzPts val="585"/>
              <a:buFont typeface="Calibri"/>
              <a:buNone/>
            </a:pPr>
            <a:r>
              <a:rPr lang="en-US" sz="585">
                <a:latin typeface="Calibri"/>
                <a:ea typeface="Calibri"/>
                <a:cs typeface="Calibri"/>
                <a:sym typeface="Calibri"/>
              </a:rPr>
              <a:t>Siberia is the region with the </a:t>
            </a:r>
            <a:r>
              <a:rPr lang="en-US" sz="585" b="1">
                <a:latin typeface="Calibri"/>
                <a:ea typeface="Calibri"/>
                <a:cs typeface="Calibri"/>
                <a:sym typeface="Calibri"/>
              </a:rPr>
              <a:t>richest natural resources </a:t>
            </a:r>
            <a:r>
              <a:rPr lang="en-US" sz="585">
                <a:latin typeface="Calibri"/>
                <a:ea typeface="Calibri"/>
                <a:cs typeface="Calibri"/>
                <a:sym typeface="Calibri"/>
              </a:rPr>
              <a:t>in Russia. However, its development lags due to limited access to education. </a:t>
            </a:r>
            <a:endParaRPr/>
          </a:p>
          <a:p>
            <a:pPr marL="0" marR="0" lvl="0" indent="0" algn="l" rtl="0">
              <a:lnSpc>
                <a:spcPct val="80000"/>
              </a:lnSpc>
              <a:spcBef>
                <a:spcPts val="0"/>
              </a:spcBef>
              <a:spcAft>
                <a:spcPts val="0"/>
              </a:spcAft>
              <a:buClr>
                <a:schemeClr val="dk1"/>
              </a:buClr>
              <a:buSzPts val="585"/>
              <a:buFont typeface="Calibri"/>
              <a:buNone/>
            </a:pPr>
            <a:r>
              <a:rPr lang="en-US" sz="585">
                <a:latin typeface="Calibri"/>
                <a:ea typeface="Calibri"/>
                <a:cs typeface="Calibri"/>
                <a:sym typeface="Calibri"/>
              </a:rPr>
              <a:t>Different ethnic groups residing in forests and mountains still predominantly use their own, rather than Russian, languages and traditions. </a:t>
            </a:r>
            <a:endParaRPr/>
          </a:p>
          <a:p>
            <a:pPr marL="0" marR="0" lvl="0" indent="0" algn="l" rtl="0">
              <a:lnSpc>
                <a:spcPct val="80000"/>
              </a:lnSpc>
              <a:spcBef>
                <a:spcPts val="0"/>
              </a:spcBef>
              <a:spcAft>
                <a:spcPts val="0"/>
              </a:spcAft>
              <a:buClr>
                <a:schemeClr val="dk1"/>
              </a:buClr>
              <a:buSzPts val="585"/>
              <a:buFont typeface="Calibri"/>
              <a:buNone/>
            </a:pPr>
            <a:r>
              <a:rPr lang="en-US" sz="585">
                <a:latin typeface="Calibri"/>
                <a:ea typeface="Calibri"/>
                <a:cs typeface="Calibri"/>
                <a:sym typeface="Calibri"/>
              </a:rPr>
              <a:t>They are unable to receive Russian’s modern formal education.</a:t>
            </a:r>
            <a:endParaRPr/>
          </a:p>
          <a:p>
            <a:pPr marL="0" marR="0" lvl="0" indent="0" algn="l" rtl="0">
              <a:lnSpc>
                <a:spcPct val="80000"/>
              </a:lnSpc>
              <a:spcBef>
                <a:spcPts val="0"/>
              </a:spcBef>
              <a:spcAft>
                <a:spcPts val="0"/>
              </a:spcAft>
              <a:buClr>
                <a:schemeClr val="dk1"/>
              </a:buClr>
              <a:buSzPts val="585"/>
              <a:buFont typeface="Calibri"/>
              <a:buNone/>
            </a:pPr>
            <a:endParaRPr sz="585">
              <a:solidFill>
                <a:srgbClr val="000000"/>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585"/>
              <a:buFont typeface="Calibri"/>
              <a:buNone/>
            </a:pPr>
            <a:r>
              <a:rPr lang="en-US" sz="585">
                <a:solidFill>
                  <a:srgbClr val="000000"/>
                </a:solidFill>
                <a:highlight>
                  <a:srgbClr val="FFFF00"/>
                </a:highlight>
                <a:latin typeface="Calibri"/>
                <a:ea typeface="Calibri"/>
                <a:cs typeface="Calibri"/>
                <a:sym typeface="Calibri"/>
              </a:rPr>
              <a:t>The Siberian Federal District consists of </a:t>
            </a:r>
            <a:r>
              <a:rPr lang="en-US" sz="585" b="1">
                <a:solidFill>
                  <a:srgbClr val="000000"/>
                </a:solidFill>
                <a:highlight>
                  <a:srgbClr val="FFFF00"/>
                </a:highlight>
                <a:latin typeface="Calibri"/>
                <a:ea typeface="Calibri"/>
                <a:cs typeface="Calibri"/>
                <a:sym typeface="Calibri"/>
              </a:rPr>
              <a:t>four republics, three territories, and five regions</a:t>
            </a:r>
            <a:r>
              <a:rPr lang="en-US" sz="585">
                <a:solidFill>
                  <a:srgbClr val="000000"/>
                </a:solidFill>
                <a:highlight>
                  <a:srgbClr val="FFFF00"/>
                </a:highlight>
                <a:latin typeface="Calibri"/>
                <a:ea typeface="Calibri"/>
                <a:cs typeface="Calibri"/>
                <a:sym typeface="Calibri"/>
              </a:rPr>
              <a:t>. </a:t>
            </a:r>
            <a:br>
              <a:rPr lang="en-US" sz="585">
                <a:solidFill>
                  <a:srgbClr val="000000"/>
                </a:solidFill>
                <a:highlight>
                  <a:srgbClr val="FFFF00"/>
                </a:highlight>
                <a:latin typeface="Calibri"/>
                <a:ea typeface="Calibri"/>
                <a:cs typeface="Calibri"/>
                <a:sym typeface="Calibri"/>
              </a:rPr>
            </a:br>
            <a:r>
              <a:rPr lang="en-US" sz="585">
                <a:solidFill>
                  <a:srgbClr val="000000"/>
                </a:solidFill>
                <a:highlight>
                  <a:srgbClr val="FFFF00"/>
                </a:highlight>
                <a:latin typeface="Calibri"/>
                <a:ea typeface="Calibri"/>
                <a:cs typeface="Calibri"/>
                <a:sym typeface="Calibri"/>
              </a:rPr>
              <a:t>It holds 85% of Russia's natural resources. Nevertheless, local communities bear the burdens of development without reaping the benefits. </a:t>
            </a:r>
            <a:endParaRPr/>
          </a:p>
          <a:p>
            <a:pPr marL="0" marR="0" lvl="0" indent="0" algn="l" rtl="0">
              <a:lnSpc>
                <a:spcPct val="80000"/>
              </a:lnSpc>
              <a:spcBef>
                <a:spcPts val="0"/>
              </a:spcBef>
              <a:spcAft>
                <a:spcPts val="0"/>
              </a:spcAft>
              <a:buClr>
                <a:srgbClr val="000000"/>
              </a:buClr>
              <a:buSzPts val="585"/>
              <a:buFont typeface="Calibri"/>
              <a:buNone/>
            </a:pPr>
            <a:r>
              <a:rPr lang="en-US" sz="585">
                <a:solidFill>
                  <a:srgbClr val="000000"/>
                </a:solidFill>
                <a:highlight>
                  <a:srgbClr val="FFFF00"/>
                </a:highlight>
                <a:latin typeface="Calibri"/>
                <a:ea typeface="Calibri"/>
                <a:cs typeface="Calibri"/>
                <a:sym typeface="Calibri"/>
              </a:rPr>
              <a:t>For instance, lead and platinum mining were sold to Europe, but the money was used to fund ammunition production. </a:t>
            </a:r>
            <a:endParaRPr/>
          </a:p>
          <a:p>
            <a:pPr marL="0" marR="0" lvl="0" indent="0" algn="l" rtl="0">
              <a:lnSpc>
                <a:spcPct val="80000"/>
              </a:lnSpc>
              <a:spcBef>
                <a:spcPts val="0"/>
              </a:spcBef>
              <a:spcAft>
                <a:spcPts val="0"/>
              </a:spcAft>
              <a:buClr>
                <a:srgbClr val="000000"/>
              </a:buClr>
              <a:buSzPts val="585"/>
              <a:buFont typeface="Calibri"/>
              <a:buNone/>
            </a:pPr>
            <a:r>
              <a:rPr lang="en-US" sz="585" b="0">
                <a:solidFill>
                  <a:srgbClr val="000000"/>
                </a:solidFill>
                <a:highlight>
                  <a:srgbClr val="FFFF00"/>
                </a:highlight>
                <a:latin typeface="Calibri"/>
                <a:ea typeface="Calibri"/>
                <a:cs typeface="Calibri"/>
                <a:sym typeface="Calibri"/>
              </a:rPr>
              <a:t>All these led to a </a:t>
            </a:r>
            <a:r>
              <a:rPr lang="en-US" sz="585" b="1">
                <a:solidFill>
                  <a:srgbClr val="000000"/>
                </a:solidFill>
                <a:highlight>
                  <a:srgbClr val="FFFF00"/>
                </a:highlight>
                <a:latin typeface="Calibri"/>
                <a:ea typeface="Calibri"/>
                <a:cs typeface="Calibri"/>
                <a:sym typeface="Calibri"/>
              </a:rPr>
              <a:t>tense relationship between these ethnic groups and the Kremlin.</a:t>
            </a:r>
            <a:endParaRPr/>
          </a:p>
          <a:p>
            <a:pPr marL="0" marR="0" lvl="0" indent="0" algn="l" rtl="0">
              <a:lnSpc>
                <a:spcPct val="80000"/>
              </a:lnSpc>
              <a:spcBef>
                <a:spcPts val="0"/>
              </a:spcBef>
              <a:spcAft>
                <a:spcPts val="0"/>
              </a:spcAft>
              <a:buClr>
                <a:schemeClr val="dk1"/>
              </a:buClr>
              <a:buSzPts val="1300"/>
              <a:buFont typeface="Calibri"/>
              <a:buNone/>
            </a:pPr>
            <a:endParaRPr sz="1300" b="1">
              <a:solidFill>
                <a:srgbClr val="000000"/>
              </a:solidFill>
            </a:endParaRPr>
          </a:p>
          <a:p>
            <a:pPr marL="0" marR="0" lvl="0" indent="0" algn="l" rtl="0">
              <a:lnSpc>
                <a:spcPct val="80000"/>
              </a:lnSpc>
              <a:spcBef>
                <a:spcPts val="0"/>
              </a:spcBef>
              <a:spcAft>
                <a:spcPts val="0"/>
              </a:spcAft>
              <a:buClr>
                <a:schemeClr val="dk1"/>
              </a:buClr>
              <a:buSzPts val="2340"/>
              <a:buFont typeface="Calibri"/>
              <a:buNone/>
            </a:pPr>
            <a:r>
              <a:rPr lang="en-US" sz="2340" b="0"/>
              <a:t>With </a:t>
            </a:r>
            <a:r>
              <a:rPr lang="en-US" sz="2340" b="1"/>
              <a:t>a population of 37 million</a:t>
            </a:r>
            <a:r>
              <a:rPr lang="en-US" sz="2340" b="0"/>
              <a:t>, Siberia is home to various ethnicities. </a:t>
            </a:r>
            <a:r>
              <a:rPr lang="en-US" sz="2340" b="1"/>
              <a:t>There are 17 major ethnic groups</a:t>
            </a:r>
            <a:r>
              <a:rPr lang="en-US" sz="2340" b="0"/>
              <a:t>, which are classified based on a </a:t>
            </a:r>
            <a:r>
              <a:rPr lang="en-US" sz="2340" b="1"/>
              <a:t>population size of over 7,000</a:t>
            </a:r>
            <a:r>
              <a:rPr lang="en-US" sz="2340" b="0"/>
              <a:t>. They include Russian, Tuvan, Yakut, Buryat, Tatar, Turkic, Shamanic, and other indigenous groups in different areas. </a:t>
            </a:r>
            <a:endParaRPr/>
          </a:p>
          <a:p>
            <a:pPr marL="0" marR="0" lvl="0" indent="0" algn="l" rtl="0">
              <a:lnSpc>
                <a:spcPct val="80000"/>
              </a:lnSpc>
              <a:spcBef>
                <a:spcPts val="0"/>
              </a:spcBef>
              <a:spcAft>
                <a:spcPts val="0"/>
              </a:spcAft>
              <a:buClr>
                <a:schemeClr val="dk1"/>
              </a:buClr>
              <a:buSzPts val="2340"/>
              <a:buFont typeface="Calibri"/>
              <a:buNone/>
            </a:pPr>
            <a:br>
              <a:rPr lang="en-US" sz="2340" b="1"/>
            </a:br>
            <a:r>
              <a:rPr lang="en-US" sz="585" b="0">
                <a:latin typeface="Calibri"/>
                <a:ea typeface="Calibri"/>
                <a:cs typeface="Calibri"/>
                <a:sym typeface="Calibri"/>
              </a:rPr>
              <a:t>Since these ethnic groups have long survived in harsh living environment, they have developed </a:t>
            </a:r>
            <a:r>
              <a:rPr lang="en-US" sz="585" b="1">
                <a:latin typeface="Calibri"/>
                <a:ea typeface="Calibri"/>
                <a:cs typeface="Calibri"/>
                <a:sym typeface="Calibri"/>
              </a:rPr>
              <a:t>a strong sense of independence and are accustomed to their own ways of doing things. </a:t>
            </a:r>
            <a:endParaRPr/>
          </a:p>
          <a:p>
            <a:pPr marL="0" marR="0" lvl="0" indent="0" algn="l" rtl="0">
              <a:lnSpc>
                <a:spcPct val="80000"/>
              </a:lnSpc>
              <a:spcBef>
                <a:spcPts val="0"/>
              </a:spcBef>
              <a:spcAft>
                <a:spcPts val="0"/>
              </a:spcAft>
              <a:buClr>
                <a:schemeClr val="dk1"/>
              </a:buClr>
              <a:buSzPts val="585"/>
              <a:buFont typeface="Calibri"/>
              <a:buNone/>
            </a:pPr>
            <a:r>
              <a:rPr lang="en-US" sz="585" b="0">
                <a:latin typeface="Calibri"/>
                <a:ea typeface="Calibri"/>
                <a:cs typeface="Calibri"/>
                <a:sym typeface="Calibri"/>
              </a:rPr>
              <a:t>Additionally, the region historically has been </a:t>
            </a:r>
            <a:r>
              <a:rPr lang="en-US" sz="585" b="1">
                <a:latin typeface="Calibri"/>
                <a:ea typeface="Calibri"/>
                <a:cs typeface="Calibri"/>
                <a:sym typeface="Calibri"/>
              </a:rPr>
              <a:t>an exile destination for dissidents, dissatisfied individuals, and ethnically marginalized groups from other parts of Russia. </a:t>
            </a:r>
            <a:endParaRPr/>
          </a:p>
          <a:p>
            <a:pPr marL="0" marR="0" lvl="0" indent="0" algn="l" rtl="0">
              <a:lnSpc>
                <a:spcPct val="80000"/>
              </a:lnSpc>
              <a:spcBef>
                <a:spcPts val="0"/>
              </a:spcBef>
              <a:spcAft>
                <a:spcPts val="0"/>
              </a:spcAft>
              <a:buClr>
                <a:schemeClr val="dk1"/>
              </a:buClr>
              <a:buSzPts val="585"/>
              <a:buFont typeface="Calibri"/>
              <a:buNone/>
            </a:pPr>
            <a:r>
              <a:rPr lang="en-US" sz="585" b="1">
                <a:latin typeface="Calibri"/>
                <a:ea typeface="Calibri"/>
                <a:cs typeface="Calibri"/>
                <a:sym typeface="Calibri"/>
              </a:rPr>
              <a:t>These displaced persons, political prisoners, and criminals </a:t>
            </a:r>
            <a:r>
              <a:rPr lang="en-US" sz="585" b="0">
                <a:latin typeface="Calibri"/>
                <a:ea typeface="Calibri"/>
                <a:cs typeface="Calibri"/>
                <a:sym typeface="Calibri"/>
              </a:rPr>
              <a:t>from different regions of Russia integrated with the locals and formed </a:t>
            </a:r>
            <a:r>
              <a:rPr lang="en-US" sz="585" b="1">
                <a:latin typeface="Calibri"/>
                <a:ea typeface="Calibri"/>
                <a:cs typeface="Calibri"/>
                <a:sym typeface="Calibri"/>
              </a:rPr>
              <a:t>sub-groups</a:t>
            </a:r>
            <a:r>
              <a:rPr lang="en-US" sz="585" b="0">
                <a:latin typeface="Calibri"/>
                <a:ea typeface="Calibri"/>
                <a:cs typeface="Calibri"/>
                <a:sym typeface="Calibri"/>
              </a:rPr>
              <a:t> in Siberia. </a:t>
            </a:r>
            <a:endParaRPr/>
          </a:p>
          <a:p>
            <a:pPr marL="0" marR="0" lvl="0" indent="0" algn="l" rtl="0">
              <a:lnSpc>
                <a:spcPct val="80000"/>
              </a:lnSpc>
              <a:spcBef>
                <a:spcPts val="0"/>
              </a:spcBef>
              <a:spcAft>
                <a:spcPts val="0"/>
              </a:spcAft>
              <a:buClr>
                <a:schemeClr val="dk1"/>
              </a:buClr>
              <a:buSzPts val="585"/>
              <a:buFont typeface="Calibri"/>
              <a:buNone/>
            </a:pPr>
            <a:r>
              <a:rPr lang="en-US" sz="585" b="0">
                <a:latin typeface="Calibri"/>
                <a:ea typeface="Calibri"/>
                <a:cs typeface="Calibri"/>
                <a:sym typeface="Calibri"/>
              </a:rPr>
              <a:t>They welcome separatism, viewing autonomy or independence as an alternative route to get rich.</a:t>
            </a:r>
            <a:endParaRPr/>
          </a:p>
          <a:p>
            <a:pPr marL="0" marR="0" lvl="0" indent="0" algn="l" rtl="0">
              <a:lnSpc>
                <a:spcPct val="80000"/>
              </a:lnSpc>
              <a:spcBef>
                <a:spcPts val="0"/>
              </a:spcBef>
              <a:spcAft>
                <a:spcPts val="0"/>
              </a:spcAft>
              <a:buClr>
                <a:schemeClr val="dk1"/>
              </a:buClr>
              <a:buSzPts val="585"/>
              <a:buFont typeface="Calibri"/>
              <a:buNone/>
            </a:pPr>
            <a:r>
              <a:rPr lang="en-US" sz="585" b="0">
                <a:latin typeface="Calibri"/>
                <a:ea typeface="Calibri"/>
                <a:cs typeface="Calibri"/>
                <a:sym typeface="Calibri"/>
              </a:rPr>
              <a:t>In recent years, declining living standards and business closures in Siberia led to an </a:t>
            </a:r>
            <a:r>
              <a:rPr lang="en-US" sz="585" b="1">
                <a:latin typeface="Calibri"/>
                <a:ea typeface="Calibri"/>
                <a:cs typeface="Calibri"/>
                <a:sym typeface="Calibri"/>
              </a:rPr>
              <a:t>exodus of Russian ethnic elites</a:t>
            </a:r>
            <a:r>
              <a:rPr lang="en-US" sz="585" b="0">
                <a:latin typeface="Calibri"/>
                <a:ea typeface="Calibri"/>
                <a:cs typeface="Calibri"/>
                <a:sym typeface="Calibri"/>
              </a:rPr>
              <a:t>. Together with the increase in population of indigenous ethnic groups because of their higher birth rates, separatist sentiments have risen.</a:t>
            </a:r>
            <a:endParaRPr/>
          </a:p>
          <a:p>
            <a:pPr marL="0" marR="0" lvl="0" indent="0" algn="l" rtl="0">
              <a:lnSpc>
                <a:spcPct val="80000"/>
              </a:lnSpc>
              <a:spcBef>
                <a:spcPts val="0"/>
              </a:spcBef>
              <a:spcAft>
                <a:spcPts val="0"/>
              </a:spcAft>
              <a:buClr>
                <a:schemeClr val="dk1"/>
              </a:buClr>
              <a:buSzPts val="585"/>
              <a:buFont typeface="Calibri"/>
              <a:buNone/>
            </a:pPr>
            <a:endParaRPr sz="585" b="0">
              <a:latin typeface="Calibri"/>
              <a:ea typeface="Calibri"/>
              <a:cs typeface="Calibri"/>
              <a:sym typeface="Calibri"/>
            </a:endParaRPr>
          </a:p>
          <a:p>
            <a:pPr marL="0" marR="0" lvl="0" indent="0" algn="l" rtl="0">
              <a:lnSpc>
                <a:spcPct val="80000"/>
              </a:lnSpc>
              <a:spcBef>
                <a:spcPts val="0"/>
              </a:spcBef>
              <a:spcAft>
                <a:spcPts val="0"/>
              </a:spcAft>
              <a:buClr>
                <a:schemeClr val="dk1"/>
              </a:buClr>
              <a:buSzPts val="585"/>
              <a:buFont typeface="Calibri"/>
              <a:buNone/>
            </a:pPr>
            <a:r>
              <a:rPr lang="en-US" sz="585" b="1">
                <a:latin typeface="Calibri"/>
                <a:ea typeface="Calibri"/>
                <a:cs typeface="Calibri"/>
                <a:sym typeface="Calibri"/>
              </a:rPr>
              <a:t>Since the 1990s, Eastern Orthodoxy has become a symbol of aligning with Russian. The rising separatist consciousness among ethnic groups further led to exclusion of this Moscow-planted religion. Today, Shamanism and Tibetan Buddhism have become the primary religions in Siberia.</a:t>
            </a:r>
            <a:endParaRPr/>
          </a:p>
        </p:txBody>
      </p:sp>
      <p:sp>
        <p:nvSpPr>
          <p:cNvPr id="108" name="Google Shape;10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7" name="Google Shape;11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1200"/>
              <a:t>The prayer is divided into the regular and bold fonts. It can be recited in response format, rotating by brothers, sisters, and whole congregation. </a:t>
            </a:r>
            <a:endParaRPr/>
          </a:p>
          <a:p>
            <a:pPr marL="0" lvl="0" indent="0" algn="l" rtl="0">
              <a:lnSpc>
                <a:spcPct val="90000"/>
              </a:lnSpc>
              <a:spcBef>
                <a:spcPts val="0"/>
              </a:spcBef>
              <a:spcAft>
                <a:spcPts val="0"/>
              </a:spcAft>
              <a:buNone/>
            </a:pPr>
            <a:endParaRPr sz="1200" b="0"/>
          </a:p>
          <a:p>
            <a:pPr marL="0" lvl="0" indent="0" algn="l" rtl="0">
              <a:lnSpc>
                <a:spcPct val="90000"/>
              </a:lnSpc>
              <a:spcBef>
                <a:spcPts val="0"/>
              </a:spcBef>
              <a:spcAft>
                <a:spcPts val="0"/>
              </a:spcAft>
              <a:buNone/>
            </a:pPr>
            <a:r>
              <a:rPr lang="en-US" sz="1200" b="1"/>
              <a:t>Gentle Reminder:</a:t>
            </a:r>
            <a:endParaRPr/>
          </a:p>
          <a:p>
            <a:pPr marL="0" lvl="0" indent="0" algn="l" rtl="0">
              <a:lnSpc>
                <a:spcPct val="90000"/>
              </a:lnSpc>
              <a:spcBef>
                <a:spcPts val="0"/>
              </a:spcBef>
              <a:spcAft>
                <a:spcPts val="0"/>
              </a:spcAft>
              <a:buNone/>
            </a:pPr>
            <a:endParaRPr sz="1200" b="0"/>
          </a:p>
          <a:p>
            <a:pPr marL="0" lvl="0" indent="0" algn="l" rtl="0">
              <a:lnSpc>
                <a:spcPct val="90000"/>
              </a:lnSpc>
              <a:spcBef>
                <a:spcPts val="0"/>
              </a:spcBef>
              <a:spcAft>
                <a:spcPts val="0"/>
              </a:spcAft>
              <a:buNone/>
            </a:pPr>
            <a:r>
              <a:rPr lang="en-US" sz="1200" b="0"/>
              <a:t>1. During prayer, please avoid reading too quickly. Because for the congregation, it is their first time seeing this prayer. </a:t>
            </a:r>
            <a:endParaRPr/>
          </a:p>
          <a:p>
            <a:pPr marL="0" lvl="0" indent="0" algn="l" rtl="0">
              <a:lnSpc>
                <a:spcPct val="90000"/>
              </a:lnSpc>
              <a:spcBef>
                <a:spcPts val="0"/>
              </a:spcBef>
              <a:spcAft>
                <a:spcPts val="0"/>
              </a:spcAft>
              <a:buNone/>
            </a:pPr>
            <a:r>
              <a:rPr lang="en-US" sz="1200" b="0"/>
              <a:t>When the leader reads too fast, the congregation might struggle to keep up. When they feel unable to keep up, they might choose to simply watch without participating, which would defeat the purpose of united vocal prayer. </a:t>
            </a:r>
            <a:endParaRPr/>
          </a:p>
          <a:p>
            <a:pPr marL="0" lvl="0" indent="0" algn="l" rtl="0">
              <a:lnSpc>
                <a:spcPct val="90000"/>
              </a:lnSpc>
              <a:spcBef>
                <a:spcPts val="0"/>
              </a:spcBef>
              <a:spcAft>
                <a:spcPts val="0"/>
              </a:spcAft>
              <a:buNone/>
            </a:pPr>
            <a:r>
              <a:rPr lang="en-US" sz="1200" b="0"/>
              <a:t>Thank you for your leadership.</a:t>
            </a:r>
            <a:endParaRPr/>
          </a:p>
          <a:p>
            <a:pPr marL="0" lvl="0" indent="0" algn="l" rtl="0">
              <a:lnSpc>
                <a:spcPct val="90000"/>
              </a:lnSpc>
              <a:spcBef>
                <a:spcPts val="0"/>
              </a:spcBef>
              <a:spcAft>
                <a:spcPts val="0"/>
              </a:spcAft>
              <a:buNone/>
            </a:pPr>
            <a:endParaRPr sz="1200" b="0"/>
          </a:p>
          <a:p>
            <a:pPr marL="0" lvl="0" indent="0" algn="l" rtl="0">
              <a:lnSpc>
                <a:spcPct val="90000"/>
              </a:lnSpc>
              <a:spcBef>
                <a:spcPts val="0"/>
              </a:spcBef>
              <a:spcAft>
                <a:spcPts val="0"/>
              </a:spcAft>
              <a:buNone/>
            </a:pPr>
            <a:r>
              <a:rPr lang="en-US" sz="1200" b="0"/>
              <a:t>2. This PowerPoint can be edited. If the screens at your church are not large enough and the text on the PPT prayer slides appears too small, please divide the content of the prayer into multiple slides.</a:t>
            </a:r>
            <a:endParaRPr/>
          </a:p>
          <a:p>
            <a:pPr marL="0" lvl="0" indent="0" algn="l" rtl="0">
              <a:lnSpc>
                <a:spcPct val="90000"/>
              </a:lnSpc>
              <a:spcBef>
                <a:spcPts val="0"/>
              </a:spcBef>
              <a:spcAft>
                <a:spcPts val="0"/>
              </a:spcAft>
              <a:buNone/>
            </a:pPr>
            <a:endParaRPr sz="1200" b="1"/>
          </a:p>
        </p:txBody>
      </p:sp>
      <p:sp>
        <p:nvSpPr>
          <p:cNvPr id="125" name="Google Shape;12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000"/>
              <a:t>The prayer is divided into the regular and bold fonts. It can be recited in response format, rotating by brothers, sisters, and whole congregation. </a:t>
            </a:r>
            <a:endParaRPr/>
          </a:p>
          <a:p>
            <a:pPr marL="0" lvl="0" indent="0" algn="l" rtl="0">
              <a:spcBef>
                <a:spcPts val="0"/>
              </a:spcBef>
              <a:spcAft>
                <a:spcPts val="0"/>
              </a:spcAft>
              <a:buNone/>
            </a:pPr>
            <a:endParaRPr sz="1000"/>
          </a:p>
          <a:p>
            <a:pPr marL="0" lvl="0" indent="0" algn="l" rtl="0">
              <a:spcBef>
                <a:spcPts val="0"/>
              </a:spcBef>
              <a:spcAft>
                <a:spcPts val="0"/>
              </a:spcAft>
              <a:buNone/>
            </a:pPr>
            <a:endParaRPr sz="1000"/>
          </a:p>
        </p:txBody>
      </p:sp>
      <p:sp>
        <p:nvSpPr>
          <p:cNvPr id="132" name="Google Shape;13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8" name="Google Shape;13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7" name="Google Shape;14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1463" r="1462"/>
          <a:stretch/>
        </p:blipFill>
        <p:spPr>
          <a:xfrm>
            <a:off x="0" y="-152400"/>
            <a:ext cx="12192000" cy="8382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10287000" y="172470"/>
            <a:ext cx="831271" cy="1331460"/>
          </a:xfrm>
          <a:prstGeom prst="rect">
            <a:avLst/>
          </a:prstGeom>
          <a:noFill/>
          <a:ln>
            <a:noFill/>
          </a:ln>
        </p:spPr>
      </p:pic>
      <p:pic>
        <p:nvPicPr>
          <p:cNvPr id="91" name="Google Shape;91;p1"/>
          <p:cNvPicPr preferRelativeResize="0"/>
          <p:nvPr/>
        </p:nvPicPr>
        <p:blipFill rotWithShape="1">
          <a:blip r:embed="rId5">
            <a:alphaModFix/>
          </a:blip>
          <a:srcRect/>
          <a:stretch/>
        </p:blipFill>
        <p:spPr>
          <a:xfrm>
            <a:off x="4721590" y="1219200"/>
            <a:ext cx="2517409" cy="2752368"/>
          </a:xfrm>
          <a:prstGeom prst="rect">
            <a:avLst/>
          </a:prstGeom>
          <a:noFill/>
          <a:ln>
            <a:noFill/>
          </a:ln>
          <a:effectLst>
            <a:outerShdw blurRad="50800" dist="38100" dir="2700000" algn="tl" rotWithShape="0">
              <a:srgbClr val="000000">
                <a:alpha val="40000"/>
              </a:srgbClr>
            </a:outerShdw>
          </a:effectLst>
        </p:spPr>
      </p:pic>
      <p:sp>
        <p:nvSpPr>
          <p:cNvPr id="92" name="Google Shape;92;p1"/>
          <p:cNvSpPr txBox="1"/>
          <p:nvPr/>
        </p:nvSpPr>
        <p:spPr>
          <a:xfrm>
            <a:off x="1905000" y="4773781"/>
            <a:ext cx="830580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chemeClr val="lt1"/>
                </a:solidFill>
                <a:latin typeface="Calibri"/>
                <a:ea typeface="Calibri"/>
                <a:cs typeface="Calibri"/>
                <a:sym typeface="Calibri"/>
              </a:rPr>
              <a:t>September 2023</a:t>
            </a:r>
            <a:endParaRPr sz="2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b="1" i="0" u="none" strike="noStrike" cap="none">
                <a:solidFill>
                  <a:schemeClr val="lt1"/>
                </a:solidFill>
                <a:latin typeface="Calibri"/>
                <a:ea typeface="Calibri"/>
                <a:cs typeface="Calibri"/>
                <a:sym typeface="Calibri"/>
              </a:rPr>
              <a:t>Russia </a:t>
            </a:r>
            <a:endParaRPr/>
          </a:p>
          <a:p>
            <a:pPr marL="0" marR="0" lvl="0" indent="0" algn="ctr" rtl="0">
              <a:spcBef>
                <a:spcPts val="0"/>
              </a:spcBef>
              <a:spcAft>
                <a:spcPts val="0"/>
              </a:spcAft>
              <a:buNone/>
            </a:pPr>
            <a:r>
              <a:rPr lang="en-US" sz="4000" b="1" i="0" u="none" strike="noStrike" cap="none">
                <a:solidFill>
                  <a:schemeClr val="lt1"/>
                </a:solidFill>
                <a:latin typeface="Calibri"/>
                <a:ea typeface="Calibri"/>
                <a:cs typeface="Calibri"/>
                <a:sym typeface="Calibri"/>
              </a:rPr>
              <a:t>Siberian Federation</a:t>
            </a:r>
            <a:endParaRPr sz="4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animEffect transition="in" filter="fade">
                                      <p:cBhvr>
                                        <p:cTn id="9" dur="1000"/>
                                        <p:tgtEl>
                                          <p:spTgt spid="91"/>
                                        </p:tgtEl>
                                      </p:cBhvr>
                                    </p:animEffect>
                                  </p:childTnLst>
                                </p:cTn>
                              </p:par>
                              <p:par>
                                <p:cTn id="10" presetID="10" presetClass="entr" presetSubtype="0" fill="hold" nodeType="withEffect">
                                  <p:stCondLst>
                                    <p:cond delay="100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839D"/>
        </a:solidFill>
        <a:effectLst/>
      </p:bgPr>
    </p:bg>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t="18850" b="12115"/>
          <a:stretch/>
        </p:blipFill>
        <p:spPr>
          <a:xfrm>
            <a:off x="8991600" y="3889938"/>
            <a:ext cx="2958523" cy="2014047"/>
          </a:xfrm>
          <a:prstGeom prst="rect">
            <a:avLst/>
          </a:prstGeom>
          <a:noFill/>
          <a:ln>
            <a:noFill/>
          </a:ln>
        </p:spPr>
      </p:pic>
      <p:sp>
        <p:nvSpPr>
          <p:cNvPr id="99" name="Google Shape;99;p2"/>
          <p:cNvSpPr txBox="1"/>
          <p:nvPr/>
        </p:nvSpPr>
        <p:spPr>
          <a:xfrm>
            <a:off x="8991600" y="5982462"/>
            <a:ext cx="29585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Calibri"/>
                <a:ea typeface="Calibri"/>
                <a:cs typeface="Calibri"/>
                <a:sym typeface="Calibri"/>
              </a:rPr>
              <a:t>Mine field</a:t>
            </a:r>
            <a:endParaRPr sz="2400" i="0">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4">
            <a:alphaModFix/>
          </a:blip>
          <a:srcRect l="5352" t="-1" r="9001" b="-1"/>
          <a:stretch/>
        </p:blipFill>
        <p:spPr>
          <a:xfrm>
            <a:off x="6019800" y="3889937"/>
            <a:ext cx="2762121" cy="2014047"/>
          </a:xfrm>
          <a:prstGeom prst="rect">
            <a:avLst/>
          </a:prstGeom>
          <a:noFill/>
          <a:ln>
            <a:noFill/>
          </a:ln>
        </p:spPr>
      </p:pic>
      <p:sp>
        <p:nvSpPr>
          <p:cNvPr id="101" name="Google Shape;101;p2"/>
          <p:cNvSpPr txBox="1"/>
          <p:nvPr/>
        </p:nvSpPr>
        <p:spPr>
          <a:xfrm>
            <a:off x="6003235" y="5982462"/>
            <a:ext cx="20739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a:solidFill>
                  <a:schemeClr val="lt1"/>
                </a:solidFill>
                <a:latin typeface="Calibri"/>
                <a:ea typeface="Calibri"/>
                <a:cs typeface="Calibri"/>
                <a:sym typeface="Calibri"/>
              </a:rPr>
              <a:t>Lake Baikal</a:t>
            </a:r>
            <a:endParaRPr/>
          </a:p>
        </p:txBody>
      </p:sp>
      <p:pic>
        <p:nvPicPr>
          <p:cNvPr id="102" name="Google Shape;102;p2"/>
          <p:cNvPicPr preferRelativeResize="0"/>
          <p:nvPr/>
        </p:nvPicPr>
        <p:blipFill rotWithShape="1">
          <a:blip r:embed="rId5">
            <a:alphaModFix/>
          </a:blip>
          <a:srcRect/>
          <a:stretch/>
        </p:blipFill>
        <p:spPr>
          <a:xfrm>
            <a:off x="5549346" y="59191"/>
            <a:ext cx="6324123" cy="4332024"/>
          </a:xfrm>
          <a:prstGeom prst="rect">
            <a:avLst/>
          </a:prstGeom>
          <a:noFill/>
          <a:ln>
            <a:noFill/>
          </a:ln>
        </p:spPr>
      </p:pic>
      <p:sp>
        <p:nvSpPr>
          <p:cNvPr id="103" name="Google Shape;103;p2"/>
          <p:cNvSpPr txBox="1"/>
          <p:nvPr/>
        </p:nvSpPr>
        <p:spPr>
          <a:xfrm>
            <a:off x="384288" y="416676"/>
            <a:ext cx="5711700" cy="51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2CC"/>
              </a:buClr>
              <a:buSzPts val="3600"/>
              <a:buFont typeface="Calibri"/>
              <a:buNone/>
            </a:pPr>
            <a:r>
              <a:rPr lang="en-US" sz="3600" b="1">
                <a:solidFill>
                  <a:srgbClr val="FFF2CC"/>
                </a:solidFill>
                <a:latin typeface="Calibri"/>
                <a:ea typeface="Calibri"/>
                <a:cs typeface="Calibri"/>
                <a:sym typeface="Calibri"/>
              </a:rPr>
              <a:t>Siberia’s Top 7 </a:t>
            </a:r>
            <a:endParaRPr/>
          </a:p>
          <a:p>
            <a:pPr marL="365760" marR="0" lvl="0" indent="-346710" algn="l" rtl="0">
              <a:lnSpc>
                <a:spcPct val="178571"/>
              </a:lnSpc>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Largest Area: 13.1 million sq. kilometers</a:t>
            </a:r>
            <a:endParaRPr sz="1100"/>
          </a:p>
          <a:p>
            <a:pPr marL="365760" marR="0" lvl="0" indent="-346710" algn="l" rtl="0">
              <a:lnSpc>
                <a:spcPct val="178571"/>
              </a:lnSpc>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Least Populated: 37 million</a:t>
            </a:r>
            <a:endParaRPr sz="1100"/>
          </a:p>
          <a:p>
            <a:pPr marL="365760" marR="0" lvl="0" indent="-346710" algn="l" rtl="0">
              <a:lnSpc>
                <a:spcPct val="178571"/>
              </a:lnSpc>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Coldest in Asia: -71°C</a:t>
            </a:r>
            <a:endParaRPr sz="1100"/>
          </a:p>
          <a:p>
            <a:pPr marL="365760" marR="0" lvl="0" indent="-346710" algn="l" rtl="0">
              <a:lnSpc>
                <a:spcPct val="178571"/>
              </a:lnSpc>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Largest Freshwater: Lake Baikal</a:t>
            </a:r>
            <a:endParaRPr sz="1100"/>
          </a:p>
          <a:p>
            <a:pPr marL="365760" marR="0" lvl="0" indent="-346710" algn="l" rtl="0">
              <a:lnSpc>
                <a:spcPct val="178571"/>
              </a:lnSpc>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Most abundant resources</a:t>
            </a:r>
            <a:endParaRPr sz="1100"/>
          </a:p>
          <a:p>
            <a:pPr marL="365760" marR="0" lvl="0" indent="-346710" algn="l" rtl="0">
              <a:lnSpc>
                <a:spcPct val="178571"/>
              </a:lnSpc>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Highest Percentage of Beautiful Women</a:t>
            </a:r>
            <a:endParaRPr sz="1100"/>
          </a:p>
          <a:p>
            <a:pPr marL="365760" marR="0" lvl="0" indent="-346710" algn="l" rtl="0">
              <a:lnSpc>
                <a:spcPct val="178571"/>
              </a:lnSpc>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Most Labor Camps</a:t>
            </a:r>
            <a:endParaRPr sz="1100"/>
          </a:p>
        </p:txBody>
      </p:sp>
      <p:pic>
        <p:nvPicPr>
          <p:cNvPr id="104" name="Google Shape;104;p2"/>
          <p:cNvPicPr preferRelativeResize="0"/>
          <p:nvPr/>
        </p:nvPicPr>
        <p:blipFill rotWithShape="1">
          <a:blip r:embed="rId6">
            <a:alphaModFix/>
          </a:blip>
          <a:srcRect l="88" r="89"/>
          <a:stretch/>
        </p:blipFill>
        <p:spPr>
          <a:xfrm>
            <a:off x="8534400" y="416677"/>
            <a:ext cx="1392053" cy="1394524"/>
          </a:xfrm>
          <a:prstGeom prst="ellipse">
            <a:avLst/>
          </a:prstGeom>
          <a:noFill/>
          <a:ln>
            <a:noFill/>
          </a:ln>
          <a:effectLst>
            <a:outerShdw blurRad="381000" dist="292100" dir="5400000" sx="-80000" sy="-18000" rotWithShape="0">
              <a:srgbClr val="000000">
                <a:alpha val="2196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839D"/>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70922" y="614601"/>
            <a:ext cx="7898400" cy="5787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EE599"/>
                </a:solidFill>
                <a:latin typeface="Calibri"/>
                <a:ea typeface="Calibri"/>
                <a:cs typeface="Calibri"/>
                <a:sym typeface="Calibri"/>
              </a:rPr>
              <a:t>Challenges in Siberia</a:t>
            </a:r>
            <a:endParaRPr/>
          </a:p>
          <a:p>
            <a:pPr marL="0" marR="0" lvl="0" indent="0" algn="l" rtl="0">
              <a:spcBef>
                <a:spcPts val="1200"/>
              </a:spcBef>
              <a:spcAft>
                <a:spcPts val="0"/>
              </a:spcAft>
              <a:buNone/>
            </a:pPr>
            <a:r>
              <a:rPr lang="en-US" sz="2400" b="1">
                <a:solidFill>
                  <a:schemeClr val="lt1"/>
                </a:solidFill>
                <a:latin typeface="Calibri"/>
                <a:ea typeface="Calibri"/>
                <a:cs typeface="Calibri"/>
                <a:sym typeface="Calibri"/>
              </a:rPr>
              <a:t>Abundant resources, yet cannot alleviate poverty</a:t>
            </a:r>
            <a:endParaRPr/>
          </a:p>
          <a:p>
            <a:pPr marL="342900" marR="0" lvl="0" indent="-342900" algn="l" rtl="0">
              <a:spcBef>
                <a:spcPts val="1200"/>
              </a:spcBef>
              <a:spcAft>
                <a:spcPts val="0"/>
              </a:spcAft>
              <a:buClr>
                <a:schemeClr val="lt1"/>
              </a:buClr>
              <a:buSzPts val="2200"/>
              <a:buFont typeface="Arial"/>
              <a:buChar char="•"/>
            </a:pPr>
            <a:r>
              <a:rPr lang="en-US" sz="2200">
                <a:solidFill>
                  <a:schemeClr val="lt1"/>
                </a:solidFill>
                <a:latin typeface="Calibri"/>
                <a:ea typeface="Calibri"/>
                <a:cs typeface="Calibri"/>
                <a:sym typeface="Calibri"/>
              </a:rPr>
              <a:t>Forests and mountains are barriers for Education</a:t>
            </a:r>
            <a:endParaRPr/>
          </a:p>
          <a:p>
            <a:pPr marL="342900" marR="0" lvl="0" indent="-342900" algn="l" rtl="0">
              <a:spcBef>
                <a:spcPts val="1200"/>
              </a:spcBef>
              <a:spcAft>
                <a:spcPts val="0"/>
              </a:spcAft>
              <a:buClr>
                <a:schemeClr val="lt1"/>
              </a:buClr>
              <a:buSzPts val="2200"/>
              <a:buFont typeface="Arial"/>
              <a:buChar char="•"/>
            </a:pPr>
            <a:r>
              <a:rPr lang="en-US" sz="2200">
                <a:solidFill>
                  <a:schemeClr val="lt1"/>
                </a:solidFill>
                <a:latin typeface="Calibri"/>
                <a:ea typeface="Calibri"/>
                <a:cs typeface="Calibri"/>
                <a:sym typeface="Calibri"/>
              </a:rPr>
              <a:t>Development and exploitation brought inconvenience without benefits</a:t>
            </a:r>
            <a:endParaRPr/>
          </a:p>
          <a:p>
            <a:pPr marL="0" marR="0" lvl="0" indent="0" algn="l" rtl="0">
              <a:spcBef>
                <a:spcPts val="1200"/>
              </a:spcBef>
              <a:spcAft>
                <a:spcPts val="0"/>
              </a:spcAft>
              <a:buNone/>
            </a:pPr>
            <a:r>
              <a:rPr lang="en-US" sz="2400" b="1">
                <a:solidFill>
                  <a:schemeClr val="lt1"/>
                </a:solidFill>
                <a:latin typeface="Calibri"/>
                <a:ea typeface="Calibri"/>
                <a:cs typeface="Calibri"/>
                <a:sym typeface="Calibri"/>
              </a:rPr>
              <a:t>Tension between Ethnic Groups and the Kremlin</a:t>
            </a:r>
            <a:endParaRPr/>
          </a:p>
          <a:p>
            <a:pPr marL="342900" marR="0" lvl="0" indent="-342900" algn="l" rtl="0">
              <a:spcBef>
                <a:spcPts val="1200"/>
              </a:spcBef>
              <a:spcAft>
                <a:spcPts val="0"/>
              </a:spcAft>
              <a:buClr>
                <a:schemeClr val="lt1"/>
              </a:buClr>
              <a:buSzPts val="2200"/>
              <a:buFont typeface="Arial"/>
              <a:buChar char="•"/>
            </a:pPr>
            <a:r>
              <a:rPr lang="en-US" sz="2200">
                <a:solidFill>
                  <a:schemeClr val="lt1"/>
                </a:solidFill>
                <a:latin typeface="Calibri"/>
                <a:ea typeface="Calibri"/>
                <a:cs typeface="Calibri"/>
                <a:sym typeface="Calibri"/>
              </a:rPr>
              <a:t>17 major ethnic groups, strong sense of autonomy of indigenous peoples in different regions</a:t>
            </a:r>
            <a:endParaRPr/>
          </a:p>
          <a:p>
            <a:pPr marL="342900" marR="0" lvl="0" indent="-342900" algn="l" rtl="0">
              <a:spcBef>
                <a:spcPts val="1200"/>
              </a:spcBef>
              <a:spcAft>
                <a:spcPts val="0"/>
              </a:spcAft>
              <a:buClr>
                <a:schemeClr val="lt1"/>
              </a:buClr>
              <a:buSzPts val="2200"/>
              <a:buFont typeface="Arial"/>
              <a:buChar char="•"/>
            </a:pPr>
            <a:r>
              <a:rPr lang="en-US" sz="2200">
                <a:solidFill>
                  <a:schemeClr val="lt1"/>
                </a:solidFill>
                <a:latin typeface="Calibri"/>
                <a:ea typeface="Calibri"/>
                <a:cs typeface="Calibri"/>
                <a:sym typeface="Calibri"/>
              </a:rPr>
              <a:t>Yakuts not identifying with Russians</a:t>
            </a:r>
            <a:endParaRPr/>
          </a:p>
          <a:p>
            <a:pPr marL="342900" marR="0" lvl="0" indent="-342900" algn="l" rtl="0">
              <a:spcBef>
                <a:spcPts val="1200"/>
              </a:spcBef>
              <a:spcAft>
                <a:spcPts val="0"/>
              </a:spcAft>
              <a:buClr>
                <a:schemeClr val="lt1"/>
              </a:buClr>
              <a:buSzPts val="2200"/>
              <a:buFont typeface="Arial"/>
              <a:buChar char="•"/>
            </a:pPr>
            <a:r>
              <a:rPr lang="en-US" sz="2200">
                <a:solidFill>
                  <a:schemeClr val="lt1"/>
                </a:solidFill>
                <a:latin typeface="Calibri"/>
                <a:ea typeface="Calibri"/>
                <a:cs typeface="Calibri"/>
                <a:sym typeface="Calibri"/>
              </a:rPr>
              <a:t>Popularity of Separatist ideology</a:t>
            </a:r>
            <a:endParaRPr/>
          </a:p>
          <a:p>
            <a:pPr marL="0" marR="0" lvl="0" indent="0" algn="l" rtl="0">
              <a:spcBef>
                <a:spcPts val="1200"/>
              </a:spcBef>
              <a:spcAft>
                <a:spcPts val="0"/>
              </a:spcAft>
              <a:buNone/>
            </a:pPr>
            <a:r>
              <a:rPr lang="en-US" sz="2400" b="1">
                <a:solidFill>
                  <a:schemeClr val="lt1"/>
                </a:solidFill>
                <a:latin typeface="Calibri"/>
                <a:ea typeface="Calibri"/>
                <a:cs typeface="Calibri"/>
                <a:sym typeface="Calibri"/>
              </a:rPr>
              <a:t>Religion</a:t>
            </a:r>
            <a:endParaRPr/>
          </a:p>
          <a:p>
            <a:pPr marL="342900" marR="0" lvl="0" indent="-342900" algn="l" rtl="0">
              <a:spcBef>
                <a:spcPts val="1200"/>
              </a:spcBef>
              <a:spcAft>
                <a:spcPts val="0"/>
              </a:spcAft>
              <a:buClr>
                <a:schemeClr val="lt1"/>
              </a:buClr>
              <a:buSzPts val="2200"/>
              <a:buFont typeface="Arial"/>
              <a:buChar char="•"/>
            </a:pPr>
            <a:r>
              <a:rPr lang="en-US" sz="2200">
                <a:solidFill>
                  <a:schemeClr val="lt1"/>
                </a:solidFill>
                <a:latin typeface="Calibri"/>
                <a:ea typeface="Calibri"/>
                <a:cs typeface="Calibri"/>
                <a:sym typeface="Calibri"/>
              </a:rPr>
              <a:t>Shamanism, Eastern Orthodoxy, Tibetan Buddhism, Christianity</a:t>
            </a:r>
            <a:endParaRPr sz="2200">
              <a:solidFill>
                <a:srgbClr val="000000"/>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10896600" y="371920"/>
            <a:ext cx="924478" cy="923480"/>
          </a:xfrm>
          <a:prstGeom prst="rect">
            <a:avLst/>
          </a:prstGeom>
          <a:noFill/>
          <a:ln>
            <a:noFill/>
          </a:ln>
        </p:spPr>
      </p:pic>
      <p:pic>
        <p:nvPicPr>
          <p:cNvPr id="112" name="Google Shape;112;p3"/>
          <p:cNvPicPr preferRelativeResize="0"/>
          <p:nvPr/>
        </p:nvPicPr>
        <p:blipFill rotWithShape="1">
          <a:blip r:embed="rId4">
            <a:alphaModFix/>
          </a:blip>
          <a:srcRect l="1035" t="3156" r="-1034" b="7373"/>
          <a:stretch/>
        </p:blipFill>
        <p:spPr>
          <a:xfrm>
            <a:off x="8382000" y="3200400"/>
            <a:ext cx="3047999" cy="2699249"/>
          </a:xfrm>
          <a:prstGeom prst="rect">
            <a:avLst/>
          </a:prstGeom>
          <a:noFill/>
          <a:ln>
            <a:noFill/>
          </a:ln>
        </p:spPr>
      </p:pic>
      <p:sp>
        <p:nvSpPr>
          <p:cNvPr id="113" name="Google Shape;113;p3"/>
          <p:cNvSpPr txBox="1"/>
          <p:nvPr/>
        </p:nvSpPr>
        <p:spPr>
          <a:xfrm>
            <a:off x="8345557" y="5899650"/>
            <a:ext cx="31606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a:solidFill>
                  <a:schemeClr val="lt1"/>
                </a:solidFill>
                <a:latin typeface="Calibri"/>
                <a:ea typeface="Calibri"/>
                <a:cs typeface="Calibri"/>
                <a:sym typeface="Calibri"/>
              </a:rPr>
              <a:t>The Nenets Pastures</a:t>
            </a:r>
            <a:endParaRPr sz="2400" i="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839D"/>
        </a:solidFill>
        <a:effectLst/>
      </p:bgPr>
    </p:bg>
    <p:spTree>
      <p:nvGrpSpPr>
        <p:cNvPr id="1"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l="776" t="-5940" r="-775" b="5939"/>
          <a:stretch/>
        </p:blipFill>
        <p:spPr>
          <a:xfrm>
            <a:off x="30480" y="-522612"/>
            <a:ext cx="12216023" cy="8764997"/>
          </a:xfrm>
          <a:prstGeom prst="rect">
            <a:avLst/>
          </a:prstGeom>
          <a:noFill/>
          <a:ln>
            <a:noFill/>
          </a:ln>
        </p:spPr>
      </p:pic>
      <p:sp>
        <p:nvSpPr>
          <p:cNvPr id="120" name="Google Shape;120;p4"/>
          <p:cNvSpPr txBox="1"/>
          <p:nvPr/>
        </p:nvSpPr>
        <p:spPr>
          <a:xfrm>
            <a:off x="2513952" y="4800600"/>
            <a:ext cx="7249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Let us pray for </a:t>
            </a:r>
            <a:r>
              <a:rPr lang="en-US" sz="3200" b="1">
                <a:solidFill>
                  <a:srgbClr val="FEE599"/>
                </a:solidFill>
                <a:latin typeface="Calibri"/>
                <a:ea typeface="Calibri"/>
                <a:cs typeface="Calibri"/>
                <a:sym typeface="Calibri"/>
              </a:rPr>
              <a:t>Siberia</a:t>
            </a:r>
            <a:r>
              <a:rPr lang="en-US" sz="3200" b="1">
                <a:solidFill>
                  <a:schemeClr val="lt1"/>
                </a:solidFill>
                <a:latin typeface="Calibri"/>
                <a:ea typeface="Calibri"/>
                <a:cs typeface="Calibri"/>
                <a:sym typeface="Calibri"/>
              </a:rPr>
              <a:t> together</a:t>
            </a:r>
            <a:endParaRPr sz="6000" b="1">
              <a:solidFill>
                <a:schemeClr val="lt1"/>
              </a:solidFill>
              <a:latin typeface="Microsoft JhengHei"/>
              <a:ea typeface="Microsoft JhengHei"/>
              <a:cs typeface="Microsoft JhengHei"/>
              <a:sym typeface="Microsoft JhengHe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21" name="Google Shape;121;p4"/>
          <p:cNvPicPr preferRelativeResize="0"/>
          <p:nvPr/>
        </p:nvPicPr>
        <p:blipFill rotWithShape="1">
          <a:blip r:embed="rId4">
            <a:alphaModFix/>
          </a:blip>
          <a:srcRect/>
          <a:stretch/>
        </p:blipFill>
        <p:spPr>
          <a:xfrm>
            <a:off x="10896600" y="371920"/>
            <a:ext cx="924478" cy="9234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4E30"/>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76200" y="951667"/>
            <a:ext cx="12039600" cy="56015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Dear Heavenly Father, please take care of the 37 million Siberians.</a:t>
            </a:r>
            <a:endParaRPr/>
          </a:p>
          <a:p>
            <a:pPr marL="0" marR="0" lvl="0" indent="0" algn="ctr" rtl="0">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They live in a cold place of marked with suffering and death where millions of prisoners were once imprisoned.</a:t>
            </a:r>
            <a:endParaRPr/>
          </a:p>
          <a:p>
            <a:pPr marL="0" marR="0" lvl="0" indent="0" algn="ctr" rtl="0">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May You bless this land of abundant resources. May the face of the Lord shine on these people, so that they can enjoy God’s grace in its various forms.  </a:t>
            </a:r>
            <a:endParaRPr/>
          </a:p>
          <a:p>
            <a:pPr marL="0" marR="0" lvl="0" indent="0" algn="ctr" rtl="0">
              <a:spcBef>
                <a:spcPts val="1200"/>
              </a:spcBef>
              <a:spcAft>
                <a:spcPts val="0"/>
              </a:spcAft>
              <a:buClr>
                <a:schemeClr val="lt1"/>
              </a:buClr>
              <a:buSzPts val="2600"/>
              <a:buFont typeface="Calibri"/>
              <a:buNone/>
            </a:pPr>
            <a:r>
              <a:rPr lang="en-US" sz="2600" b="1">
                <a:solidFill>
                  <a:schemeClr val="lt1"/>
                </a:solidFill>
                <a:latin typeface="Calibri"/>
                <a:ea typeface="Calibri"/>
                <a:cs typeface="Calibri"/>
                <a:sym typeface="Calibri"/>
              </a:rPr>
              <a:t>Thank you, Heavenly Father, for preserving the many indigenous peoples in Siberia.</a:t>
            </a:r>
            <a:endParaRPr/>
          </a:p>
          <a:p>
            <a:pPr marL="0" marR="0" lvl="0" indent="0" algn="ctr" rtl="0">
              <a:spcBef>
                <a:spcPts val="0"/>
              </a:spcBef>
              <a:spcAft>
                <a:spcPts val="0"/>
              </a:spcAft>
              <a:buClr>
                <a:schemeClr val="lt1"/>
              </a:buClr>
              <a:buSzPts val="2600"/>
              <a:buFont typeface="Calibri"/>
              <a:buNone/>
            </a:pPr>
            <a:r>
              <a:rPr lang="en-US" sz="2600" b="1">
                <a:solidFill>
                  <a:schemeClr val="lt1"/>
                </a:solidFill>
                <a:latin typeface="Calibri"/>
                <a:ea typeface="Calibri"/>
                <a:cs typeface="Calibri"/>
                <a:sym typeface="Calibri"/>
              </a:rPr>
              <a:t>May Your peace and hope be upon this vast land, that the lives of these ethnic groups can be improved, poverty can be lifted, and children can get good formal education.</a:t>
            </a:r>
            <a:endParaRPr sz="2600" b="1">
              <a:solidFill>
                <a:schemeClr val="lt1"/>
              </a:solidFill>
              <a:latin typeface="Calibri"/>
              <a:ea typeface="Calibri"/>
              <a:cs typeface="Calibri"/>
              <a:sym typeface="Calibri"/>
            </a:endParaRPr>
          </a:p>
          <a:p>
            <a:pPr marL="0" marR="0" lvl="0" indent="0" algn="ctr" rtl="0">
              <a:spcBef>
                <a:spcPts val="1200"/>
              </a:spcBef>
              <a:spcAft>
                <a:spcPts val="0"/>
              </a:spcAft>
              <a:buClr>
                <a:schemeClr val="lt1"/>
              </a:buClr>
              <a:buSzPts val="2600"/>
              <a:buFont typeface="Calibri"/>
              <a:buNone/>
            </a:pPr>
            <a:r>
              <a:rPr lang="en-US" sz="2600" b="1">
                <a:solidFill>
                  <a:schemeClr val="lt1"/>
                </a:solidFill>
                <a:latin typeface="Calibri"/>
                <a:ea typeface="Calibri"/>
                <a:cs typeface="Calibri"/>
                <a:sym typeface="Calibri"/>
              </a:rPr>
              <a:t>May all ethnic groups maintain a harmonious relationship with the the Moscow government, reducing conflicts and distrusts.</a:t>
            </a:r>
            <a:endParaRPr sz="2600" b="1">
              <a:solidFill>
                <a:schemeClr val="lt1"/>
              </a:solidFill>
              <a:latin typeface="Calibri"/>
              <a:ea typeface="Calibri"/>
              <a:cs typeface="Calibri"/>
              <a:sym typeface="Calibri"/>
            </a:endParaRPr>
          </a:p>
          <a:p>
            <a:pPr marL="0" marR="0" lvl="0" indent="0" algn="ctr" rtl="0">
              <a:spcBef>
                <a:spcPts val="0"/>
              </a:spcBef>
              <a:spcAft>
                <a:spcPts val="0"/>
              </a:spcAft>
              <a:buClr>
                <a:schemeClr val="lt1"/>
              </a:buClr>
              <a:buSzPts val="2600"/>
              <a:buFont typeface="Calibri"/>
              <a:buNone/>
            </a:pPr>
            <a:r>
              <a:rPr lang="en-US" sz="2600" b="1">
                <a:solidFill>
                  <a:schemeClr val="lt1"/>
                </a:solidFill>
                <a:latin typeface="Calibri"/>
                <a:ea typeface="Calibri"/>
                <a:cs typeface="Calibri"/>
                <a:sym typeface="Calibri"/>
              </a:rPr>
              <a:t>May the government’s development projects benefit the people, providing them with sufficient infrastructure, medical services, and more employment opportunities.</a:t>
            </a:r>
            <a:br>
              <a:rPr lang="en-US" sz="2600" b="1">
                <a:solidFill>
                  <a:schemeClr val="lt1"/>
                </a:solidFill>
                <a:latin typeface="Calibri"/>
                <a:ea typeface="Calibri"/>
                <a:cs typeface="Calibri"/>
                <a:sym typeface="Calibri"/>
              </a:rPr>
            </a:br>
            <a:endParaRPr sz="2600">
              <a:solidFill>
                <a:schemeClr val="lt1"/>
              </a:solidFill>
              <a:latin typeface="Calibri"/>
              <a:ea typeface="Calibri"/>
              <a:cs typeface="Calibri"/>
              <a:sym typeface="Calibri"/>
            </a:endParaRPr>
          </a:p>
        </p:txBody>
      </p:sp>
      <p:pic>
        <p:nvPicPr>
          <p:cNvPr id="128" name="Google Shape;128;p5"/>
          <p:cNvPicPr preferRelativeResize="0"/>
          <p:nvPr/>
        </p:nvPicPr>
        <p:blipFill rotWithShape="1">
          <a:blip r:embed="rId3">
            <a:alphaModFix/>
          </a:blip>
          <a:srcRect/>
          <a:stretch/>
        </p:blipFill>
        <p:spPr>
          <a:xfrm>
            <a:off x="10896600" y="371920"/>
            <a:ext cx="924478" cy="9234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4E30"/>
        </a:solidFill>
        <a:effectLst/>
      </p:bgPr>
    </p:bg>
    <p:spTree>
      <p:nvGrpSpPr>
        <p:cNvPr id="1" name="Shape 133"/>
        <p:cNvGrpSpPr/>
        <p:nvPr/>
      </p:nvGrpSpPr>
      <p:grpSpPr>
        <a:xfrm>
          <a:off x="0" y="0"/>
          <a:ext cx="0" cy="0"/>
          <a:chOff x="0" y="0"/>
          <a:chExt cx="0" cy="0"/>
        </a:xfrm>
      </p:grpSpPr>
      <p:sp>
        <p:nvSpPr>
          <p:cNvPr id="134" name="Google Shape;134;p6"/>
          <p:cNvSpPr txBox="1"/>
          <p:nvPr/>
        </p:nvSpPr>
        <p:spPr>
          <a:xfrm>
            <a:off x="304800" y="304800"/>
            <a:ext cx="11506200" cy="631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Dear Heavenly Father, we pray for the Christians in Siberia. </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We ask that You remind them and assist them to share the gospel and their testimonies with their fellow countrymen, in season or out of season.</a:t>
            </a:r>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May the mighty power of the Holy Spirit touch people’s hearts so that they are willing to humbly listen to and respond to the calling of Your love.</a:t>
            </a:r>
            <a:endParaRPr sz="2400">
              <a:solidFill>
                <a:schemeClr val="lt1"/>
              </a:solidFill>
              <a:latin typeface="Calibri"/>
              <a:ea typeface="Calibri"/>
              <a:cs typeface="Calibri"/>
              <a:sym typeface="Calibri"/>
            </a:endParaRPr>
          </a:p>
          <a:p>
            <a:pPr marL="0" marR="0" lvl="0" indent="0" algn="ctr" rtl="0">
              <a:spcBef>
                <a:spcPts val="1200"/>
              </a:spcBef>
              <a:spcAft>
                <a:spcPts val="0"/>
              </a:spcAft>
              <a:buNone/>
            </a:pPr>
            <a:r>
              <a:rPr lang="en-US" sz="2400" b="1">
                <a:solidFill>
                  <a:schemeClr val="lt1"/>
                </a:solidFill>
                <a:latin typeface="Calibri"/>
                <a:ea typeface="Calibri"/>
                <a:cs typeface="Calibri"/>
                <a:sym typeface="Calibri"/>
              </a:rPr>
              <a:t>For the various Siberian ethnic groups, if their misconceptions on Christianity was due to their perception that Eastern Orthodoxy was linked to politics, please remove that misunderstanding.</a:t>
            </a:r>
            <a:endParaRPr/>
          </a:p>
          <a:p>
            <a:pPr marL="0" marR="0" lvl="0" indent="0" algn="ctr" rtl="0">
              <a:spcBef>
                <a:spcPts val="0"/>
              </a:spcBef>
              <a:spcAft>
                <a:spcPts val="0"/>
              </a:spcAft>
              <a:buNone/>
            </a:pPr>
            <a:r>
              <a:rPr lang="en-US" sz="2400" b="1">
                <a:solidFill>
                  <a:schemeClr val="lt1"/>
                </a:solidFill>
                <a:latin typeface="Calibri"/>
                <a:ea typeface="Calibri"/>
                <a:cs typeface="Calibri"/>
                <a:sym typeface="Calibri"/>
              </a:rPr>
              <a:t>May each ethnic group have a Bible in their native language, so that they can directly connect to the truth and the Gospel,</a:t>
            </a:r>
            <a:endParaRPr/>
          </a:p>
          <a:p>
            <a:pPr marL="0" marR="0" lvl="0" indent="0" algn="ctr" rtl="0">
              <a:spcBef>
                <a:spcPts val="0"/>
              </a:spcBef>
              <a:spcAft>
                <a:spcPts val="0"/>
              </a:spcAft>
              <a:buNone/>
            </a:pPr>
            <a:r>
              <a:rPr lang="en-US" sz="2400" b="1">
                <a:solidFill>
                  <a:schemeClr val="lt1"/>
                </a:solidFill>
                <a:latin typeface="Calibri"/>
                <a:ea typeface="Calibri"/>
                <a:cs typeface="Calibri"/>
                <a:sym typeface="Calibri"/>
              </a:rPr>
              <a:t>Breaking free from the Shamanism witchcraft that has held them captive for centuries, becoming the sheep of the Lord, and enjoying peace and abundance in Christ.</a:t>
            </a:r>
            <a:endParaRPr/>
          </a:p>
          <a:p>
            <a:pPr marL="0" marR="0" lvl="0" indent="0" algn="ctr" rtl="0">
              <a:spcBef>
                <a:spcPts val="1200"/>
              </a:spcBef>
              <a:spcAft>
                <a:spcPts val="0"/>
              </a:spcAft>
              <a:buNone/>
            </a:pPr>
            <a:r>
              <a:rPr lang="en-US" sz="2400" b="1">
                <a:solidFill>
                  <a:schemeClr val="lt1"/>
                </a:solidFill>
                <a:latin typeface="Calibri"/>
                <a:ea typeface="Calibri"/>
                <a:cs typeface="Calibri"/>
                <a:sym typeface="Calibri"/>
              </a:rPr>
              <a:t>May the Lord’s true light shine upon Siberia, allowing each ethnic group to worship and praise the Lord through their unique cultures, dances, and languages.</a:t>
            </a:r>
            <a:endParaRPr/>
          </a:p>
          <a:p>
            <a:pPr marL="0" marR="0" lvl="0" indent="0" algn="ctr" rtl="0">
              <a:spcBef>
                <a:spcPts val="0"/>
              </a:spcBef>
              <a:spcAft>
                <a:spcPts val="0"/>
              </a:spcAft>
              <a:buNone/>
            </a:pPr>
            <a:r>
              <a:rPr lang="en-US" sz="2400" b="1">
                <a:solidFill>
                  <a:schemeClr val="lt1"/>
                </a:solidFill>
                <a:latin typeface="Calibri"/>
                <a:ea typeface="Calibri"/>
                <a:cs typeface="Calibri"/>
                <a:sym typeface="Calibri"/>
              </a:rPr>
              <a:t>Deeply experiencing the Creator’s love, acceptance, and the value He sees in them.</a:t>
            </a:r>
            <a:endParaRPr/>
          </a:p>
          <a:p>
            <a:pPr marL="0" marR="0" lvl="0" indent="0" algn="ctr" rtl="0">
              <a:spcBef>
                <a:spcPts val="0"/>
              </a:spcBef>
              <a:spcAft>
                <a:spcPts val="0"/>
              </a:spcAft>
              <a:buNone/>
            </a:pPr>
            <a:r>
              <a:rPr lang="en-US" sz="2400" b="1">
                <a:solidFill>
                  <a:schemeClr val="lt1"/>
                </a:solidFill>
                <a:latin typeface="Calibri"/>
                <a:ea typeface="Calibri"/>
                <a:cs typeface="Calibri"/>
                <a:sym typeface="Calibri"/>
              </a:rPr>
              <a:t>In the name of Jesus Christ we pray, Amen!</a:t>
            </a:r>
            <a:endParaRPr sz="24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39"/>
        <p:cNvGrpSpPr/>
        <p:nvPr/>
      </p:nvGrpSpPr>
      <p:grpSpPr>
        <a:xfrm>
          <a:off x="0" y="0"/>
          <a:ext cx="0" cy="0"/>
          <a:chOff x="0" y="0"/>
          <a:chExt cx="0" cy="0"/>
        </a:xfrm>
      </p:grpSpPr>
      <p:sp>
        <p:nvSpPr>
          <p:cNvPr id="140" name="Google Shape;140;p7"/>
          <p:cNvSpPr/>
          <p:nvPr/>
        </p:nvSpPr>
        <p:spPr>
          <a:xfrm>
            <a:off x="4602517" y="2988430"/>
            <a:ext cx="6911401" cy="911860"/>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None/>
            </a:pPr>
            <a:r>
              <a:rPr lang="en-US" sz="2400">
                <a:solidFill>
                  <a:schemeClr val="lt1"/>
                </a:solidFill>
                <a:latin typeface="Arial"/>
                <a:ea typeface="Arial"/>
                <a:cs typeface="Arial"/>
                <a:sym typeface="Arial"/>
              </a:rPr>
              <a:t>不再是个人的祷告，我们开始一起祈祷。</a:t>
            </a:r>
            <a:br>
              <a:rPr lang="en-US" sz="2400">
                <a:solidFill>
                  <a:schemeClr val="lt1"/>
                </a:solidFill>
                <a:latin typeface="Arial"/>
                <a:ea typeface="Arial"/>
                <a:cs typeface="Arial"/>
                <a:sym typeface="Arial"/>
              </a:rPr>
            </a:br>
            <a:r>
              <a:rPr lang="en-US" sz="2400">
                <a:solidFill>
                  <a:schemeClr val="lt1"/>
                </a:solidFill>
                <a:latin typeface="Microsoft JhengHei"/>
                <a:ea typeface="Microsoft JhengHei"/>
                <a:cs typeface="Microsoft JhengHei"/>
                <a:sym typeface="Microsoft JhengHei"/>
              </a:rPr>
              <a:t>30分钟，生活再忙碌的人都能找到时间参与。</a:t>
            </a:r>
            <a:endParaRPr sz="2400">
              <a:solidFill>
                <a:schemeClr val="lt1"/>
              </a:solidFill>
              <a:latin typeface="Microsoft JhengHei"/>
              <a:ea typeface="Microsoft JhengHei"/>
              <a:cs typeface="Microsoft JhengHei"/>
              <a:sym typeface="Microsoft JhengHei"/>
            </a:endParaRPr>
          </a:p>
        </p:txBody>
      </p:sp>
      <p:pic>
        <p:nvPicPr>
          <p:cNvPr id="141" name="Google Shape;141;p7"/>
          <p:cNvPicPr preferRelativeResize="0"/>
          <p:nvPr/>
        </p:nvPicPr>
        <p:blipFill rotWithShape="1">
          <a:blip r:embed="rId3">
            <a:alphaModFix/>
          </a:blip>
          <a:srcRect/>
          <a:stretch/>
        </p:blipFill>
        <p:spPr>
          <a:xfrm>
            <a:off x="-204122" y="1"/>
            <a:ext cx="4713254" cy="6858000"/>
          </a:xfrm>
          <a:prstGeom prst="rect">
            <a:avLst/>
          </a:prstGeom>
          <a:noFill/>
          <a:ln>
            <a:noFill/>
          </a:ln>
        </p:spPr>
      </p:pic>
      <p:pic>
        <p:nvPicPr>
          <p:cNvPr id="142" name="Google Shape;142;p7"/>
          <p:cNvPicPr preferRelativeResize="0"/>
          <p:nvPr/>
        </p:nvPicPr>
        <p:blipFill rotWithShape="1">
          <a:blip r:embed="rId4">
            <a:alphaModFix/>
          </a:blip>
          <a:srcRect/>
          <a:stretch/>
        </p:blipFill>
        <p:spPr>
          <a:xfrm>
            <a:off x="4733145" y="4273637"/>
            <a:ext cx="4866748" cy="1939381"/>
          </a:xfrm>
          <a:prstGeom prst="rect">
            <a:avLst/>
          </a:prstGeom>
          <a:noFill/>
          <a:ln>
            <a:noFill/>
          </a:ln>
        </p:spPr>
      </p:pic>
      <p:pic>
        <p:nvPicPr>
          <p:cNvPr id="143" name="Google Shape;143;p7"/>
          <p:cNvPicPr preferRelativeResize="0"/>
          <p:nvPr/>
        </p:nvPicPr>
        <p:blipFill rotWithShape="1">
          <a:blip r:embed="rId5">
            <a:alphaModFix/>
          </a:blip>
          <a:srcRect/>
          <a:stretch/>
        </p:blipFill>
        <p:spPr>
          <a:xfrm>
            <a:off x="4615408" y="944442"/>
            <a:ext cx="5726021" cy="1822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900"/>
                                        <p:tgtEl>
                                          <p:spTgt spid="141"/>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400"/>
                                  </p:stCondLst>
                                  <p:childTnLst>
                                    <p:set>
                                      <p:cBhvr>
                                        <p:cTn id="9" dur="1" fill="hold">
                                          <p:stCondLst>
                                            <p:cond delay="0"/>
                                          </p:stCondLst>
                                        </p:cTn>
                                        <p:tgtEl>
                                          <p:spTgt spid="140">
                                            <p:txEl>
                                              <p:pRg st="0" end="0"/>
                                            </p:txEl>
                                          </p:spTgt>
                                        </p:tgtEl>
                                        <p:attrNameLst>
                                          <p:attrName>style.visibility</p:attrName>
                                        </p:attrNameLst>
                                      </p:cBhvr>
                                      <p:to>
                                        <p:strVal val="visible"/>
                                      </p:to>
                                    </p:set>
                                    <p:animEffect transition="in" filter="fade">
                                      <p:cBhvr>
                                        <p:cTn id="10" dur="1000"/>
                                        <p:tgtEl>
                                          <p:spTgt spid="140">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fade">
                                      <p:cBhvr>
                                        <p:cTn id="14"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48"/>
        <p:cNvGrpSpPr/>
        <p:nvPr/>
      </p:nvGrpSpPr>
      <p:grpSpPr>
        <a:xfrm>
          <a:off x="0" y="0"/>
          <a:ext cx="0" cy="0"/>
          <a:chOff x="0" y="0"/>
          <a:chExt cx="0" cy="0"/>
        </a:xfrm>
      </p:grpSpPr>
      <p:pic>
        <p:nvPicPr>
          <p:cNvPr id="149" name="Google Shape;149;p8"/>
          <p:cNvPicPr preferRelativeResize="0"/>
          <p:nvPr/>
        </p:nvPicPr>
        <p:blipFill rotWithShape="1">
          <a:blip r:embed="rId3">
            <a:alphaModFix/>
          </a:blip>
          <a:srcRect/>
          <a:stretch/>
        </p:blipFill>
        <p:spPr>
          <a:xfrm>
            <a:off x="6904063" y="2273770"/>
            <a:ext cx="1914259" cy="2606347"/>
          </a:xfrm>
          <a:prstGeom prst="rect">
            <a:avLst/>
          </a:prstGeom>
          <a:noFill/>
          <a:ln>
            <a:noFill/>
          </a:ln>
        </p:spPr>
      </p:pic>
      <p:pic>
        <p:nvPicPr>
          <p:cNvPr id="150" name="Google Shape;150;p8"/>
          <p:cNvPicPr preferRelativeResize="0"/>
          <p:nvPr/>
        </p:nvPicPr>
        <p:blipFill rotWithShape="1">
          <a:blip r:embed="rId4">
            <a:alphaModFix/>
          </a:blip>
          <a:srcRect/>
          <a:stretch/>
        </p:blipFill>
        <p:spPr>
          <a:xfrm>
            <a:off x="3451050" y="2316839"/>
            <a:ext cx="2278571" cy="24912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1427</Words>
  <Application>Microsoft Office PowerPoint</Application>
  <PresentationFormat>Widescreen</PresentationFormat>
  <Paragraphs>87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Microsoft JhengHei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dc:creator>
  <cp:lastModifiedBy>Yeng Shiow Lim</cp:lastModifiedBy>
  <cp:revision>1</cp:revision>
  <dcterms:created xsi:type="dcterms:W3CDTF">2020-11-06T17:04:00Z</dcterms:created>
  <dcterms:modified xsi:type="dcterms:W3CDTF">2023-09-04T04:50:25Z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6C1CE30971114798B0BEE714FD3806FC</vt:lpwstr>
  </property>
  <property fmtid="{D5CDD505-2E9C-101B-9397-08002B2CF9AE}" pid="3" name="KSOProductBuildVer">
    <vt:lpwstr>1033-11.2.0.11537</vt:lpwstr>
  </property>
</Properties>
</file>