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349" r:id="rId5"/>
    <p:sldId id="311" r:id="rId6"/>
    <p:sldId id="369" r:id="rId7"/>
    <p:sldId id="370" r:id="rId8"/>
    <p:sldId id="367" r:id="rId9"/>
    <p:sldId id="363" r:id="rId10"/>
    <p:sldId id="361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818"/>
    <a:srgbClr val="60533E"/>
    <a:srgbClr val="623C60"/>
    <a:srgbClr val="533993"/>
    <a:srgbClr val="765674"/>
    <a:srgbClr val="009999"/>
    <a:srgbClr val="670D0D"/>
    <a:srgbClr val="B7E3D6"/>
    <a:srgbClr val="8F2407"/>
    <a:srgbClr val="D4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82907" autoAdjust="0"/>
  </p:normalViewPr>
  <p:slideViewPr>
    <p:cSldViewPr showGuides="1">
      <p:cViewPr varScale="1">
        <p:scale>
          <a:sx n="70" d="100"/>
          <a:sy n="70" d="100"/>
        </p:scale>
        <p:origin x="507" y="-4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r>
              <a:rPr lang="zh-CN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七十士譯本</a:t>
            </a:r>
            <a:endParaRPr lang="en-US" sz="1200" b="1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猶太人亡於巴比倫，</a:t>
            </a:r>
            <a:r>
              <a:rPr lang="zh-CN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巴比倫被波斯所滅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b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sz="1200" kern="100" dirty="0" err="1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一部份猶太人在波斯管治期間人回歸猶大地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b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sz="1200" kern="100" dirty="0" err="1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後來</a:t>
            </a:r>
            <a:r>
              <a:rPr lang="en-US" sz="1200" b="1" kern="100" dirty="0" err="1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波斯被亞歷山大希臘帝國所滅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，而留在波斯希臘化了的猶太人就不熟悉用希伯來文所寫的舊約聖經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b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因此主前二世紀，有72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位猶太學者將聖經從希伯來文翻譯了當時的通用語言希臘文</a:t>
            </a:r>
            <a:r>
              <a:rPr lang="zh-CN" alt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，就是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七十士譯本。</a:t>
            </a:r>
            <a:endParaRPr lang="en-MY" altLang="zh-CN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新約聖經也是用希臘文寫成的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影響拉丁語世界的武加大譯本</a:t>
            </a:r>
            <a:endParaRPr lang="en-US" sz="1200" b="1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七十士譯本後約六百年，西羅馬世界的通用語已從希臘文轉為拉丁文；</a:t>
            </a:r>
            <a:endParaRPr lang="en-MY" altLang="zh-TW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武加大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拉丁</a:t>
            </a:r>
            <a:r>
              <a:rPr lang="zh-CN" alt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文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通俗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譯本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譯本應世而出，發揮了信仰在新語言環境中的傳續需要，影響了之後一千多年的教會歷史。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威克里夫英文聖經翻譯</a:t>
            </a:r>
            <a:endParaRPr lang="en-US" sz="1200" b="1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世紀末英國神學家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約翰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‧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威克里夫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將聖經從</a:t>
            </a:r>
            <a:r>
              <a:rPr lang="zh-CN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拉丁文翻譯成英文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就是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PMingLiU" panose="02020500000000000000" pitchFamily="18" charset="-120"/>
              </a:rPr>
              <a:t>ing James V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ersion</a:t>
            </a:r>
            <a:b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讓英語世界的國家更容易能明白聖經更容易解聖經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 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中文和合本聖經</a:t>
            </a:r>
            <a:endParaRPr lang="en-US" sz="1200" b="1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1919</a:t>
            </a:r>
            <a:r>
              <a:rPr lang="zh-CN" alt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年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，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在華的宣教士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主導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與華人信徒合作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下，</a:t>
            </a:r>
            <a:br>
              <a:rPr lang="en-MY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將聖經的內容翻譯成現代漢語，而不是古典文言文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br>
              <a:rPr lang="en-MY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目的是使聖經的教義和信息更容易理解和傳播給華人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MY" altLang="zh-TW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MY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和合本的名稱來自希伯來文和希臘文原文中的一個詞，意思是「和好」或「一致」，</a:t>
            </a:r>
            <a:br>
              <a:rPr lang="en-MY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強調了其目標是保持對聖經原文的忠實翻譯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br>
              <a:rPr lang="en-MY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和合本聖經在漢語白話文的發展中扮演了重要的角色。</a:t>
            </a:r>
            <a:endParaRPr lang="en-MY" altLang="zh-TW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  <a:p>
            <a:pPr algn="just"/>
            <a:r>
              <a:rPr lang="zh-TW" alt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和合本譯者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左起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: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鮑康寧、劉大成、富善、張洗心、狄考文、王元德、鹿依士、李春蕃</a:t>
            </a:r>
            <a:endParaRPr lang="zh-TW" altLang="en-US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/>
              <a:t>聖經翻譯現況</a:t>
            </a: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全球共有約七千三百八十八種不同語言</a:t>
            </a:r>
            <a:r>
              <a:rPr lang="en-US" alt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(7,388)</a:t>
            </a: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當中有完整</a:t>
            </a: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聖經</a:t>
            </a:r>
            <a:r>
              <a:rPr lang="zh-CN" altLang="en-US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譯本的</a:t>
            </a: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僅有十</a:t>
            </a:r>
            <a:r>
              <a:rPr lang="en-US" altLang="zh-TW" sz="12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份一</a:t>
            </a:r>
            <a:r>
              <a:rPr lang="en-US" alt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七百二十四種語言</a:t>
            </a:r>
            <a:r>
              <a:rPr lang="zh-CN" altLang="en-US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MY" alt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724)</a:t>
            </a: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全球仍有超過十四億的人口沒有整本翻譯的母語聖經</a:t>
            </a: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集中在：</a:t>
            </a:r>
            <a:r>
              <a:rPr lang="zh-TW" sz="12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非洲</a:t>
            </a: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sz="12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東南亞</a:t>
            </a: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TW" sz="12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大洋洲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威克理夫國際聯會估計，直到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年底，</a:t>
            </a: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還有</a:t>
            </a: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1,700</a:t>
            </a:r>
            <a:r>
              <a:rPr lang="zh-TW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個語言族群</a:t>
            </a: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br>
              <a:rPr lang="en-MY" alt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將</a:t>
            </a:r>
            <a:r>
              <a:rPr lang="zh-TW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近</a:t>
            </a: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zh-TW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億人還沒有</a:t>
            </a:r>
            <a:r>
              <a:rPr lang="zh-TW" alt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任何部份的</a:t>
            </a:r>
            <a:r>
              <a:rPr lang="zh-TW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母語聖經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br>
              <a:rPr lang="en-MY" alt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MY" alt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這些語言群體很多是</a:t>
            </a:r>
            <a:r>
              <a:rPr lang="zh-TW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少數民族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；有些語言族群的人口可能很多，</a:t>
            </a:r>
            <a:br>
              <a:rPr lang="en-MY" alt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但是生活在難以進入的地區，他們也需要用自己的語言聽聞福音。</a:t>
            </a:r>
            <a:endParaRPr lang="en-US" altLang="zh-TW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/>
              <a:t> </a:t>
            </a:r>
            <a:r>
              <a:rPr lang="zh-TW" altLang="en-US" b="1" dirty="0"/>
              <a:t>接觸溝通 </a:t>
            </a:r>
            <a:r>
              <a:rPr lang="en-MY" altLang="zh-TW" b="1" dirty="0"/>
              <a:t>~</a:t>
            </a:r>
            <a:r>
              <a:rPr lang="zh-TW" altLang="en-US" dirty="0"/>
              <a:t>先頭部隊找尋溝通聯繫人</a:t>
            </a:r>
            <a:endParaRPr lang="zh-TW" altLang="en-US" dirty="0"/>
          </a:p>
          <a:p>
            <a:r>
              <a:rPr lang="zh-TW" altLang="en-US" dirty="0"/>
              <a:t>許多需要聖經翻譯的語族， 住在偏遠崎嶇，難以接觸的地方，</a:t>
            </a:r>
            <a:br>
              <a:rPr lang="en-MY" altLang="zh-TW" dirty="0"/>
            </a:br>
            <a:r>
              <a:rPr lang="zh-TW" altLang="en-US" dirty="0"/>
              <a:t>有些則住在無論是政治、宗教或文化都對基督信仰極不友善的地方，須要格外小心地處理，</a:t>
            </a:r>
            <a:br>
              <a:rPr lang="en-MY" altLang="zh-TW" dirty="0"/>
            </a:br>
            <a:r>
              <a:rPr lang="zh-TW" altLang="en-US" dirty="0"/>
              <a:t>以確保同工及事工不會受到危害。要展開聖經翻譯，有個非常關鍵的要點，就是要有語言調查員作為先頭部隊大膽地進去接觸，諸如跋涉危險的路線， 或克服靈界的黑暗權勢等、找尋容易溝通、願意幫忙的聯繫人。 </a:t>
            </a:r>
            <a:br>
              <a:rPr lang="en-MY" altLang="zh-TW" dirty="0"/>
            </a:br>
            <a:br>
              <a:rPr lang="en-MY" altLang="zh-TW" dirty="0"/>
            </a:br>
            <a:r>
              <a:rPr lang="zh-TW" altLang="en-US" dirty="0"/>
              <a:t>目前，</a:t>
            </a:r>
            <a:r>
              <a:rPr lang="zh-TW" altLang="en-US" b="1" dirty="0"/>
              <a:t>語言調查員的人數十分不足</a:t>
            </a:r>
            <a:r>
              <a:rPr lang="zh-TW" altLang="en-US" dirty="0"/>
              <a:t>，懇求主呼召 合適的人加入語 言調查的行列！</a:t>
            </a:r>
            <a:endParaRPr lang="zh-TW" altLang="en-US" dirty="0"/>
          </a:p>
          <a:p>
            <a:r>
              <a:rPr lang="zh-TW" altLang="en-US" dirty="0"/>
              <a:t> </a:t>
            </a:r>
            <a:endParaRPr lang="zh-TW" altLang="en-US" b="1" dirty="0"/>
          </a:p>
          <a:p>
            <a:r>
              <a:rPr lang="zh-TW" altLang="en-US" b="1" dirty="0"/>
              <a:t>進入當地</a:t>
            </a:r>
            <a:r>
              <a:rPr lang="en-MY" altLang="zh-TW" dirty="0"/>
              <a:t>~</a:t>
            </a:r>
            <a:r>
              <a:rPr lang="zh-TW" altLang="en-US" dirty="0"/>
              <a:t>建立支援系統</a:t>
            </a:r>
            <a:endParaRPr lang="zh-TW" altLang="en-US" dirty="0"/>
          </a:p>
          <a:p>
            <a:r>
              <a:rPr lang="zh-TW" altLang="en-US" dirty="0"/>
              <a:t>一旦能夠建立聯係，聖經翻譯宣教士就預備進入語群，如果是偏遠地區，</a:t>
            </a:r>
            <a:endParaRPr lang="en-MY" altLang="zh-TW" dirty="0"/>
          </a:p>
          <a:p>
            <a:r>
              <a:rPr lang="zh-TW" altLang="en-US" dirty="0"/>
              <a:t>就需要有支援隊為聖經翻譯工作預備，例如到村裡建造清潔飲用水的集水系統、給翻譯員興建小屋、地區辦公室、架設通信電力與網路、設施的翻新及保養、維修發電機、甚至是設計並鋪設新的航空跑道等等各種專業技術同工。</a:t>
            </a:r>
            <a:endParaRPr lang="en-MY" altLang="zh-TW" dirty="0"/>
          </a:p>
          <a:p>
            <a:r>
              <a:rPr lang="zh-TW" altLang="en-US" dirty="0"/>
              <a:t>疫情之前，每年有多達</a:t>
            </a:r>
            <a:r>
              <a:rPr lang="en-US" altLang="zh-TW" dirty="0"/>
              <a:t>160</a:t>
            </a:r>
            <a:r>
              <a:rPr lang="zh-TW" altLang="en-US" dirty="0"/>
              <a:t>萬名來自美國的基督徒，</a:t>
            </a:r>
            <a:r>
              <a:rPr lang="zh-CN" altLang="en-US" dirty="0"/>
              <a:t>志願</a:t>
            </a:r>
            <a:r>
              <a:rPr lang="zh-TW" altLang="en-US" dirty="0"/>
              <a:t>到全球各地的偏遠地區進行短期服務，讓譯經員有更多時間翻譯神的話語</a:t>
            </a:r>
            <a:r>
              <a:rPr lang="zh-CN" altLang="en-US" dirty="0"/>
              <a:t>。</a:t>
            </a:r>
            <a:endParaRPr lang="zh-TW" altLang="en-US" dirty="0"/>
          </a:p>
          <a:p>
            <a:r>
              <a:rPr lang="zh-TW" altLang="en-US" dirty="0"/>
              <a:t> </a:t>
            </a:r>
            <a:endParaRPr lang="zh-TW" altLang="en-US" dirty="0"/>
          </a:p>
          <a:p>
            <a:r>
              <a:rPr lang="zh-TW" altLang="en-US" b="1" dirty="0"/>
              <a:t>書寫系統</a:t>
            </a:r>
            <a:r>
              <a:rPr lang="zh-TW" altLang="en-US" dirty="0"/>
              <a:t>	</a:t>
            </a:r>
            <a:endParaRPr lang="zh-TW" altLang="en-US" dirty="0"/>
          </a:p>
          <a:p>
            <a:r>
              <a:rPr lang="zh-TW" altLang="en-US" dirty="0"/>
              <a:t>跟著來的就是替語群設計一套字母和書寫系統，繼而編撰字典、製作健康小冊、識字教育材料、 民間故事，以及母語聖經等。需要母語聖經的族裔多數是少數族裔，住在開發中國家，往往是國家中地位最低微的人，</a:t>
            </a:r>
            <a:r>
              <a:rPr lang="en-US" altLang="zh-TW" dirty="0"/>
              <a:t>98%</a:t>
            </a:r>
            <a:r>
              <a:rPr lang="zh-TW" altLang="en-US" dirty="0"/>
              <a:t>是文盲。</a:t>
            </a:r>
            <a:endParaRPr lang="en-MY" altLang="zh-TW" dirty="0"/>
          </a:p>
          <a:p>
            <a:r>
              <a:rPr lang="zh-TW" altLang="en-US" dirty="0"/>
              <a:t>因此，除了翻譯聖經之外，宣教士也發展識字教育材料，培訓識字教育老師。識字教育能與聖經翻譯同步開展，是最理想的狀況。</a:t>
            </a:r>
            <a:endParaRPr lang="en-MY" altLang="zh-TW" dirty="0"/>
          </a:p>
          <a:p>
            <a:endParaRPr lang="en-MY" altLang="zh-TW" dirty="0"/>
          </a:p>
          <a:p>
            <a:r>
              <a:rPr lang="en-US" altLang="zh-TW" b="1" dirty="0"/>
              <a:t>(</a:t>
            </a:r>
            <a:r>
              <a:rPr lang="zh-TW" altLang="en-US" b="1" dirty="0"/>
              <a:t>以下可按情況講者決定要不要用</a:t>
            </a:r>
            <a:r>
              <a:rPr lang="zh-CN" altLang="en-US" dirty="0"/>
              <a:t>：</a:t>
            </a:r>
            <a:r>
              <a:rPr lang="zh-TW" altLang="en-US" dirty="0"/>
              <a:t>全世界的文盲有三分之二是婦女，</a:t>
            </a:r>
            <a:endParaRPr lang="en-MY" altLang="zh-TW" dirty="0"/>
          </a:p>
          <a:p>
            <a:r>
              <a:rPr lang="zh-TW" altLang="en-US" dirty="0"/>
              <a:t>有些村落的宣教士教導婦女閱讀，培訓她們成為老師！</a:t>
            </a:r>
            <a:endParaRPr lang="en-MY" altLang="zh-TW" dirty="0"/>
          </a:p>
          <a:p>
            <a:r>
              <a:rPr lang="zh-TW" altLang="en-US" dirty="0"/>
              <a:t>當她們拿起粉筆生澀地寫出母語文字時，臉上煥然發光，</a:t>
            </a:r>
            <a:endParaRPr lang="en-MY" altLang="zh-TW" dirty="0"/>
          </a:p>
          <a:p>
            <a:r>
              <a:rPr lang="zh-TW" altLang="en-US" dirty="0"/>
              <a:t>這下她們不只可以成為老師，還能夠時時刻刻地教導自己的孩子了！ </a:t>
            </a:r>
            <a:endParaRPr lang="en-MY" altLang="zh-TW" dirty="0"/>
          </a:p>
          <a:p>
            <a:r>
              <a:rPr lang="zh-TW" altLang="en-US" dirty="0"/>
              <a:t>識字教育能與聖經翻譯同步開展，是最理想的狀況。</a:t>
            </a:r>
            <a:r>
              <a:rPr lang="en-US" altLang="zh-TW" dirty="0"/>
              <a:t>)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識字的普及可以讓更多人願意閱讀翻譯好的聖經，母語聖經發揮轉化生命的作用。</a:t>
            </a:r>
            <a:endParaRPr lang="zh-TW" altLang="en-US" dirty="0"/>
          </a:p>
          <a:p>
            <a:r>
              <a:rPr lang="zh-TW" altLang="en-US" dirty="0"/>
              <a:t> </a:t>
            </a:r>
            <a:endParaRPr lang="zh-TW" altLang="en-US" dirty="0"/>
          </a:p>
          <a:p>
            <a:r>
              <a:rPr lang="zh-TW" altLang="en-US" b="1" dirty="0"/>
              <a:t>關鍵人物 </a:t>
            </a:r>
            <a:endParaRPr lang="zh-TW" altLang="en-US" b="1" dirty="0"/>
          </a:p>
          <a:p>
            <a:r>
              <a:rPr lang="zh-TW" altLang="en-US" dirty="0"/>
              <a:t>除了聖經翻譯宣教士和支援人員、另一個關鍵的人物就是母語人員。 </a:t>
            </a:r>
            <a:endParaRPr lang="en-MY" altLang="zh-TW" dirty="0"/>
          </a:p>
          <a:p>
            <a:r>
              <a:rPr lang="zh-TW" altLang="en-US" dirty="0"/>
              <a:t>母語譯經員不一定是基督徒，他們可能因為受過教育，具有雙語能力，</a:t>
            </a:r>
            <a:endParaRPr lang="en-MY" altLang="zh-TW" dirty="0"/>
          </a:p>
          <a:p>
            <a:r>
              <a:rPr lang="zh-TW" altLang="en-US" dirty="0"/>
              <a:t>接受翻譯原理和技巧的訓練而受雇參與翻譯工作，但個人並不認識神。</a:t>
            </a:r>
            <a:endParaRPr lang="en-MY" altLang="zh-TW" dirty="0"/>
          </a:p>
          <a:p>
            <a:endParaRPr lang="zh-TW" altLang="en-US" dirty="0"/>
          </a:p>
          <a:p>
            <a:r>
              <a:rPr lang="zh-TW" altLang="en-US" dirty="0"/>
              <a:t>另外，每一個聖經譯本都必須經過翻譯顧問的指導和嚴格的審核，</a:t>
            </a:r>
            <a:endParaRPr lang="en-MY" altLang="zh-TW" dirty="0"/>
          </a:p>
          <a:p>
            <a:r>
              <a:rPr lang="zh-TW" altLang="en-US" dirty="0"/>
              <a:t>他們是聖經希伯來文或聖經希臘文專家，有廣泛的聖經翻譯背景和經驗。 </a:t>
            </a:r>
            <a:endParaRPr lang="en-MY" altLang="zh-TW" dirty="0"/>
          </a:p>
          <a:p>
            <a:endParaRPr lang="en-MY" altLang="zh-TW" dirty="0"/>
          </a:p>
          <a:p>
            <a:r>
              <a:rPr lang="zh-TW" altLang="en-US" dirty="0"/>
              <a:t>顧問跟譯經員逐句、逐節討論譯文，分享其他人處理難解經文的心得，並為文稿的各方面提供整體意見。 </a:t>
            </a:r>
            <a:endParaRPr lang="en-MY" altLang="zh-TW" dirty="0"/>
          </a:p>
          <a:p>
            <a:r>
              <a:rPr lang="zh-TW" altLang="en-US" dirty="0"/>
              <a:t>然而，顧問是嚴重不足。審核譯本的進度已經趕不上譯本完成的進度。</a:t>
            </a:r>
            <a:endParaRPr lang="zh-TW" altLang="en-US" dirty="0"/>
          </a:p>
          <a:p>
            <a:endParaRPr lang="zh-TW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3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4416"/>
          <a:stretch>
            <a:fillRect/>
          </a:stretch>
        </p:blipFill>
        <p:spPr>
          <a:xfrm>
            <a:off x="0" y="0"/>
            <a:ext cx="12192000" cy="8915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815" y="0"/>
            <a:ext cx="12192000" cy="9067800"/>
          </a:xfrm>
          <a:prstGeom prst="rect">
            <a:avLst/>
          </a:prstGeom>
          <a:gradFill>
            <a:gsLst>
              <a:gs pos="0">
                <a:srgbClr val="60533E">
                  <a:alpha val="23000"/>
                </a:srgbClr>
              </a:gs>
              <a:gs pos="80000">
                <a:srgbClr val="623C6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05000" y="4667070"/>
            <a:ext cx="830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</a:t>
            </a:r>
            <a:r>
              <a:rPr lang="en-US" altLang="zh-CN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 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10月</a:t>
            </a:r>
            <a:endParaRPr lang="en-US" altLang="zh-TW" sz="2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聖經翻译</a:t>
            </a:r>
            <a:endParaRPr lang="en-MY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3355" y="0"/>
            <a:ext cx="6490355" cy="6858000"/>
          </a:xfrm>
          <a:prstGeom prst="rect">
            <a:avLst/>
          </a:prstGeom>
          <a:solidFill>
            <a:srgbClr val="623C6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823447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3600" b="1" kern="1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聖經翻譯歷史</a:t>
            </a:r>
            <a:endParaRPr lang="en-US" sz="3600" b="1" dirty="0">
              <a:solidFill>
                <a:srgbClr val="B7E3D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6035"/>
            <a:ext cx="6490355" cy="411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indent="-27432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七十士譯本</a:t>
            </a:r>
            <a:r>
              <a:rPr lang="en-MY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~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主前二世紀</a:t>
            </a:r>
            <a:br>
              <a:rPr lang="en-MY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希伯來文</a:t>
            </a:r>
            <a: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希臘文</a:t>
            </a:r>
            <a:endParaRPr lang="en-US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武加大</a:t>
            </a:r>
            <a:r>
              <a:rPr lang="en-US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拉丁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文</a:t>
            </a: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通俗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譯本</a:t>
            </a:r>
            <a:r>
              <a:rPr lang="en-US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MY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~4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世紀</a:t>
            </a:r>
            <a:br>
              <a:rPr lang="en-MY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希臘文</a:t>
            </a:r>
            <a: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拉丁文</a:t>
            </a:r>
            <a:endParaRPr lang="en-US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King James Bible</a:t>
            </a:r>
            <a:r>
              <a:rPr lang="en-MY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世紀 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拉丁文</a:t>
            </a:r>
            <a: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英文</a:t>
            </a:r>
            <a:endParaRPr lang="en-US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中文和合本聖</a:t>
            </a: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經</a:t>
            </a:r>
            <a:r>
              <a:rPr lang="en-US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~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1919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</a:t>
            </a:r>
            <a:endParaRPr lang="en-US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7" cy="92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9519"/>
            <a:ext cx="3505201" cy="1586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05341"/>
            <a:ext cx="2590800" cy="172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>
            <a:fillRect/>
          </a:stretch>
        </p:blipFill>
        <p:spPr>
          <a:xfrm>
            <a:off x="7118957" y="1676400"/>
            <a:ext cx="4731053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" r="-1" b="866"/>
          <a:stretch>
            <a:fillRect/>
          </a:stretch>
        </p:blipFill>
        <p:spPr>
          <a:xfrm>
            <a:off x="5073550" y="1516304"/>
            <a:ext cx="6747528" cy="34988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2693" y="571736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kern="1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聖經翻譯現況</a:t>
            </a:r>
            <a:endParaRPr lang="en-US" sz="3600" b="1" dirty="0">
              <a:solidFill>
                <a:srgbClr val="B7E3D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922" y="1646891"/>
            <a:ext cx="5725078" cy="3399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en-MY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全球語言</a:t>
            </a:r>
            <a:r>
              <a:rPr lang="en-US" altLang="en-MY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</a:t>
            </a:r>
            <a:r>
              <a:rPr lang="en-MY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7,388</a:t>
            </a:r>
            <a:endParaRPr lang="en-MY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indent="-27432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整部聖經</a:t>
            </a:r>
            <a:r>
              <a:rPr lang="en-US" alt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</a:t>
            </a: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724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indent="-27432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新約聖經</a:t>
            </a:r>
            <a:r>
              <a:rPr lang="en-US" alt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</a:t>
            </a: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1,617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indent="-27432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部分書卷</a:t>
            </a:r>
            <a:r>
              <a:rPr lang="en-US" alt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</a:t>
            </a: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1,248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indent="-27432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需要聖經翻譯</a:t>
            </a:r>
            <a:r>
              <a:rPr lang="en-US" alt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</a:t>
            </a: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1,680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indent="-27432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初步工作已展開</a:t>
            </a:r>
            <a:r>
              <a:rPr lang="en-US" alt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</a:t>
            </a: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964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464" y="5265536"/>
            <a:ext cx="9937973" cy="1129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1,680語言族群、2億人沒有母語聖經</a:t>
            </a: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200"/>
              </a:lnSpc>
            </a:pP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集中在</a:t>
            </a:r>
            <a:r>
              <a:rPr lang="en-MY" sz="3200" b="1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中非洲</a:t>
            </a: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MY" sz="3200" b="1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東南亞</a:t>
            </a: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MY" sz="3200" b="1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太平洋群島</a:t>
            </a: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三個地區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22666" r="1066" b="8476"/>
          <a:stretch>
            <a:fillRect/>
          </a:stretch>
        </p:blipFill>
        <p:spPr>
          <a:xfrm>
            <a:off x="8410575" y="0"/>
            <a:ext cx="3744687" cy="3935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" y="510494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kern="1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展開聖經翻譯工作</a:t>
            </a:r>
            <a:endParaRPr lang="en-US" sz="3600" b="1" dirty="0">
              <a:solidFill>
                <a:srgbClr val="B7E3D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1397845"/>
            <a:ext cx="9296400" cy="5169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接觸溝通</a:t>
            </a:r>
            <a:br>
              <a:rPr lang="en-MY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</a:t>
            </a:r>
            <a:r>
              <a:rPr lang="zh-CN" altLang="zh-TW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遣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部隊找尋溝通聯繫人</a:t>
            </a:r>
            <a:endParaRPr lang="zh-TW" altLang="en-US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進入當地</a:t>
            </a:r>
            <a:br>
              <a:rPr lang="en-MY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建立支援系統</a:t>
            </a:r>
            <a:endParaRPr lang="zh-TW" altLang="en-US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書寫系統</a:t>
            </a:r>
            <a:br>
              <a:rPr lang="en-MY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設計字母、編撰字典、識字教育材料、</a:t>
            </a:r>
            <a:br>
              <a:rPr lang="en-MY" altLang="zh-TW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健康小冊、民間故事，母語聖經</a:t>
            </a:r>
            <a:endParaRPr lang="zh-TW" altLang="en-US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關鍵人物</a:t>
            </a:r>
            <a:br>
              <a:rPr lang="en-MY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聖經翻譯宣教士、母語人員、支援人員、譯經顧問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8281"/>
          <a:stretch>
            <a:fillRect/>
          </a:stretch>
        </p:blipFill>
        <p:spPr>
          <a:xfrm>
            <a:off x="9734095" y="4183384"/>
            <a:ext cx="2191206" cy="2302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r="18302"/>
          <a:stretch>
            <a:fillRect/>
          </a:stretch>
        </p:blipFill>
        <p:spPr>
          <a:xfrm>
            <a:off x="5334000" y="914400"/>
            <a:ext cx="2768305" cy="2909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3542"/>
          <a:stretch>
            <a:fillRect/>
          </a:stretch>
        </p:blipFill>
        <p:spPr bwMode="auto">
          <a:xfrm>
            <a:off x="0" y="-954174"/>
            <a:ext cx="12216023" cy="87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2743200" y="2998113"/>
            <a:ext cx="724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我們一同為</a:t>
            </a:r>
            <a:r>
              <a:rPr lang="zh-CN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聖經翻譯</a:t>
            </a:r>
            <a:r>
              <a:rPr lang="zh-CN" altLang="en-US" sz="3600" b="1" dirty="0">
                <a:solidFill>
                  <a:schemeClr val="bg1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禱告</a:t>
            </a:r>
            <a:endParaRPr lang="en-US" sz="3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b="7142"/>
          <a:stretch>
            <a:fillRect/>
          </a:stretch>
        </p:blipFill>
        <p:spPr>
          <a:xfrm>
            <a:off x="0" y="-76200"/>
            <a:ext cx="12192000" cy="6934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685800"/>
            <a:ext cx="10820400" cy="5715000"/>
          </a:xfrm>
          <a:prstGeom prst="rect">
            <a:avLst/>
          </a:prstGeom>
          <a:solidFill>
            <a:srgbClr val="623C6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990600"/>
            <a:ext cx="10820400" cy="5410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親愛的耶穌基督，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感謝祢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道成肉身來到人間，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用我們能懂的語言形式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親自把神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向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我們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顯示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如今仍有百份之九十的語言群體沒有整本的母語聖經，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求神興起有語言恩賜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不畏艱鉅的工人，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差派他們前往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禾場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，幫助他們獲得簽證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可以在事奉地區長期居住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學習當地語言和文化，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得著地方官長的信賴支持和居民的愛護。</a:t>
            </a:r>
            <a:endParaRPr lang="en-MY" altLang="zh-TW" sz="3200" kern="1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願萬有的主，感動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各種專業技術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人員，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組成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支援團隊，調動列國的財寶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供應和器材裝備給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聖經翻譯工作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9063" r="-156" b="6647"/>
          <a:stretch>
            <a:fillRect/>
          </a:stretch>
        </p:blipFill>
        <p:spPr>
          <a:xfrm>
            <a:off x="0" y="-228600"/>
            <a:ext cx="12211714" cy="7086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609564"/>
            <a:ext cx="10744199" cy="5943636"/>
          </a:xfrm>
          <a:prstGeom prst="rect">
            <a:avLst/>
          </a:prstGeom>
          <a:solidFill>
            <a:srgbClr val="3E481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790558"/>
            <a:ext cx="1005840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我們為威克里夫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en-US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6,000位聖經翻譯同工禱告，</a:t>
            </a:r>
            <a:br>
              <a:rPr lang="en-US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許多聖經翻譯員，生活在敏感地區、處於孤立狀態，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願他們時時有神的同在、保護和鼓勵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CN" sz="3200" kern="1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求神保守他們在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探訪村落時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平安，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收集資料時有效率，策畫項目時有智慧，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在反覆推敲的翻譯過程中，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得著亮光與啟發，掌握神話語的意義，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能夠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用最適切的字詞語法翻譯聖經。</a:t>
            </a:r>
            <a:endParaRPr lang="en-MY" altLang="zh-TW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神啊，願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的話轉化語言族群的生活及文化，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得著神國裡的盼望與豐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盛。</a:t>
            </a:r>
            <a:endParaRPr lang="en-US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>
            <a:fillRect/>
          </a:stretch>
        </p:blipFill>
        <p:spPr>
          <a:xfrm>
            <a:off x="0" y="-42863"/>
            <a:ext cx="12268200" cy="69008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33500" y="685801"/>
            <a:ext cx="9601200" cy="5627846"/>
          </a:xfrm>
          <a:prstGeom prst="rect">
            <a:avLst/>
          </a:prstGeom>
          <a:solidFill>
            <a:srgbClr val="623C6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500" y="979782"/>
            <a:ext cx="96012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主啊，許多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翻譯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好的經卷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缺乏譯經顧問，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願主吸引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聖經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原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文專家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CN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一同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參與事奉。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我們同心為說當地母語的譯經員禱告，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他們大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部分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還不是基督徒，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懇求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父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祝福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他們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被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真理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的靈引導，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使他們和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家人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都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被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的話吸引，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認識耶穌基督，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蒙恩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救</a:t>
            </a:r>
            <a:r>
              <a:rPr lang="zh-CN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經歷喜樂和平安。</a:t>
            </a:r>
            <a:endParaRPr lang="en-US" altLang="zh-TW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天父，願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的名在語言族群</a:t>
            </a:r>
            <a:r>
              <a:rPr lang="zh-CN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被高舉，</a:t>
            </a:r>
            <a:br>
              <a:rPr lang="en-MY" altLang="zh-TW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3200" b="1" kern="1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的國度降</a:t>
            </a: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臨。</a:t>
            </a:r>
            <a:br>
              <a:rPr lang="en-MY" altLang="zh-TW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奉基督耶穌的名。阿們。</a:t>
            </a:r>
            <a:endParaRPr lang="en-US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870</Words>
  <Application>WPS Presentation</Application>
  <PresentationFormat>Widescreen</PresentationFormat>
  <Paragraphs>42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Microsoft JhengHei</vt:lpstr>
      <vt:lpstr>Times New Roman</vt:lpstr>
      <vt:lpstr>Microsoft YaHei UI</vt:lpstr>
      <vt:lpstr>Segoe UI</vt:lpstr>
      <vt:lpstr>Calibri</vt:lpstr>
      <vt:lpstr>PMingLiU</vt:lpstr>
      <vt:lpstr>PMingLiU-ExtB</vt:lpstr>
      <vt:lpstr>Microsoft YaHei</vt:lpstr>
      <vt:lpstr>Trebuchet MS</vt:lpstr>
      <vt:lpstr>DengXian</vt:lpstr>
      <vt:lpstr>Arial Unicode MS</vt:lpstr>
      <vt:lpstr>Calibri Light</vt:lpstr>
      <vt:lpstr>PMingLiU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user</cp:lastModifiedBy>
  <cp:revision>2487</cp:revision>
  <dcterms:created xsi:type="dcterms:W3CDTF">2020-11-06T17:04:00Z</dcterms:created>
  <dcterms:modified xsi:type="dcterms:W3CDTF">2023-10-02T08:40:04Z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3F8A3C643ED24B86BCF96D1CFB0CB11C_12</vt:lpwstr>
  </property>
  <property fmtid="{D5CDD505-2E9C-101B-9397-08002B2CF9AE}" pid="3" name="KSOProductBuildVer">
    <vt:lpwstr>1033-12.2.0.13215</vt:lpwstr>
  </property>
</Properties>
</file>