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349" r:id="rId5"/>
    <p:sldId id="311" r:id="rId6"/>
    <p:sldId id="369" r:id="rId7"/>
    <p:sldId id="370" r:id="rId8"/>
    <p:sldId id="367" r:id="rId9"/>
    <p:sldId id="363" r:id="rId10"/>
    <p:sldId id="361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818"/>
    <a:srgbClr val="60533E"/>
    <a:srgbClr val="623C60"/>
    <a:srgbClr val="533993"/>
    <a:srgbClr val="765674"/>
    <a:srgbClr val="009999"/>
    <a:srgbClr val="670D0D"/>
    <a:srgbClr val="B7E3D6"/>
    <a:srgbClr val="8F2407"/>
    <a:srgbClr val="D4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82907" autoAdjust="0"/>
  </p:normalViewPr>
  <p:slideViewPr>
    <p:cSldViewPr showGuides="1">
      <p:cViewPr varScale="1">
        <p:scale>
          <a:sx n="70" d="100"/>
          <a:sy n="70" d="100"/>
        </p:scale>
        <p:origin x="507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七十士译本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犹太人亡于巴比伦，</a:t>
            </a: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巴比伦被波斯所灭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1200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一部份猶太人在波斯管治期間人回歸猶大地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1200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後來</a:t>
            </a:r>
            <a:r>
              <a:rPr lang="en-US" sz="1200" b="1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波斯被亚历山大希腊帝国所灭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，而留在波斯希腊化了的犹太人就不熟悉用希伯来文所写的旧约圣经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因此主前二世紀，有72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位猶太學者將聖經從希伯來文翻譯了當時的通用語言希臘文</a:t>
            </a:r>
            <a:r>
              <a:rPr lang="zh-CN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，就是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七十士译本。</a:t>
            </a:r>
            <a:endParaRPr lang="en-MY" altLang="zh-CN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新约圣经也是用希腊文写成的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影响拉丁语世界的武加大译本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七十士译本后约六百年，西罗马世界的通用语已从希腊文转为拉丁文；</a:t>
            </a:r>
            <a:endParaRPr lang="en-MY" altLang="zh-TW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武加大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拉丁</a:t>
            </a:r>
            <a:r>
              <a:rPr lang="zh-CN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文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通俗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译本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译本应世而出，发挥了信仰在新语言环境中的传续需要，影响了之后一千多年的教会历史。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威克里夫英文圣经翻译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世纪末英国神学家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约翰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‧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威克里夫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将圣经从</a:t>
            </a:r>
            <a:r>
              <a:rPr lang="zh-CN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拉丁文翻译成英文</a:t>
            </a: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就是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PMingLiU" panose="02020500000000000000" pitchFamily="18" charset="-120"/>
              </a:rPr>
              <a:t>ing James V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ersion</a:t>
            </a:r>
            <a:b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CN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让英语世界的国家更容易能明白圣经更容易解圣经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JhengHei" panose="020B0604030504040204" pitchFamily="34" charset="-120"/>
              </a:rPr>
              <a:t> </a:t>
            </a:r>
            <a:endParaRPr lang="en-US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200" b="1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中文和合本圣经</a:t>
            </a:r>
            <a:endParaRPr lang="en-US" sz="1200" b="1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1919</a:t>
            </a:r>
            <a:r>
              <a:rPr lang="zh-CN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年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，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在华的宣教士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主导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与华人信徒合作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下，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将圣经的内容翻译成现代汉语，而不是古典文言文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目的是使圣经的教义和信息更容易理解和传播给华人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MY" altLang="zh-TW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和合本的名称来自希伯来文和希腊文原文中的一个词，意思是「和好」或「一致」，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强调了其目标是保持对圣经原文的忠实翻译</a:t>
            </a: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br>
              <a:rPr lang="en-MY" alt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TW" sz="1200" kern="10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和合本圣经在汉语白话文的发展中扮演了重要的角色。</a:t>
            </a:r>
            <a:endParaRPr lang="en-MY" altLang="zh-TW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200" kern="10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  <a:p>
            <a:pPr algn="just"/>
            <a:r>
              <a:rPr lang="zh-TW" alt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和合本译者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左起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: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鲍康宁、刘大成、富善、张洗心、狄考文、王元德、鹿依士、李春蕃</a:t>
            </a:r>
            <a:endParaRPr lang="zh-TW" altLang="en-US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/>
              <a:t>圣经翻译现况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全球共有约七千三百八十八种不同语言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(7,388)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当中有完整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圣经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译本的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仅有十</a:t>
            </a:r>
            <a:r>
              <a:rPr lang="en-US" altLang="zh-TW" sz="12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份一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七百二十四种语言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MY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724)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全球仍有超过十四亿的人口没有整本翻译的母语圣经</a:t>
            </a: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集中在：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非洲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东南亚</a:t>
            </a:r>
            <a:r>
              <a:rPr lang="zh-TW" sz="1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大洋洲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威克理夫国际联会估计，直到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年底，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还有</a:t>
            </a: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1,700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个语言族群</a:t>
            </a: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br>
              <a:rPr lang="en-MY" alt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近</a:t>
            </a:r>
            <a:r>
              <a:rPr 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亿人还没有</a:t>
            </a:r>
            <a:r>
              <a:rPr lang="zh-TW" altLang="en-U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任何部份的</a:t>
            </a:r>
            <a:r>
              <a:rPr lang="zh-TW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母语圣经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br>
              <a:rPr lang="en-MY" alt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alt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MY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这些语言群体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很多是</a:t>
            </a:r>
            <a:r>
              <a:rPr lang="zh-TW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少数民族</a:t>
            </a: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；有些语言族群的人口可能很多，</a:t>
            </a:r>
            <a:br>
              <a:rPr lang="en-MY" alt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但是生活在难以进入的地区，他们也需要用自己的语言听闻福音。</a:t>
            </a:r>
            <a:endParaRPr lang="en-US" altLang="zh-TW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/>
              <a:t> </a:t>
            </a:r>
            <a:r>
              <a:rPr lang="zh-TW" altLang="en-US" b="1" dirty="0"/>
              <a:t>接触沟通 </a:t>
            </a:r>
            <a:r>
              <a:rPr lang="en-MY" altLang="zh-TW" b="1" dirty="0"/>
              <a:t>~</a:t>
            </a:r>
            <a:r>
              <a:rPr lang="zh-TW" altLang="en-US" dirty="0"/>
              <a:t>先头部队找寻沟通联系人</a:t>
            </a:r>
            <a:endParaRPr lang="zh-TW" altLang="en-US" dirty="0"/>
          </a:p>
          <a:p>
            <a:r>
              <a:rPr lang="zh-TW" altLang="en-US" dirty="0"/>
              <a:t>许多需要圣经翻译的语族， 住在偏远崎岖，难以接触的地方，</a:t>
            </a:r>
            <a:br>
              <a:rPr lang="en-MY" altLang="zh-TW" dirty="0"/>
            </a:br>
            <a:r>
              <a:rPr lang="zh-TW" altLang="en-US" dirty="0"/>
              <a:t>有些则住在无论是政治、宗教或文化都对基督信仰极不友善的地方，须要格外小心地处理，</a:t>
            </a:r>
            <a:br>
              <a:rPr lang="en-MY" altLang="zh-TW" dirty="0"/>
            </a:br>
            <a:r>
              <a:rPr lang="zh-TW" altLang="en-US" dirty="0"/>
              <a:t>以确保同工及事工不会受到危害。要展开圣经翻译，有个非常关键的要点，就是要有语言调查员作为先头部队大胆地进去接触，诸如跋涉危险的路线， 或克服灵界的黑暗权势等、找寻容易沟通、愿意帮忙的联系人。 </a:t>
            </a:r>
            <a:br>
              <a:rPr lang="en-MY" altLang="zh-TW" dirty="0"/>
            </a:br>
            <a:br>
              <a:rPr lang="en-MY" altLang="zh-TW" dirty="0"/>
            </a:br>
            <a:r>
              <a:rPr lang="zh-TW" altLang="en-US" dirty="0"/>
              <a:t>目前，</a:t>
            </a:r>
            <a:r>
              <a:rPr lang="zh-TW" altLang="en-US" b="1" dirty="0"/>
              <a:t>语言调查员的人数十分不足</a:t>
            </a:r>
            <a:r>
              <a:rPr lang="zh-TW" altLang="en-US" dirty="0"/>
              <a:t>，恳求主呼召 合适的人加入语 言调查的行列！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b="1" dirty="0"/>
          </a:p>
          <a:p>
            <a:r>
              <a:rPr lang="zh-TW" altLang="en-US" b="1" dirty="0"/>
              <a:t>进入当地</a:t>
            </a:r>
            <a:r>
              <a:rPr lang="en-MY" altLang="zh-TW" dirty="0"/>
              <a:t>~</a:t>
            </a:r>
            <a:r>
              <a:rPr lang="zh-TW" altLang="en-US" dirty="0"/>
              <a:t>建立支援系统</a:t>
            </a:r>
            <a:endParaRPr lang="zh-TW" altLang="en-US" dirty="0"/>
          </a:p>
          <a:p>
            <a:r>
              <a:rPr lang="zh-TW" altLang="en-US" dirty="0"/>
              <a:t>一旦能够建立联系，圣经翻译宣教士就预备进入语群，如果是偏远地区，</a:t>
            </a:r>
            <a:endParaRPr lang="en-MY" altLang="zh-TW" dirty="0"/>
          </a:p>
          <a:p>
            <a:r>
              <a:rPr lang="zh-TW" altLang="en-US" dirty="0"/>
              <a:t>就需要有支援队为圣经翻译工作预备，例如到村里建造清洁饮用水的集水系统、给翻译员兴建小屋、地区办公室、架设通信电力与网络、设施的翻新及保养、维修发电机、甚至是设计并铺设新的航空跑道等等各种专业技术同工。</a:t>
            </a:r>
            <a:endParaRPr lang="en-MY" altLang="zh-TW" dirty="0"/>
          </a:p>
          <a:p>
            <a:r>
              <a:rPr lang="zh-TW" altLang="en-US" dirty="0"/>
              <a:t>疫情之前，每年有多达</a:t>
            </a:r>
            <a:r>
              <a:rPr lang="en-US" altLang="zh-TW" dirty="0"/>
              <a:t>160</a:t>
            </a:r>
            <a:r>
              <a:rPr lang="zh-TW" altLang="en-US" dirty="0"/>
              <a:t>万名来自美国的基督徒，</a:t>
            </a:r>
            <a:r>
              <a:rPr lang="zh-CN" altLang="en-US" dirty="0"/>
              <a:t>志愿</a:t>
            </a:r>
            <a:r>
              <a:rPr lang="zh-TW" altLang="en-US" dirty="0"/>
              <a:t>到全球各地的偏远地区进行短期服务，让译经员有更多时间翻译神的话语</a:t>
            </a:r>
            <a:r>
              <a:rPr lang="zh-CN" altLang="en-US" dirty="0"/>
              <a:t>。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r>
              <a:rPr lang="zh-TW" altLang="en-US" b="1" dirty="0"/>
              <a:t>书写系统</a:t>
            </a:r>
            <a:r>
              <a:rPr lang="zh-TW" altLang="en-US" dirty="0"/>
              <a:t>	</a:t>
            </a:r>
            <a:endParaRPr lang="zh-TW" altLang="en-US" dirty="0"/>
          </a:p>
          <a:p>
            <a:r>
              <a:rPr lang="zh-TW" altLang="en-US" dirty="0"/>
              <a:t>跟着来的就是替语群设计一套字母和书写系统，继而编撰字典、制作健康小册、识字教育材料、 民间故事，以及母语圣经等。需要母语圣经的族裔多数是少数族裔，住在开发中国家，往往是国家中地位最低微的人，</a:t>
            </a:r>
            <a:r>
              <a:rPr lang="en-US" altLang="zh-TW" dirty="0"/>
              <a:t>98%</a:t>
            </a:r>
            <a:r>
              <a:rPr lang="zh-TW" altLang="en-US" dirty="0"/>
              <a:t>是文盲。</a:t>
            </a:r>
            <a:endParaRPr lang="en-MY" altLang="zh-TW" dirty="0"/>
          </a:p>
          <a:p>
            <a:r>
              <a:rPr lang="zh-TW" altLang="en-US" dirty="0"/>
              <a:t>因此，除了翻译圣经之外，宣教士也发展识字教育材料，培训识字教育老师。识字教育能与圣经翻译同步开展，是最理想的状况。</a:t>
            </a:r>
            <a:endParaRPr lang="en-MY" altLang="zh-TW" dirty="0"/>
          </a:p>
          <a:p>
            <a:endParaRPr lang="en-MY" altLang="zh-TW" dirty="0"/>
          </a:p>
          <a:p>
            <a:r>
              <a:rPr lang="en-US" altLang="zh-TW" b="1" dirty="0"/>
              <a:t>(</a:t>
            </a:r>
            <a:r>
              <a:rPr lang="zh-TW" altLang="en-US" b="1" dirty="0"/>
              <a:t>以下可按情况讲者决定要不要用</a:t>
            </a:r>
            <a:r>
              <a:rPr lang="zh-CN" altLang="en-US" dirty="0"/>
              <a:t>：</a:t>
            </a:r>
            <a:r>
              <a:rPr lang="zh-TW" altLang="en-US" dirty="0"/>
              <a:t>全世界的文盲有三分之二是妇女，</a:t>
            </a:r>
            <a:endParaRPr lang="en-MY" altLang="zh-TW" dirty="0"/>
          </a:p>
          <a:p>
            <a:r>
              <a:rPr lang="zh-TW" altLang="en-US" dirty="0"/>
              <a:t>有些村落的宣教士教导妇女阅读，培训她们成为老师！</a:t>
            </a:r>
            <a:endParaRPr lang="en-MY" altLang="zh-TW" dirty="0"/>
          </a:p>
          <a:p>
            <a:r>
              <a:rPr lang="zh-TW" altLang="en-US" dirty="0"/>
              <a:t>当她们拿起粉笔生涩地写出母语文字时，脸上焕然发光，</a:t>
            </a:r>
            <a:endParaRPr lang="en-MY" altLang="zh-TW" dirty="0"/>
          </a:p>
          <a:p>
            <a:r>
              <a:rPr lang="zh-TW" altLang="en-US" dirty="0"/>
              <a:t>这下她们不只可以成为老师，还能够时时刻刻地教导自己的孩子了！ </a:t>
            </a:r>
            <a:endParaRPr lang="en-MY" altLang="zh-TW" dirty="0"/>
          </a:p>
          <a:p>
            <a:r>
              <a:rPr lang="zh-TW" altLang="en-US" dirty="0"/>
              <a:t>识字教育能与圣经翻译同步开展，是最理想的状况。</a:t>
            </a:r>
            <a:r>
              <a:rPr lang="en-US" altLang="zh-TW" dirty="0"/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识字的普及可以让更多人愿意阅读翻译好的圣经，母语圣经发挥转化生命的作用。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r>
              <a:rPr lang="zh-TW" altLang="en-US" b="1" dirty="0"/>
              <a:t>关键人物 </a:t>
            </a:r>
            <a:endParaRPr lang="zh-TW" altLang="en-US" b="1" dirty="0"/>
          </a:p>
          <a:p>
            <a:r>
              <a:rPr lang="zh-TW" altLang="en-US" dirty="0"/>
              <a:t>除了圣经翻译宣教士和支援人员、另一个关键的人物就是母语人员。 </a:t>
            </a:r>
            <a:endParaRPr lang="en-MY" altLang="zh-TW" dirty="0"/>
          </a:p>
          <a:p>
            <a:r>
              <a:rPr lang="zh-TW" altLang="en-US" dirty="0"/>
              <a:t>母语译经员不一定是基督徒，他们可能因为受过教育，具有双语能力，</a:t>
            </a:r>
            <a:endParaRPr lang="en-MY" altLang="zh-TW" dirty="0"/>
          </a:p>
          <a:p>
            <a:r>
              <a:rPr lang="zh-TW" altLang="en-US" dirty="0"/>
              <a:t>接受翻译原理和技巧的训练而受雇参与翻译工作，但个人并不认识神。</a:t>
            </a:r>
            <a:endParaRPr lang="en-MY" altLang="zh-TW" dirty="0"/>
          </a:p>
          <a:p>
            <a:endParaRPr lang="zh-TW" altLang="en-US" dirty="0"/>
          </a:p>
          <a:p>
            <a:r>
              <a:rPr lang="zh-TW" altLang="en-US" dirty="0"/>
              <a:t>另外，每一个圣经译本都必须经过翻译顾问的指导和严格的审核，</a:t>
            </a:r>
            <a:endParaRPr lang="en-MY" altLang="zh-TW" dirty="0"/>
          </a:p>
          <a:p>
            <a:r>
              <a:rPr lang="zh-TW" altLang="en-US" dirty="0"/>
              <a:t>他们是圣经希伯来文或圣经希腊文专家，有广泛的圣经翻译背景和经验。 </a:t>
            </a:r>
            <a:endParaRPr lang="en-MY" altLang="zh-TW" dirty="0"/>
          </a:p>
          <a:p>
            <a:endParaRPr lang="en-MY" altLang="zh-TW" dirty="0"/>
          </a:p>
          <a:p>
            <a:r>
              <a:rPr lang="zh-TW" altLang="en-US" dirty="0"/>
              <a:t>顾问跟译经员逐句、逐节讨论译文，分享其他人处理难解经文的心得，并为文稿的各方面提供整体意见。 </a:t>
            </a:r>
            <a:endParaRPr lang="en-MY" altLang="zh-TW" dirty="0"/>
          </a:p>
          <a:p>
            <a:r>
              <a:rPr lang="zh-TW" altLang="en-US" dirty="0"/>
              <a:t>然而，顾问是严重不足。审核译本的进度已经赶不上译本完成的进度。</a:t>
            </a:r>
            <a:endParaRPr lang="zh-TW" altLang="en-US" dirty="0"/>
          </a:p>
          <a:p>
            <a:endParaRPr lang="zh-TW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3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4416"/>
          <a:stretch>
            <a:fillRect/>
          </a:stretch>
        </p:blipFill>
        <p:spPr>
          <a:xfrm>
            <a:off x="0" y="0"/>
            <a:ext cx="12192000" cy="8915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815" y="0"/>
            <a:ext cx="12192000" cy="9067800"/>
          </a:xfrm>
          <a:prstGeom prst="rect">
            <a:avLst/>
          </a:prstGeom>
          <a:gradFill>
            <a:gsLst>
              <a:gs pos="0">
                <a:srgbClr val="60533E">
                  <a:alpha val="23000"/>
                </a:srgbClr>
              </a:gs>
              <a:gs pos="80000">
                <a:srgbClr val="623C6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5000" y="4667070"/>
            <a:ext cx="83058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10月</a:t>
            </a:r>
            <a:endParaRPr lang="en-US" altLang="zh-TW" sz="2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圣经翻译</a:t>
            </a:r>
            <a:endParaRPr lang="en-MY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355" y="0"/>
            <a:ext cx="6490355" cy="6858000"/>
          </a:xfrm>
          <a:prstGeom prst="rect">
            <a:avLst/>
          </a:prstGeom>
          <a:solidFill>
            <a:srgbClr val="623C6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823447"/>
            <a:ext cx="3505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600" b="1" kern="1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圣经翻译历史</a:t>
            </a:r>
            <a:endParaRPr lang="en-US" sz="3600" b="1" dirty="0">
              <a:solidFill>
                <a:srgbClr val="B7E3D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35"/>
            <a:ext cx="6490355" cy="414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七十士译本</a:t>
            </a:r>
            <a: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~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主前二世纪</a:t>
            </a:r>
            <a:b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希伯来文</a:t>
            </a:r>
            <a: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希腊文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武加大</a:t>
            </a:r>
            <a:r>
              <a:rPr lang="en-US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拉丁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文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通俗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译本</a:t>
            </a:r>
            <a:r>
              <a:rPr lang="en-US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~4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世纪</a:t>
            </a:r>
            <a:br>
              <a:rPr lang="en-MY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希腊文</a:t>
            </a:r>
            <a: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拉丁文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King James Bible</a:t>
            </a:r>
            <a:r>
              <a:rPr lang="en-MY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世纪 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拉丁文</a:t>
            </a:r>
            <a: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英文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Segoe UI" panose="020B0502040204020203" pitchFamily="34" charset="0"/>
              </a:rPr>
              <a:t>中文和合本圣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经</a:t>
            </a:r>
            <a:r>
              <a:rPr lang="en-US" altLang="zh-CN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~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1919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</a:t>
            </a:r>
            <a:endParaRPr 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7" cy="92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9519"/>
            <a:ext cx="3505201" cy="1586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05341"/>
            <a:ext cx="2590800" cy="172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>
            <a:fillRect/>
          </a:stretch>
        </p:blipFill>
        <p:spPr>
          <a:xfrm>
            <a:off x="7118957" y="1676400"/>
            <a:ext cx="4731053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" r="-1" b="866"/>
          <a:stretch>
            <a:fillRect/>
          </a:stretch>
        </p:blipFill>
        <p:spPr>
          <a:xfrm>
            <a:off x="5073550" y="1516304"/>
            <a:ext cx="6747528" cy="34988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693" y="571736"/>
            <a:ext cx="4648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圣经翻译现况</a:t>
            </a:r>
            <a:endParaRPr lang="en-US" sz="3600" b="1" dirty="0">
              <a:solidFill>
                <a:srgbClr val="B7E3D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22" y="1646891"/>
            <a:ext cx="5725078" cy="339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MY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全球语言~7,388</a:t>
            </a:r>
            <a:endParaRPr lang="en-MY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整部圣经~724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新约圣经~1,617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部分书卷~1,248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需要圣经翻译~1,680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7432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初步工作已展开~964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464" y="5265536"/>
            <a:ext cx="9937973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MY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1,680语言族群、2亿人没有母语圣经</a:t>
            </a: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200"/>
              </a:lnSpc>
            </a:pP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集中在</a:t>
            </a:r>
            <a:r>
              <a:rPr lang="en-MY" sz="32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中非洲</a:t>
            </a: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MY" sz="32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东南亚</a:t>
            </a: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MY" sz="3200" b="1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太平洋群岛</a:t>
            </a:r>
            <a:r>
              <a:rPr lang="en-MY" sz="32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三个地区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2666" r="1066" b="8476"/>
          <a:stretch>
            <a:fillRect/>
          </a:stretch>
        </p:blipFill>
        <p:spPr>
          <a:xfrm>
            <a:off x="8410575" y="0"/>
            <a:ext cx="3744687" cy="393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" y="510494"/>
            <a:ext cx="4648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展开圣经翻译工作</a:t>
            </a:r>
            <a:endParaRPr lang="en-US" sz="3600" b="1" dirty="0">
              <a:solidFill>
                <a:srgbClr val="B7E3D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397845"/>
            <a:ext cx="929640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接触沟通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</a:t>
            </a:r>
            <a:r>
              <a:rPr lang="zh-CN" altLang="zh-TW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遣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部队找寻沟通联系人</a:t>
            </a:r>
            <a:endParaRPr lang="zh-TW" alt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进入当地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建立支援系统</a:t>
            </a:r>
            <a:endParaRPr lang="zh-TW" alt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书写系统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设计字母、编撰字典、识字教育材料、</a:t>
            </a:r>
            <a:br>
              <a:rPr lang="en-MY" altLang="zh-TW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健康小册、民间故事，母语圣经</a:t>
            </a:r>
            <a:endParaRPr lang="zh-TW" alt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关键人物</a:t>
            </a:r>
            <a:br>
              <a:rPr lang="en-MY" altLang="zh-TW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圣经翻译宣教士、母语人员、支援人员、译经顾问</a:t>
            </a:r>
            <a:endParaRPr lang="en-MY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81"/>
          <a:stretch>
            <a:fillRect/>
          </a:stretch>
        </p:blipFill>
        <p:spPr>
          <a:xfrm>
            <a:off x="9734095" y="4183384"/>
            <a:ext cx="2191206" cy="2302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r="18302"/>
          <a:stretch>
            <a:fillRect/>
          </a:stretch>
        </p:blipFill>
        <p:spPr>
          <a:xfrm>
            <a:off x="5334000" y="914400"/>
            <a:ext cx="2768305" cy="2909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3542"/>
          <a:stretch>
            <a:fillRect/>
          </a:stretch>
        </p:blipFill>
        <p:spPr bwMode="auto">
          <a:xfrm>
            <a:off x="0" y="-954174"/>
            <a:ext cx="12216023" cy="87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我们一同为</a:t>
            </a:r>
            <a:r>
              <a:rPr lang="zh-CN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圣经翻译</a:t>
            </a:r>
            <a:r>
              <a:rPr lang="zh-CN" altLang="en-US" sz="36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祷告</a:t>
            </a:r>
            <a:endParaRPr lang="en-US" sz="3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7142"/>
          <a:stretch>
            <a:fillRect/>
          </a:stretch>
        </p:blipFill>
        <p:spPr>
          <a:xfrm>
            <a:off x="0" y="-76200"/>
            <a:ext cx="12192000" cy="6934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85800"/>
            <a:ext cx="10820400" cy="5715000"/>
          </a:xfrm>
          <a:prstGeom prst="rect">
            <a:avLst/>
          </a:prstGeom>
          <a:solidFill>
            <a:srgbClr val="623C6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990600"/>
            <a:ext cx="10820400" cy="5410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亲爱的耶稣基督，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感谢祢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道成肉身来到人间，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用我们能懂的语言形式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亲自把神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向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显示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如今仍有百份之九十的语言群体没有整本的母语圣经，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求神兴起有语言恩赐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不畏艰巨的工人，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差派他们前往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禾场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，帮助他们获得签证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可以在事奉地区长期居住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学习当地语言和文化，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得着地方官长的信赖支持和居民的爱护。</a:t>
            </a:r>
            <a:endParaRPr lang="en-MY" altLang="zh-TW" sz="3200" kern="1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愿万有的主，感动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各种专业技术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人员，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组成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支援团队，调动列国的财宝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供应和器材装备给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圣经翻译工作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9063" r="-156" b="6647"/>
          <a:stretch>
            <a:fillRect/>
          </a:stretch>
        </p:blipFill>
        <p:spPr>
          <a:xfrm>
            <a:off x="0" y="-228600"/>
            <a:ext cx="12211714" cy="7086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609564"/>
            <a:ext cx="10744199" cy="5943636"/>
          </a:xfrm>
          <a:prstGeom prst="rect">
            <a:avLst/>
          </a:prstGeom>
          <a:solidFill>
            <a:srgbClr val="3E481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790558"/>
            <a:ext cx="10058401" cy="566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我们为威克里夫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</a:t>
            </a:r>
            <a:r>
              <a:rPr lang="en-US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6,000位圣经翻译同工祷告，</a:t>
            </a:r>
            <a:br>
              <a:rPr lang="en-US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许多圣经翻译员，生活在敏感地区、处于孤立状态，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愿他们时时有神的同在、保护和鼓励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CN" sz="3200" kern="1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求神保守他们在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探访村落时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平安，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收集资料时有效率，策画项目时有智慧，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在反覆推敲的翻译过程中，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得着亮光与启发，掌握神话语的意义，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能够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用最适切的字词语法翻译圣经。</a:t>
            </a:r>
            <a:endParaRPr lang="en-MY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神啊，愿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的话转化语言族群的生活及文化，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得着神国里的盼望与丰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盛。</a:t>
            </a:r>
            <a:endParaRPr lang="en-US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>
            <a:fillRect/>
          </a:stretch>
        </p:blipFill>
        <p:spPr>
          <a:xfrm>
            <a:off x="0" y="-42863"/>
            <a:ext cx="12268200" cy="69008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3500" y="685801"/>
            <a:ext cx="9601200" cy="5627846"/>
          </a:xfrm>
          <a:prstGeom prst="rect">
            <a:avLst/>
          </a:prstGeom>
          <a:solidFill>
            <a:srgbClr val="623C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0" y="979782"/>
            <a:ext cx="9601200" cy="5092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主啊，许多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翻译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好的经卷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缺乏译经顾问，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愿主吸引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圣经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原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文专家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一同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参与事奉。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我们同心为说当地母语的译经员祷告，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他们大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部分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还不是基督徒，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恳求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父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祝福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他们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</a:t>
            </a:r>
            <a:r>
              <a:rPr lang="zh-TW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真理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的灵引导，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使他们和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家人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都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的话吸引，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认识耶稣基督，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蒙恩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救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经历喜乐和平安。</a:t>
            </a:r>
            <a:endParaRPr lang="en-US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天父，愿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的名在语言族群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被高举，</a:t>
            </a:r>
            <a:br>
              <a:rPr lang="en-MY" altLang="zh-TW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3200" b="1" kern="1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的国度降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临。</a:t>
            </a:r>
            <a:br>
              <a:rPr lang="en-MY" altLang="zh-TW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奉基督耶稣的名。阿们。</a:t>
            </a:r>
            <a:endParaRPr lang="en-US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870</Words>
  <Application>WPS Presentation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Microsoft JhengHei</vt:lpstr>
      <vt:lpstr>Times New Roman</vt:lpstr>
      <vt:lpstr>Microsoft YaHei UI</vt:lpstr>
      <vt:lpstr>Segoe UI</vt:lpstr>
      <vt:lpstr>Calibri</vt:lpstr>
      <vt:lpstr>PMingLiU</vt:lpstr>
      <vt:lpstr>PMingLiU-ExtB</vt:lpstr>
      <vt:lpstr>Microsoft YaHei</vt:lpstr>
      <vt:lpstr>Trebuchet MS</vt:lpstr>
      <vt:lpstr>DengXian</vt:lpstr>
      <vt:lpstr>Arial Unicode MS</vt:lpstr>
      <vt:lpstr>Calibri Light</vt:lpstr>
      <vt:lpstr>PMingLiU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user</cp:lastModifiedBy>
  <cp:revision>2490</cp:revision>
  <dcterms:created xsi:type="dcterms:W3CDTF">2020-11-06T17:04:00Z</dcterms:created>
  <dcterms:modified xsi:type="dcterms:W3CDTF">2023-10-02T08:41:30Z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EAC5ABD759DB4DCB90DF35B84C6D70A3_12</vt:lpwstr>
  </property>
  <property fmtid="{D5CDD505-2E9C-101B-9397-08002B2CF9AE}" pid="3" name="KSOProductBuildVer">
    <vt:lpwstr>1033-12.2.0.13215</vt:lpwstr>
  </property>
</Properties>
</file>