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gnRP+FWvDUMXlAilecy+1q2gjx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625" autoAdjust="0"/>
  </p:normalViewPr>
  <p:slideViewPr>
    <p:cSldViewPr snapToGrid="0">
      <p:cViewPr varScale="1">
        <p:scale>
          <a:sx n="55" d="100"/>
          <a:sy n="55" d="100"/>
        </p:scale>
        <p:origin x="1101" y="3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b="0"/>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1020" b="1" dirty="0">
                <a:solidFill>
                  <a:schemeClr val="lt1"/>
                </a:solidFill>
                <a:latin typeface="Microsoft YaHei"/>
                <a:ea typeface="Microsoft YaHei"/>
                <a:cs typeface="Microsoft YaHei"/>
                <a:sym typeface="Microsoft YaHei"/>
              </a:rPr>
              <a:t>Chinese Union Version Bible</a:t>
            </a:r>
            <a:endParaRPr b="1" dirty="0"/>
          </a:p>
          <a:p>
            <a:pPr marL="0" marR="0" lvl="0" indent="0" algn="l" rtl="0">
              <a:lnSpc>
                <a:spcPct val="90000"/>
              </a:lnSpc>
              <a:spcBef>
                <a:spcPts val="0"/>
              </a:spcBef>
              <a:spcAft>
                <a:spcPts val="0"/>
              </a:spcAft>
              <a:buNone/>
            </a:pPr>
            <a:r>
              <a:rPr lang="en-US" sz="1020" dirty="0">
                <a:solidFill>
                  <a:schemeClr val="lt1"/>
                </a:solidFill>
                <a:latin typeface="Microsoft YaHei"/>
                <a:ea typeface="Microsoft YaHei"/>
                <a:cs typeface="Microsoft YaHei"/>
                <a:sym typeface="Microsoft YaHei"/>
              </a:rPr>
              <a:t>In 1919, led by the missionaries in China in cooperation with Chinese believers, the content of the Bible was translated into modern Chinese, rather than classical Chinese. </a:t>
            </a:r>
            <a:endParaRPr dirty="0"/>
          </a:p>
          <a:p>
            <a:pPr marL="0" marR="0" lvl="0" indent="0" algn="l" rtl="0">
              <a:lnSpc>
                <a:spcPct val="90000"/>
              </a:lnSpc>
              <a:spcBef>
                <a:spcPts val="0"/>
              </a:spcBef>
              <a:spcAft>
                <a:spcPts val="0"/>
              </a:spcAft>
              <a:buNone/>
            </a:pPr>
            <a:r>
              <a:rPr lang="en-US" sz="1020" dirty="0">
                <a:solidFill>
                  <a:schemeClr val="lt1"/>
                </a:solidFill>
                <a:latin typeface="Microsoft YaHei"/>
                <a:ea typeface="Microsoft YaHei"/>
                <a:cs typeface="Microsoft YaHei"/>
                <a:sym typeface="Microsoft YaHei"/>
              </a:rPr>
              <a:t>The purpose was to make the teachings and messages of the Bible easier to be understood and communicated to the Chinese. </a:t>
            </a:r>
            <a:endParaRPr dirty="0"/>
          </a:p>
          <a:p>
            <a:pPr marL="0" marR="0" lvl="0" indent="0" algn="l" rtl="0">
              <a:lnSpc>
                <a:spcPct val="90000"/>
              </a:lnSpc>
              <a:spcBef>
                <a:spcPts val="0"/>
              </a:spcBef>
              <a:spcAft>
                <a:spcPts val="0"/>
              </a:spcAft>
              <a:buNone/>
            </a:pPr>
            <a:r>
              <a:rPr lang="en-US" sz="1020" dirty="0">
                <a:solidFill>
                  <a:schemeClr val="lt1"/>
                </a:solidFill>
                <a:latin typeface="Microsoft YaHei"/>
                <a:ea typeface="Microsoft YaHei"/>
                <a:cs typeface="Microsoft YaHei"/>
                <a:sym typeface="Microsoft YaHei"/>
              </a:rPr>
              <a:t>The name of the “Union Version” came from a Hebrew word and an original Greek phrase that meant "reconciliation" or ”united," emphasizing its goal to maintain a truthful translation of the original text of the Bible. The Chinese Union Version of the Bible played an important role in the development of the Chinese vernacular.</a:t>
            </a:r>
            <a:endParaRPr dirty="0"/>
          </a:p>
          <a:p>
            <a:pPr marL="0" marR="0" lvl="0" indent="0" algn="l" rtl="0">
              <a:lnSpc>
                <a:spcPct val="90000"/>
              </a:lnSpc>
              <a:spcBef>
                <a:spcPts val="0"/>
              </a:spcBef>
              <a:spcAft>
                <a:spcPts val="0"/>
              </a:spcAft>
              <a:buNone/>
            </a:pPr>
            <a:endParaRPr sz="1020" dirty="0">
              <a:solidFill>
                <a:schemeClr val="lt1"/>
              </a:solidFill>
              <a:latin typeface="Microsoft YaHei"/>
              <a:ea typeface="Microsoft YaHei"/>
              <a:cs typeface="Microsoft YaHei"/>
              <a:sym typeface="Microsoft YaHei"/>
            </a:endParaRPr>
          </a:p>
          <a:p>
            <a:pPr marL="0" marR="0" lvl="0" indent="0" algn="l" rtl="0">
              <a:lnSpc>
                <a:spcPct val="90000"/>
              </a:lnSpc>
              <a:spcBef>
                <a:spcPts val="0"/>
              </a:spcBef>
              <a:spcAft>
                <a:spcPts val="0"/>
              </a:spcAft>
              <a:buNone/>
            </a:pPr>
            <a:r>
              <a:rPr lang="en-US" sz="1020" b="0" dirty="0">
                <a:solidFill>
                  <a:schemeClr val="lt1"/>
                </a:solidFill>
                <a:latin typeface="Microsoft YaHei"/>
                <a:ea typeface="Microsoft YaHei"/>
                <a:cs typeface="Microsoft YaHei"/>
                <a:sym typeface="Microsoft YaHei"/>
              </a:rPr>
              <a:t>Photo of Translators of the Union Version</a:t>
            </a:r>
          </a:p>
          <a:p>
            <a:pPr marL="0" marR="0" lvl="0" indent="0" algn="l" rtl="0">
              <a:lnSpc>
                <a:spcPct val="90000"/>
              </a:lnSpc>
              <a:spcBef>
                <a:spcPts val="0"/>
              </a:spcBef>
              <a:spcAft>
                <a:spcPts val="0"/>
              </a:spcAft>
              <a:buNone/>
            </a:pPr>
            <a:endParaRPr b="1" dirty="0"/>
          </a:p>
          <a:p>
            <a:pPr marL="0" lvl="0" indent="0" algn="l" rtl="0">
              <a:lnSpc>
                <a:spcPct val="117647"/>
              </a:lnSpc>
              <a:spcBef>
                <a:spcPts val="0"/>
              </a:spcBef>
              <a:spcAft>
                <a:spcPts val="0"/>
              </a:spcAft>
              <a:buNone/>
            </a:pPr>
            <a:r>
              <a:rPr lang="en-US" sz="1020" b="1" dirty="0">
                <a:solidFill>
                  <a:schemeClr val="lt1"/>
                </a:solidFill>
                <a:latin typeface="Microsoft YaHei"/>
                <a:ea typeface="Microsoft YaHei"/>
                <a:cs typeface="Microsoft YaHei"/>
                <a:sym typeface="Microsoft YaHei"/>
              </a:rPr>
              <a:t>The Septuagint Translation</a:t>
            </a:r>
            <a:endParaRPr b="1" dirty="0"/>
          </a:p>
          <a:p>
            <a:pPr marL="0" lvl="0" indent="0" algn="l" rtl="0">
              <a:lnSpc>
                <a:spcPct val="90000"/>
              </a:lnSpc>
              <a:spcBef>
                <a:spcPts val="0"/>
              </a:spcBef>
              <a:spcAft>
                <a:spcPts val="0"/>
              </a:spcAft>
              <a:buNone/>
            </a:pPr>
            <a:r>
              <a:rPr lang="en-US" sz="1020" dirty="0">
                <a:solidFill>
                  <a:schemeClr val="lt1"/>
                </a:solidFill>
                <a:latin typeface="Microsoft YaHei"/>
                <a:ea typeface="Microsoft YaHei"/>
                <a:cs typeface="Microsoft YaHei"/>
                <a:sym typeface="Microsoft YaHei"/>
              </a:rPr>
              <a:t>The Jews lost to Babylon and were exiled. Babylon was later conquered by Persia. </a:t>
            </a:r>
            <a:endParaRPr dirty="0"/>
          </a:p>
          <a:p>
            <a:pPr marL="0" lvl="0" indent="0" algn="l" rtl="0">
              <a:lnSpc>
                <a:spcPct val="90000"/>
              </a:lnSpc>
              <a:spcBef>
                <a:spcPts val="0"/>
              </a:spcBef>
              <a:spcAft>
                <a:spcPts val="0"/>
              </a:spcAft>
              <a:buNone/>
            </a:pPr>
            <a:r>
              <a:rPr lang="en-US" sz="1020" dirty="0">
                <a:solidFill>
                  <a:schemeClr val="lt1"/>
                </a:solidFill>
                <a:latin typeface="Microsoft YaHei"/>
                <a:ea typeface="Microsoft YaHei"/>
                <a:cs typeface="Microsoft YaHei"/>
                <a:sym typeface="Microsoft YaHei"/>
              </a:rPr>
              <a:t>During the Persian rule, some of the Jews returned to the land of Judah. </a:t>
            </a:r>
            <a:endParaRPr dirty="0"/>
          </a:p>
          <a:p>
            <a:pPr marL="0" lvl="0" indent="0" algn="l" rtl="0">
              <a:lnSpc>
                <a:spcPct val="90000"/>
              </a:lnSpc>
              <a:spcBef>
                <a:spcPts val="0"/>
              </a:spcBef>
              <a:spcAft>
                <a:spcPts val="0"/>
              </a:spcAft>
              <a:buNone/>
            </a:pPr>
            <a:r>
              <a:rPr lang="en-US" sz="1020" dirty="0">
                <a:solidFill>
                  <a:schemeClr val="lt1"/>
                </a:solidFill>
                <a:latin typeface="Microsoft YaHei"/>
                <a:ea typeface="Microsoft YaHei"/>
                <a:cs typeface="Microsoft YaHei"/>
                <a:sym typeface="Microsoft YaHei"/>
              </a:rPr>
              <a:t>Later, Persia was conquered by the Hellenistic Empire of Alexander the Great. The Jews who remained in Hellenized Persia were not familiar with the Old Testament, which was written in Hebrew. </a:t>
            </a:r>
            <a:endParaRPr dirty="0"/>
          </a:p>
          <a:p>
            <a:pPr marL="0" lvl="0" indent="0" algn="l" rtl="0">
              <a:lnSpc>
                <a:spcPct val="90000"/>
              </a:lnSpc>
              <a:spcBef>
                <a:spcPts val="0"/>
              </a:spcBef>
              <a:spcAft>
                <a:spcPts val="0"/>
              </a:spcAft>
              <a:buNone/>
            </a:pPr>
            <a:r>
              <a:rPr lang="en-US" sz="1020" dirty="0">
                <a:solidFill>
                  <a:schemeClr val="lt1"/>
                </a:solidFill>
                <a:latin typeface="Microsoft YaHei"/>
                <a:ea typeface="Microsoft YaHei"/>
                <a:cs typeface="Microsoft YaHei"/>
                <a:sym typeface="Microsoft YaHei"/>
              </a:rPr>
              <a:t>Therefore, in the 2nd century BC, 72 Jewish scholars translated the Bible from Hebrew into Greek, the common language of the time. This translation is known as the Septuagint. </a:t>
            </a:r>
            <a:endParaRPr dirty="0"/>
          </a:p>
          <a:p>
            <a:pPr marL="0" lvl="0" indent="0" algn="l" rtl="0">
              <a:lnSpc>
                <a:spcPct val="90000"/>
              </a:lnSpc>
              <a:spcBef>
                <a:spcPts val="0"/>
              </a:spcBef>
              <a:spcAft>
                <a:spcPts val="0"/>
              </a:spcAft>
              <a:buNone/>
            </a:pPr>
            <a:r>
              <a:rPr lang="en-US" sz="1020" dirty="0">
                <a:solidFill>
                  <a:schemeClr val="lt1"/>
                </a:solidFill>
                <a:latin typeface="Microsoft YaHei"/>
                <a:ea typeface="Microsoft YaHei"/>
                <a:cs typeface="Microsoft YaHei"/>
                <a:sym typeface="Microsoft YaHei"/>
              </a:rPr>
              <a:t>The New Testament was also written in Greek.</a:t>
            </a:r>
            <a:endParaRPr dirty="0"/>
          </a:p>
          <a:p>
            <a:pPr marL="0" lvl="0" indent="0" algn="l" rtl="0">
              <a:lnSpc>
                <a:spcPct val="90000"/>
              </a:lnSpc>
              <a:spcBef>
                <a:spcPts val="0"/>
              </a:spcBef>
              <a:spcAft>
                <a:spcPts val="0"/>
              </a:spcAft>
              <a:buNone/>
            </a:pPr>
            <a:endParaRPr sz="1020" dirty="0">
              <a:solidFill>
                <a:schemeClr val="lt1"/>
              </a:solidFill>
              <a:latin typeface="Microsoft YaHei"/>
              <a:ea typeface="Microsoft YaHei"/>
              <a:cs typeface="Microsoft YaHei"/>
              <a:sym typeface="Microsoft YaHei"/>
            </a:endParaRPr>
          </a:p>
          <a:p>
            <a:pPr marL="0" lvl="0" indent="0" algn="l" rtl="0">
              <a:lnSpc>
                <a:spcPct val="90000"/>
              </a:lnSpc>
              <a:spcBef>
                <a:spcPts val="0"/>
              </a:spcBef>
              <a:spcAft>
                <a:spcPts val="0"/>
              </a:spcAft>
              <a:buNone/>
            </a:pPr>
            <a:r>
              <a:rPr lang="en-US" sz="1020" dirty="0">
                <a:solidFill>
                  <a:schemeClr val="lt1"/>
                </a:solidFill>
                <a:latin typeface="Microsoft YaHei"/>
                <a:ea typeface="Microsoft YaHei"/>
                <a:cs typeface="Microsoft YaHei"/>
                <a:sym typeface="Microsoft YaHei"/>
              </a:rPr>
              <a:t>The Vulgate that influenced the Latin world</a:t>
            </a:r>
            <a:endParaRPr dirty="0"/>
          </a:p>
          <a:p>
            <a:pPr marL="0" lvl="0" indent="0" algn="l" rtl="0">
              <a:lnSpc>
                <a:spcPct val="90000"/>
              </a:lnSpc>
              <a:spcBef>
                <a:spcPts val="0"/>
              </a:spcBef>
              <a:spcAft>
                <a:spcPts val="0"/>
              </a:spcAft>
              <a:buNone/>
            </a:pPr>
            <a:r>
              <a:rPr lang="en-US" sz="1020" dirty="0">
                <a:solidFill>
                  <a:schemeClr val="lt1"/>
                </a:solidFill>
                <a:latin typeface="Microsoft YaHei"/>
                <a:ea typeface="Microsoft YaHei"/>
                <a:cs typeface="Microsoft YaHei"/>
                <a:sym typeface="Microsoft YaHei"/>
              </a:rPr>
              <a:t>About six hundred years after the Septuagint, the lingua franca of the Western Roman world had switched from Greek to Latin. </a:t>
            </a:r>
            <a:endParaRPr dirty="0"/>
          </a:p>
          <a:p>
            <a:pPr marL="0" lvl="0" indent="0" algn="l" rtl="0">
              <a:lnSpc>
                <a:spcPct val="90000"/>
              </a:lnSpc>
              <a:spcBef>
                <a:spcPts val="0"/>
              </a:spcBef>
              <a:spcAft>
                <a:spcPts val="0"/>
              </a:spcAft>
              <a:buNone/>
            </a:pPr>
            <a:r>
              <a:rPr lang="en-US" sz="1020" dirty="0">
                <a:solidFill>
                  <a:schemeClr val="lt1"/>
                </a:solidFill>
                <a:latin typeface="Microsoft YaHei"/>
                <a:ea typeface="Microsoft YaHei"/>
                <a:cs typeface="Microsoft YaHei"/>
                <a:sym typeface="Microsoft YaHei"/>
              </a:rPr>
              <a:t>The Vulgate (Latin Vulgar Version) translation was produced in response to the times, fulfilling the need to share the faith in a new linguistic environment while influencing the church's history for over a thousand years thereafter..</a:t>
            </a:r>
            <a:endParaRPr dirty="0"/>
          </a:p>
          <a:p>
            <a:pPr marL="0" lvl="0" indent="0" algn="l" rtl="0">
              <a:lnSpc>
                <a:spcPct val="90000"/>
              </a:lnSpc>
              <a:spcBef>
                <a:spcPts val="0"/>
              </a:spcBef>
              <a:spcAft>
                <a:spcPts val="0"/>
              </a:spcAft>
              <a:buNone/>
            </a:pPr>
            <a:endParaRPr sz="1020" dirty="0">
              <a:solidFill>
                <a:schemeClr val="lt1"/>
              </a:solidFill>
              <a:latin typeface="Microsoft YaHei"/>
              <a:ea typeface="Microsoft YaHei"/>
              <a:cs typeface="Microsoft YaHei"/>
              <a:sym typeface="Microsoft YaHei"/>
            </a:endParaRPr>
          </a:p>
          <a:p>
            <a:pPr marL="0" lvl="0" indent="0" algn="l" rtl="0">
              <a:lnSpc>
                <a:spcPct val="90000"/>
              </a:lnSpc>
              <a:spcBef>
                <a:spcPts val="0"/>
              </a:spcBef>
              <a:spcAft>
                <a:spcPts val="0"/>
              </a:spcAft>
              <a:buNone/>
            </a:pPr>
            <a:r>
              <a:rPr lang="en-US" sz="1020" dirty="0">
                <a:solidFill>
                  <a:schemeClr val="lt1"/>
                </a:solidFill>
                <a:latin typeface="Microsoft YaHei"/>
                <a:ea typeface="Microsoft YaHei"/>
                <a:cs typeface="Microsoft YaHei"/>
                <a:sym typeface="Microsoft YaHei"/>
              </a:rPr>
              <a:t>Wycliffe English Bible Translation</a:t>
            </a:r>
            <a:endParaRPr dirty="0"/>
          </a:p>
          <a:p>
            <a:pPr marL="0" lvl="0" indent="0" algn="l" rtl="0">
              <a:lnSpc>
                <a:spcPct val="90000"/>
              </a:lnSpc>
              <a:spcBef>
                <a:spcPts val="0"/>
              </a:spcBef>
              <a:spcAft>
                <a:spcPts val="0"/>
              </a:spcAft>
              <a:buNone/>
            </a:pPr>
            <a:r>
              <a:rPr lang="en-US" sz="1020" dirty="0">
                <a:solidFill>
                  <a:schemeClr val="lt1"/>
                </a:solidFill>
                <a:latin typeface="Microsoft YaHei"/>
                <a:ea typeface="Microsoft YaHei"/>
                <a:cs typeface="Microsoft YaHei"/>
                <a:sym typeface="Microsoft YaHei"/>
              </a:rPr>
              <a:t>At the end of the 14th century, British theologian John Wycliffe translated the Bible from Latin into English, the King James Version, making it easier for countries in the English-speaking world to understand and interpret the Bible.</a:t>
            </a:r>
            <a:endParaRPr dirty="0"/>
          </a:p>
          <a:p>
            <a:pPr marL="0" lvl="0" indent="0" algn="l" rtl="0">
              <a:lnSpc>
                <a:spcPct val="90000"/>
              </a:lnSpc>
              <a:spcBef>
                <a:spcPts val="0"/>
              </a:spcBef>
              <a:spcAft>
                <a:spcPts val="0"/>
              </a:spcAft>
              <a:buNone/>
            </a:pPr>
            <a:endParaRPr sz="1020" dirty="0">
              <a:solidFill>
                <a:schemeClr val="lt1"/>
              </a:solidFill>
              <a:latin typeface="Microsoft YaHei"/>
              <a:ea typeface="Microsoft YaHei"/>
              <a:cs typeface="Microsoft YaHei"/>
              <a:sym typeface="Microsoft YaHei"/>
            </a:endParaRPr>
          </a:p>
          <a:p>
            <a:pPr marL="0" lvl="0" indent="0" algn="l" rtl="0">
              <a:lnSpc>
                <a:spcPct val="90000"/>
              </a:lnSpc>
              <a:spcBef>
                <a:spcPts val="0"/>
              </a:spcBef>
              <a:spcAft>
                <a:spcPts val="0"/>
              </a:spcAft>
              <a:buNone/>
            </a:pPr>
            <a:endParaRPr sz="1020" dirty="0">
              <a:solidFill>
                <a:schemeClr val="lt1"/>
              </a:solidFill>
              <a:latin typeface="Microsoft YaHei"/>
              <a:ea typeface="Microsoft YaHei"/>
              <a:cs typeface="Microsoft YaHei"/>
              <a:sym typeface="Microsoft YaHei"/>
            </a:endParaRPr>
          </a:p>
        </p:txBody>
      </p:sp>
      <p:sp>
        <p:nvSpPr>
          <p:cNvPr id="97" name="Google Shape;9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83916"/>
              </a:lnSpc>
              <a:spcBef>
                <a:spcPts val="0"/>
              </a:spcBef>
              <a:spcAft>
                <a:spcPts val="0"/>
              </a:spcAft>
              <a:buNone/>
            </a:pPr>
            <a:r>
              <a:rPr lang="en-US" sz="1430" b="1" dirty="0"/>
              <a:t>The Current Status of Bible Translation</a:t>
            </a:r>
            <a:endParaRPr b="1" dirty="0"/>
          </a:p>
          <a:p>
            <a:pPr marL="0" marR="0" lvl="0" indent="0" algn="l" rtl="0">
              <a:lnSpc>
                <a:spcPct val="83916"/>
              </a:lnSpc>
              <a:spcBef>
                <a:spcPts val="0"/>
              </a:spcBef>
              <a:spcAft>
                <a:spcPts val="0"/>
              </a:spcAft>
              <a:buNone/>
            </a:pPr>
            <a:endParaRPr sz="1430" dirty="0"/>
          </a:p>
          <a:p>
            <a:pPr marL="0" marR="0" lvl="0" indent="0" algn="l" rtl="0">
              <a:lnSpc>
                <a:spcPct val="83916"/>
              </a:lnSpc>
              <a:spcBef>
                <a:spcPts val="0"/>
              </a:spcBef>
              <a:spcAft>
                <a:spcPts val="0"/>
              </a:spcAft>
              <a:buNone/>
            </a:pPr>
            <a:r>
              <a:rPr lang="en-US" sz="1430" dirty="0"/>
              <a:t>Globally, there are approximately 7,388 different languages.</a:t>
            </a:r>
            <a:endParaRPr dirty="0"/>
          </a:p>
          <a:p>
            <a:pPr marL="0" marR="0" lvl="0" indent="0" algn="l" rtl="0">
              <a:lnSpc>
                <a:spcPct val="83916"/>
              </a:lnSpc>
              <a:spcBef>
                <a:spcPts val="0"/>
              </a:spcBef>
              <a:spcAft>
                <a:spcPts val="0"/>
              </a:spcAft>
              <a:buNone/>
            </a:pPr>
            <a:endParaRPr sz="1430" dirty="0"/>
          </a:p>
          <a:p>
            <a:pPr marL="0" marR="0" lvl="0" indent="0" algn="l" rtl="0">
              <a:lnSpc>
                <a:spcPct val="83916"/>
              </a:lnSpc>
              <a:spcBef>
                <a:spcPts val="0"/>
              </a:spcBef>
              <a:spcAft>
                <a:spcPts val="0"/>
              </a:spcAft>
              <a:buNone/>
            </a:pPr>
            <a:r>
              <a:rPr lang="en-US" sz="1430" dirty="0"/>
              <a:t>The entire Bible has been translated into only about 10%, or 724, of these languages.</a:t>
            </a:r>
            <a:endParaRPr dirty="0"/>
          </a:p>
          <a:p>
            <a:pPr marL="0" marR="0" lvl="0" indent="0" algn="l" rtl="0">
              <a:lnSpc>
                <a:spcPct val="83916"/>
              </a:lnSpc>
              <a:spcBef>
                <a:spcPts val="0"/>
              </a:spcBef>
              <a:spcAft>
                <a:spcPts val="0"/>
              </a:spcAft>
              <a:buNone/>
            </a:pPr>
            <a:endParaRPr sz="1430" dirty="0"/>
          </a:p>
          <a:p>
            <a:pPr marL="0" marR="0" lvl="0" indent="0" algn="l" rtl="0">
              <a:lnSpc>
                <a:spcPct val="83916"/>
              </a:lnSpc>
              <a:spcBef>
                <a:spcPts val="0"/>
              </a:spcBef>
              <a:spcAft>
                <a:spcPts val="0"/>
              </a:spcAft>
              <a:buNone/>
            </a:pPr>
            <a:r>
              <a:rPr lang="en-US" sz="1430" dirty="0"/>
              <a:t>There are still over 1.4 billion people worldwide who do not have the complete Bible translated into their native languages.</a:t>
            </a:r>
            <a:endParaRPr dirty="0"/>
          </a:p>
          <a:p>
            <a:pPr marL="0" marR="0" lvl="0" indent="0" algn="l" rtl="0">
              <a:lnSpc>
                <a:spcPct val="83916"/>
              </a:lnSpc>
              <a:spcBef>
                <a:spcPts val="0"/>
              </a:spcBef>
              <a:spcAft>
                <a:spcPts val="0"/>
              </a:spcAft>
              <a:buNone/>
            </a:pPr>
            <a:endParaRPr sz="1430" dirty="0"/>
          </a:p>
          <a:p>
            <a:pPr marL="0" marR="0" lvl="0" indent="0" algn="l" rtl="0">
              <a:lnSpc>
                <a:spcPct val="83916"/>
              </a:lnSpc>
              <a:spcBef>
                <a:spcPts val="0"/>
              </a:spcBef>
              <a:spcAft>
                <a:spcPts val="0"/>
              </a:spcAft>
              <a:buNone/>
            </a:pPr>
            <a:r>
              <a:rPr lang="en-US" sz="1430" dirty="0"/>
              <a:t>These people are mostly in Central Africa, Southeast Asia, and the Pacific Islands. </a:t>
            </a:r>
            <a:endParaRPr dirty="0"/>
          </a:p>
          <a:p>
            <a:pPr marL="0" marR="0" lvl="0" indent="0" algn="l" rtl="0">
              <a:lnSpc>
                <a:spcPct val="83916"/>
              </a:lnSpc>
              <a:spcBef>
                <a:spcPts val="0"/>
              </a:spcBef>
              <a:spcAft>
                <a:spcPts val="0"/>
              </a:spcAft>
              <a:buNone/>
            </a:pPr>
            <a:endParaRPr sz="1430" dirty="0"/>
          </a:p>
          <a:p>
            <a:pPr marL="0" marR="0" lvl="0" indent="0" algn="l" rtl="0">
              <a:lnSpc>
                <a:spcPct val="83916"/>
              </a:lnSpc>
              <a:spcBef>
                <a:spcPts val="0"/>
              </a:spcBef>
              <a:spcAft>
                <a:spcPts val="0"/>
              </a:spcAft>
              <a:buNone/>
            </a:pPr>
            <a:r>
              <a:rPr lang="en-US" sz="1430" dirty="0"/>
              <a:t>The Wycliffe International Alliance estimated that as of the end of 2022, there were still 1,700 language groups, nearly 200 million people, who did not have any portion of the Bible in their native languages. Many of these language groups are ethnic minorities. </a:t>
            </a:r>
            <a:endParaRPr dirty="0"/>
          </a:p>
          <a:p>
            <a:pPr marL="0" marR="0" lvl="0" indent="0" algn="l" rtl="0">
              <a:lnSpc>
                <a:spcPct val="83916"/>
              </a:lnSpc>
              <a:spcBef>
                <a:spcPts val="0"/>
              </a:spcBef>
              <a:spcAft>
                <a:spcPts val="0"/>
              </a:spcAft>
              <a:buNone/>
            </a:pPr>
            <a:endParaRPr sz="1430" dirty="0"/>
          </a:p>
          <a:p>
            <a:pPr marL="0" marR="0" lvl="0" indent="0" algn="l" rtl="0">
              <a:lnSpc>
                <a:spcPct val="83916"/>
              </a:lnSpc>
              <a:spcBef>
                <a:spcPts val="0"/>
              </a:spcBef>
              <a:spcAft>
                <a:spcPts val="0"/>
              </a:spcAft>
              <a:buNone/>
            </a:pPr>
            <a:r>
              <a:rPr lang="en-US" sz="1430" dirty="0"/>
              <a:t>Some language groups may have a significant population but live in inaccessible areas. They also need to hear the Gospel in their own language.</a:t>
            </a:r>
            <a:endParaRPr dirty="0"/>
          </a:p>
          <a:p>
            <a:pPr marL="0" marR="0" lvl="0" indent="0" algn="l" rtl="0">
              <a:lnSpc>
                <a:spcPct val="83916"/>
              </a:lnSpc>
              <a:spcBef>
                <a:spcPts val="0"/>
              </a:spcBef>
              <a:spcAft>
                <a:spcPts val="0"/>
              </a:spcAft>
              <a:buNone/>
            </a:pPr>
            <a:endParaRPr sz="1430" dirty="0"/>
          </a:p>
          <a:p>
            <a:pPr marL="0" lvl="0" indent="0" algn="l" rtl="0">
              <a:lnSpc>
                <a:spcPct val="80000"/>
              </a:lnSpc>
              <a:spcBef>
                <a:spcPts val="0"/>
              </a:spcBef>
              <a:spcAft>
                <a:spcPts val="0"/>
              </a:spcAft>
              <a:buNone/>
            </a:pPr>
            <a:endParaRPr sz="390" dirty="0"/>
          </a:p>
        </p:txBody>
      </p:sp>
      <p:sp>
        <p:nvSpPr>
          <p:cNvPr id="109" name="Google Shape;109;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None/>
            </a:pPr>
            <a:r>
              <a:rPr lang="en-US" sz="839"/>
              <a:t>Contact and communication: The vanguard team to search for communication contacts</a:t>
            </a:r>
            <a:endParaRPr/>
          </a:p>
          <a:p>
            <a:pPr marL="0" lvl="0" indent="0" algn="l" rtl="0">
              <a:lnSpc>
                <a:spcPct val="80000"/>
              </a:lnSpc>
              <a:spcBef>
                <a:spcPts val="0"/>
              </a:spcBef>
              <a:spcAft>
                <a:spcPts val="0"/>
              </a:spcAft>
              <a:buNone/>
            </a:pPr>
            <a:r>
              <a:rPr lang="en-US" sz="839"/>
              <a:t>Many language groups in need of Bible translation live in remote and rugged areas that are challenging to reach. Some live in places that are extremely unfriendly to the Christian faith politically, religiously, and/or culturally. Extra caution would be needed for these situations to ensure safety of the workers and the ministries. To initiate Bible translation, a very critical point is to have language surveyors as the first team to boldly venture in, such as trekking dangerous routes and/or overcoming spiritual world, etc., and look for contacts who are easy to communicate with and willing to help. Currently, there is a severe shortage of language surveyors. We pray to the Lord to call upon the right people to join the team!</a:t>
            </a:r>
            <a:endParaRPr/>
          </a:p>
          <a:p>
            <a:pPr marL="0" lvl="0" indent="0" algn="l" rtl="0">
              <a:lnSpc>
                <a:spcPct val="80000"/>
              </a:lnSpc>
              <a:spcBef>
                <a:spcPts val="0"/>
              </a:spcBef>
              <a:spcAft>
                <a:spcPts val="0"/>
              </a:spcAft>
              <a:buNone/>
            </a:pPr>
            <a:endParaRPr sz="839"/>
          </a:p>
          <a:p>
            <a:pPr marL="0" lvl="0" indent="0" algn="l" rtl="0">
              <a:lnSpc>
                <a:spcPct val="80000"/>
              </a:lnSpc>
              <a:spcBef>
                <a:spcPts val="0"/>
              </a:spcBef>
              <a:spcAft>
                <a:spcPts val="0"/>
              </a:spcAft>
              <a:buNone/>
            </a:pPr>
            <a:r>
              <a:rPr lang="en-US" sz="839"/>
              <a:t>Enter the area: Establish support systems</a:t>
            </a:r>
            <a:endParaRPr/>
          </a:p>
          <a:p>
            <a:pPr marL="0" lvl="0" indent="0" algn="l" rtl="0">
              <a:lnSpc>
                <a:spcPct val="80000"/>
              </a:lnSpc>
              <a:spcBef>
                <a:spcPts val="0"/>
              </a:spcBef>
              <a:spcAft>
                <a:spcPts val="0"/>
              </a:spcAft>
              <a:buNone/>
            </a:pPr>
            <a:r>
              <a:rPr lang="en-US" sz="839"/>
              <a:t>Once relationship has been established, Bible translation missionaries would prepare to go into the language group. If the area is remote, then it will be essential to have a support team to prepare for the Bible translators. This may involve tasks such as building clean water collection systems in villages, constructing housing for translators, setting up regional offices, installing communication infrastructure and power networks, renovating and maintaining facilities, repairing generators, or even designing and laying new airstrips—requiring various specialized technical collaborators. Before the pandemic, there had been up to 1.6 million Christians from US volunteering in various remote areas for these short-term services, allowing the Bible translators to have more time to translate the words of God.</a:t>
            </a:r>
            <a:endParaRPr/>
          </a:p>
          <a:p>
            <a:pPr marL="0" lvl="0" indent="0" algn="l" rtl="0">
              <a:lnSpc>
                <a:spcPct val="80000"/>
              </a:lnSpc>
              <a:spcBef>
                <a:spcPts val="0"/>
              </a:spcBef>
              <a:spcAft>
                <a:spcPts val="0"/>
              </a:spcAft>
              <a:buNone/>
            </a:pPr>
            <a:endParaRPr sz="839"/>
          </a:p>
          <a:p>
            <a:pPr marL="0" lvl="0" indent="0" algn="l" rtl="0">
              <a:lnSpc>
                <a:spcPct val="80000"/>
              </a:lnSpc>
              <a:spcBef>
                <a:spcPts val="0"/>
              </a:spcBef>
              <a:spcAft>
                <a:spcPts val="0"/>
              </a:spcAft>
              <a:buNone/>
            </a:pPr>
            <a:r>
              <a:rPr lang="en-US" sz="839"/>
              <a:t>Writing System</a:t>
            </a:r>
            <a:endParaRPr/>
          </a:p>
          <a:p>
            <a:pPr marL="0" lvl="0" indent="0" algn="l" rtl="0">
              <a:lnSpc>
                <a:spcPct val="80000"/>
              </a:lnSpc>
              <a:spcBef>
                <a:spcPts val="0"/>
              </a:spcBef>
              <a:spcAft>
                <a:spcPts val="0"/>
              </a:spcAft>
              <a:buNone/>
            </a:pPr>
            <a:r>
              <a:rPr lang="en-US" sz="839"/>
              <a:t>Next is to design a set of letters and a writing system for the language group. This is followed by compiling dictionaries, creating health pamphlets, developing literacy education materials, preserving folk stories, and eventually producing a Bible in their mother tongue.</a:t>
            </a:r>
            <a:endParaRPr/>
          </a:p>
          <a:p>
            <a:pPr marL="0" lvl="0" indent="0" algn="l" rtl="0">
              <a:lnSpc>
                <a:spcPct val="80000"/>
              </a:lnSpc>
              <a:spcBef>
                <a:spcPts val="0"/>
              </a:spcBef>
              <a:spcAft>
                <a:spcPts val="0"/>
              </a:spcAft>
              <a:buNone/>
            </a:pPr>
            <a:endParaRPr sz="839"/>
          </a:p>
          <a:p>
            <a:pPr marL="0" lvl="0" indent="0" algn="l" rtl="0">
              <a:lnSpc>
                <a:spcPct val="80000"/>
              </a:lnSpc>
              <a:spcBef>
                <a:spcPts val="0"/>
              </a:spcBef>
              <a:spcAft>
                <a:spcPts val="0"/>
              </a:spcAft>
              <a:buNone/>
            </a:pPr>
            <a:r>
              <a:rPr lang="en-US" sz="839"/>
              <a:t>Most of the ethnic groups that needed Bible in their native languages are minorities. They reside in developing countries and mostly ranked the lowest social-economically in their country, 98% illiterate. Because of that, the missionaries also needed to develop educational materials and train literacy teachers. (Presenter can decide to use the following information or not: 2/3 of the illiterate globally are women. Some missionaries would teach them to read and train them to be teachers! As they awkwardly picked up the chalk to write on the board, they faces glowed. At that very moment, not only were they able to be teachers, but they also began to teach their children anytime. Developing in parallel literacy education and Bible translation is the most ideal situation. Widespread literacy encourages more people to engage with the translated Bible effectively, allowing the native language Bible to effectively transform people's lives.</a:t>
            </a:r>
            <a:endParaRPr/>
          </a:p>
          <a:p>
            <a:pPr marL="0" lvl="0" indent="0" algn="l" rtl="0">
              <a:lnSpc>
                <a:spcPct val="80000"/>
              </a:lnSpc>
              <a:spcBef>
                <a:spcPts val="0"/>
              </a:spcBef>
              <a:spcAft>
                <a:spcPts val="0"/>
              </a:spcAft>
              <a:buNone/>
            </a:pPr>
            <a:endParaRPr sz="839"/>
          </a:p>
          <a:p>
            <a:pPr marL="0" lvl="0" indent="0" algn="l" rtl="0">
              <a:lnSpc>
                <a:spcPct val="80000"/>
              </a:lnSpc>
              <a:spcBef>
                <a:spcPts val="0"/>
              </a:spcBef>
              <a:spcAft>
                <a:spcPts val="0"/>
              </a:spcAft>
              <a:buNone/>
            </a:pPr>
            <a:r>
              <a:rPr lang="en-US" sz="839"/>
              <a:t>Key Individuals </a:t>
            </a:r>
            <a:endParaRPr/>
          </a:p>
          <a:p>
            <a:pPr marL="0" lvl="0" indent="0" algn="l" rtl="0">
              <a:lnSpc>
                <a:spcPct val="80000"/>
              </a:lnSpc>
              <a:spcBef>
                <a:spcPts val="0"/>
              </a:spcBef>
              <a:spcAft>
                <a:spcPts val="0"/>
              </a:spcAft>
              <a:buNone/>
            </a:pPr>
            <a:r>
              <a:rPr lang="en-US" sz="839"/>
              <a:t>Besides Bible translation missionaries and the support personnel, another group of critical players is the native language workers. The native language translators are not necessarily Christians. They could be hired for their education, bilingual abilities, and training in translation principles and techniques. But personally, they do not know God.</a:t>
            </a:r>
            <a:endParaRPr/>
          </a:p>
          <a:p>
            <a:pPr marL="0" lvl="0" indent="0" algn="l" rtl="0">
              <a:lnSpc>
                <a:spcPct val="80000"/>
              </a:lnSpc>
              <a:spcBef>
                <a:spcPts val="0"/>
              </a:spcBef>
              <a:spcAft>
                <a:spcPts val="0"/>
              </a:spcAft>
              <a:buNone/>
            </a:pPr>
            <a:endParaRPr sz="839"/>
          </a:p>
          <a:p>
            <a:pPr marL="0" lvl="0" indent="0" algn="l" rtl="0">
              <a:lnSpc>
                <a:spcPct val="80000"/>
              </a:lnSpc>
              <a:spcBef>
                <a:spcPts val="0"/>
              </a:spcBef>
              <a:spcAft>
                <a:spcPts val="0"/>
              </a:spcAft>
              <a:buNone/>
            </a:pPr>
            <a:r>
              <a:rPr lang="en-US" sz="839"/>
              <a:t>Furthermore, every Bible translation must undergo guidance and rigorous scrutiny from translation consultants. These consultants are experts in Biblical Hebrew or Greek with extensive backgrounds and experience in Bible translation. They work closely with translators, discussing and dissecting the translation passage by passage, sharing insights on handling challenging passages, and providing comprehensive feedback on various aspects of the manuscript. However, there is a severe shortage of consultants, and the pace of reviewing translations is falling behind the rate of translations that are being completed.</a:t>
            </a:r>
            <a:endParaRPr/>
          </a:p>
          <a:p>
            <a:pPr marL="0" lvl="0" indent="0" algn="l" rtl="0">
              <a:lnSpc>
                <a:spcPct val="80000"/>
              </a:lnSpc>
              <a:spcBef>
                <a:spcPts val="0"/>
              </a:spcBef>
              <a:spcAft>
                <a:spcPts val="0"/>
              </a:spcAft>
              <a:buNone/>
            </a:pPr>
            <a:endParaRPr sz="839"/>
          </a:p>
          <a:p>
            <a:pPr marL="0" lvl="0" indent="0" algn="l" rtl="0">
              <a:lnSpc>
                <a:spcPct val="80000"/>
              </a:lnSpc>
              <a:spcBef>
                <a:spcPts val="0"/>
              </a:spcBef>
              <a:spcAft>
                <a:spcPts val="0"/>
              </a:spcAft>
              <a:buNone/>
            </a:pPr>
            <a:endParaRPr sz="839"/>
          </a:p>
          <a:p>
            <a:pPr marL="0" lvl="0" indent="0" algn="l" rtl="0">
              <a:lnSpc>
                <a:spcPct val="80000"/>
              </a:lnSpc>
              <a:spcBef>
                <a:spcPts val="0"/>
              </a:spcBef>
              <a:spcAft>
                <a:spcPts val="0"/>
              </a:spcAft>
              <a:buNone/>
            </a:pPr>
            <a:endParaRPr sz="839"/>
          </a:p>
        </p:txBody>
      </p:sp>
      <p:sp>
        <p:nvSpPr>
          <p:cNvPr id="119" name="Google Shape;119;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31" name="Google Shape;13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139" name="Google Shape;139;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47" name="Google Shape;14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5" name="Google Shape;15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3" name="Google Shape;163;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1"/>
        <p:cNvGrpSpPr/>
        <p:nvPr/>
      </p:nvGrpSpPr>
      <p:grpSpPr>
        <a:xfrm>
          <a:off x="0" y="0"/>
          <a:ext cx="0" cy="0"/>
          <a:chOff x="0" y="0"/>
          <a:chExt cx="0" cy="0"/>
        </a:xfrm>
      </p:grpSpPr>
      <p:sp>
        <p:nvSpPr>
          <p:cNvPr id="22" name="Google Shape;22;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4" name="Google Shape;24;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 name="Google Shape;2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5" name="Google Shape;3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9"/>
          <p:cNvSpPr>
            <a:spLocks noGrp="1"/>
          </p:cNvSpPr>
          <p:nvPr>
            <p:ph type="pic" idx="2"/>
          </p:nvPr>
        </p:nvSpPr>
        <p:spPr>
          <a:xfrm>
            <a:off x="5183188" y="987425"/>
            <a:ext cx="6172200" cy="4873625"/>
          </a:xfrm>
          <a:prstGeom prst="rect">
            <a:avLst/>
          </a:prstGeom>
          <a:noFill/>
          <a:ln>
            <a:noFill/>
          </a:ln>
        </p:spPr>
      </p:sp>
      <p:sp>
        <p:nvSpPr>
          <p:cNvPr id="68" name="Google Shape;68;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23C60"/>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l="4416" r="4416"/>
          <a:stretch/>
        </p:blipFill>
        <p:spPr>
          <a:xfrm>
            <a:off x="0" y="0"/>
            <a:ext cx="12192000" cy="8915400"/>
          </a:xfrm>
          <a:prstGeom prst="rect">
            <a:avLst/>
          </a:prstGeom>
          <a:noFill/>
          <a:ln>
            <a:noFill/>
          </a:ln>
        </p:spPr>
      </p:pic>
      <p:sp>
        <p:nvSpPr>
          <p:cNvPr id="90" name="Google Shape;90;p1"/>
          <p:cNvSpPr/>
          <p:nvPr/>
        </p:nvSpPr>
        <p:spPr>
          <a:xfrm>
            <a:off x="0" y="-152400"/>
            <a:ext cx="12192000" cy="9067800"/>
          </a:xfrm>
          <a:prstGeom prst="rect">
            <a:avLst/>
          </a:prstGeom>
          <a:gradFill>
            <a:gsLst>
              <a:gs pos="0">
                <a:srgbClr val="60533E">
                  <a:alpha val="27843"/>
                </a:srgbClr>
              </a:gs>
              <a:gs pos="80000">
                <a:srgbClr val="623C60">
                  <a:alpha val="60000"/>
                </a:srgbClr>
              </a:gs>
              <a:gs pos="100000">
                <a:srgbClr val="623C60">
                  <a:alpha val="6000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70C0"/>
              </a:solidFill>
              <a:latin typeface="Calibri"/>
              <a:ea typeface="Calibri"/>
              <a:cs typeface="Calibri"/>
              <a:sym typeface="Calibri"/>
            </a:endParaRPr>
          </a:p>
        </p:txBody>
      </p:sp>
      <p:pic>
        <p:nvPicPr>
          <p:cNvPr id="91" name="Google Shape;91;p1"/>
          <p:cNvPicPr preferRelativeResize="0"/>
          <p:nvPr/>
        </p:nvPicPr>
        <p:blipFill rotWithShape="1">
          <a:blip r:embed="rId4">
            <a:alphaModFix/>
          </a:blip>
          <a:srcRect/>
          <a:stretch/>
        </p:blipFill>
        <p:spPr>
          <a:xfrm>
            <a:off x="4721590" y="1219200"/>
            <a:ext cx="2517409" cy="2752368"/>
          </a:xfrm>
          <a:prstGeom prst="rect">
            <a:avLst/>
          </a:prstGeom>
          <a:noFill/>
          <a:ln>
            <a:noFill/>
          </a:ln>
          <a:effectLst>
            <a:outerShdw blurRad="50800" dist="38100" dir="2700000" algn="tl" rotWithShape="0">
              <a:srgbClr val="000000">
                <a:alpha val="40000"/>
              </a:srgbClr>
            </a:outerShdw>
          </a:effectLst>
        </p:spPr>
      </p:pic>
      <p:pic>
        <p:nvPicPr>
          <p:cNvPr id="92" name="Google Shape;92;p1"/>
          <p:cNvPicPr preferRelativeResize="0"/>
          <p:nvPr/>
        </p:nvPicPr>
        <p:blipFill rotWithShape="1">
          <a:blip r:embed="rId5">
            <a:alphaModFix/>
          </a:blip>
          <a:srcRect/>
          <a:stretch/>
        </p:blipFill>
        <p:spPr>
          <a:xfrm>
            <a:off x="10740043" y="526096"/>
            <a:ext cx="831271" cy="1331460"/>
          </a:xfrm>
          <a:prstGeom prst="rect">
            <a:avLst/>
          </a:prstGeom>
          <a:noFill/>
          <a:ln>
            <a:noFill/>
          </a:ln>
        </p:spPr>
      </p:pic>
      <p:sp>
        <p:nvSpPr>
          <p:cNvPr id="93" name="Google Shape;93;p1"/>
          <p:cNvSpPr txBox="1"/>
          <p:nvPr/>
        </p:nvSpPr>
        <p:spPr>
          <a:xfrm>
            <a:off x="1905000" y="4667070"/>
            <a:ext cx="830580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chemeClr val="lt1"/>
                </a:solidFill>
                <a:latin typeface="Microsoft JhengHei"/>
                <a:ea typeface="Microsoft JhengHei"/>
                <a:cs typeface="Microsoft JhengHei"/>
                <a:sym typeface="Microsoft JhengHei"/>
              </a:rPr>
              <a:t>October 2023</a:t>
            </a:r>
            <a:endParaRPr sz="2400" b="0" i="0" u="none" strike="noStrike" cap="none">
              <a:solidFill>
                <a:schemeClr val="lt1"/>
              </a:solidFill>
              <a:latin typeface="Arial"/>
              <a:ea typeface="Arial"/>
              <a:cs typeface="Arial"/>
              <a:sym typeface="Arial"/>
            </a:endParaRPr>
          </a:p>
          <a:p>
            <a:pPr marL="0" marR="0" lvl="0" indent="0" algn="ctr" rtl="0">
              <a:spcBef>
                <a:spcPts val="0"/>
              </a:spcBef>
              <a:spcAft>
                <a:spcPts val="0"/>
              </a:spcAft>
              <a:buNone/>
            </a:pPr>
            <a:r>
              <a:rPr lang="en-US" sz="2400" b="1" i="0" u="none" strike="noStrike" cap="none">
                <a:solidFill>
                  <a:schemeClr val="lt1"/>
                </a:solidFill>
                <a:latin typeface="Microsoft JhengHei"/>
                <a:ea typeface="Microsoft JhengHei"/>
                <a:cs typeface="Microsoft JhengHei"/>
                <a:sym typeface="Microsoft JhengHei"/>
              </a:rPr>
              <a:t>Bible Translation</a:t>
            </a:r>
            <a:endParaRPr sz="2400" b="1" i="0" u="none" strike="noStrike" cap="none">
              <a:solidFill>
                <a:schemeClr val="lt1"/>
              </a:solidFill>
              <a:latin typeface="Microsoft JhengHei"/>
              <a:ea typeface="Microsoft JhengHei"/>
              <a:cs typeface="Microsoft JhengHei"/>
              <a:sym typeface="Microsoft JhengHe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childTnLst>
                                </p:cTn>
                              </p:par>
                              <p:par>
                                <p:cTn id="8" presetID="1" presetClass="entr" presetSubtype="0" fill="hold" nodeType="withEffect">
                                  <p:stCondLst>
                                    <p:cond delay="0"/>
                                  </p:stCondLst>
                                  <p:childTnLst>
                                    <p:set>
                                      <p:cBhvr>
                                        <p:cTn id="9" dur="1" fill="hold">
                                          <p:stCondLst>
                                            <p:cond delay="0"/>
                                          </p:stCondLst>
                                        </p:cTn>
                                        <p:tgtEl>
                                          <p:spTgt spid="92"/>
                                        </p:tgtEl>
                                        <p:attrNameLst>
                                          <p:attrName>style.visibility</p:attrName>
                                        </p:attrNameLst>
                                      </p:cBhvr>
                                      <p:to>
                                        <p:strVal val="visible"/>
                                      </p:to>
                                    </p:set>
                                  </p:childTnLst>
                                </p:cTn>
                              </p:par>
                              <p:par>
                                <p:cTn id="10" presetID="10" presetClass="entr" presetSubtype="0" fill="hold" nodeType="withEffect">
                                  <p:stCondLst>
                                    <p:cond delay="1000"/>
                                  </p:stCondLst>
                                  <p:childTnLst>
                                    <p:set>
                                      <p:cBhvr>
                                        <p:cTn id="11" dur="1" fill="hold">
                                          <p:stCondLst>
                                            <p:cond delay="0"/>
                                          </p:stCondLst>
                                        </p:cTn>
                                        <p:tgtEl>
                                          <p:spTgt spid="93"/>
                                        </p:tgtEl>
                                        <p:attrNameLst>
                                          <p:attrName>style.visibility</p:attrName>
                                        </p:attrNameLst>
                                      </p:cBhvr>
                                      <p:to>
                                        <p:strVal val="visible"/>
                                      </p:to>
                                    </p:set>
                                    <p:animEffect transition="in" filter="fade">
                                      <p:cBhvr>
                                        <p:cTn id="12"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p:nvPr/>
        </p:nvSpPr>
        <p:spPr>
          <a:xfrm>
            <a:off x="-13355" y="0"/>
            <a:ext cx="6490355" cy="6858000"/>
          </a:xfrm>
          <a:prstGeom prst="rect">
            <a:avLst/>
          </a:prstGeom>
          <a:solidFill>
            <a:srgbClr val="623C60">
              <a:alpha val="7686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70C0"/>
              </a:solidFill>
              <a:latin typeface="Calibri"/>
              <a:ea typeface="Calibri"/>
              <a:cs typeface="Calibri"/>
              <a:sym typeface="Calibri"/>
            </a:endParaRPr>
          </a:p>
        </p:txBody>
      </p:sp>
      <p:sp>
        <p:nvSpPr>
          <p:cNvPr id="100" name="Google Shape;100;p2"/>
          <p:cNvSpPr txBox="1"/>
          <p:nvPr/>
        </p:nvSpPr>
        <p:spPr>
          <a:xfrm>
            <a:off x="457200" y="533400"/>
            <a:ext cx="350520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rgbClr val="FFF2CC"/>
                </a:solidFill>
                <a:latin typeface="Calibri"/>
                <a:ea typeface="Calibri"/>
                <a:cs typeface="Calibri"/>
                <a:sym typeface="Calibri"/>
              </a:rPr>
              <a:t>History of </a:t>
            </a:r>
            <a:endParaRPr/>
          </a:p>
          <a:p>
            <a:pPr marL="0" marR="0" lvl="0" indent="0" algn="l" rtl="0">
              <a:spcBef>
                <a:spcPts val="0"/>
              </a:spcBef>
              <a:spcAft>
                <a:spcPts val="0"/>
              </a:spcAft>
              <a:buNone/>
            </a:pPr>
            <a:r>
              <a:rPr lang="en-US" sz="3600" b="1">
                <a:solidFill>
                  <a:srgbClr val="FFF2CC"/>
                </a:solidFill>
                <a:latin typeface="Calibri"/>
                <a:ea typeface="Calibri"/>
                <a:cs typeface="Calibri"/>
                <a:sym typeface="Calibri"/>
              </a:rPr>
              <a:t>Bible Translation</a:t>
            </a:r>
            <a:endParaRPr sz="3600" b="1">
              <a:solidFill>
                <a:srgbClr val="B7E3D6"/>
              </a:solidFill>
              <a:latin typeface="Calibri"/>
              <a:ea typeface="Calibri"/>
              <a:cs typeface="Calibri"/>
              <a:sym typeface="Calibri"/>
            </a:endParaRPr>
          </a:p>
        </p:txBody>
      </p:sp>
      <p:sp>
        <p:nvSpPr>
          <p:cNvPr id="101" name="Google Shape;101;p2"/>
          <p:cNvSpPr txBox="1"/>
          <p:nvPr/>
        </p:nvSpPr>
        <p:spPr>
          <a:xfrm>
            <a:off x="381000" y="2133600"/>
            <a:ext cx="6490355" cy="3724056"/>
          </a:xfrm>
          <a:prstGeom prst="rect">
            <a:avLst/>
          </a:prstGeom>
          <a:noFill/>
          <a:ln>
            <a:noFill/>
          </a:ln>
        </p:spPr>
        <p:txBody>
          <a:bodyPr spcFirstLastPara="1" wrap="square" lIns="91425" tIns="45700" rIns="91425" bIns="45700" anchor="t" anchorCtr="0">
            <a:spAutoFit/>
          </a:bodyPr>
          <a:lstStyle/>
          <a:p>
            <a:pPr marL="274320" marR="0" lvl="0" indent="-274320" algn="l" rtl="0">
              <a:spcAft>
                <a:spcPts val="1200"/>
              </a:spcAft>
              <a:buClr>
                <a:schemeClr val="lt1"/>
              </a:buClr>
              <a:buSzPts val="2800"/>
              <a:buFont typeface="Arial"/>
              <a:buChar char="•"/>
            </a:pPr>
            <a:r>
              <a:rPr lang="en-US" sz="2800" b="1" dirty="0">
                <a:solidFill>
                  <a:schemeClr val="lt1"/>
                </a:solidFill>
                <a:latin typeface="Calibri"/>
                <a:ea typeface="Calibri"/>
                <a:cs typeface="Calibri"/>
                <a:sym typeface="Calibri"/>
              </a:rPr>
              <a:t>Septuagint - 200BC</a:t>
            </a:r>
            <a:br>
              <a:rPr lang="en-US" sz="2800" dirty="0">
                <a:solidFill>
                  <a:schemeClr val="lt1"/>
                </a:solidFill>
                <a:latin typeface="Calibri"/>
                <a:ea typeface="Calibri"/>
                <a:cs typeface="Calibri"/>
                <a:sym typeface="Calibri"/>
              </a:rPr>
            </a:br>
            <a:r>
              <a:rPr lang="en-US" sz="2800" dirty="0">
                <a:solidFill>
                  <a:schemeClr val="lt1"/>
                </a:solidFill>
                <a:latin typeface="Calibri"/>
                <a:ea typeface="Calibri"/>
                <a:cs typeface="Calibri"/>
                <a:sym typeface="Calibri"/>
              </a:rPr>
              <a:t>Hebrew - Greek</a:t>
            </a:r>
            <a:endParaRPr sz="2800" dirty="0">
              <a:solidFill>
                <a:schemeClr val="lt1"/>
              </a:solidFill>
              <a:latin typeface="Calibri"/>
              <a:ea typeface="Calibri"/>
              <a:cs typeface="Calibri"/>
              <a:sym typeface="Calibri"/>
            </a:endParaRPr>
          </a:p>
          <a:p>
            <a:pPr marL="274320" marR="0" lvl="0" indent="-274320" algn="l" rtl="0">
              <a:spcAft>
                <a:spcPts val="1200"/>
              </a:spcAft>
              <a:buClr>
                <a:schemeClr val="lt1"/>
              </a:buClr>
              <a:buSzPts val="2800"/>
              <a:buFont typeface="Arial"/>
              <a:buChar char="•"/>
            </a:pPr>
            <a:r>
              <a:rPr lang="en-US" sz="2800" b="1" dirty="0">
                <a:solidFill>
                  <a:schemeClr val="lt1"/>
                </a:solidFill>
                <a:latin typeface="Calibri"/>
                <a:ea typeface="Calibri"/>
                <a:cs typeface="Calibri"/>
                <a:sym typeface="Calibri"/>
              </a:rPr>
              <a:t>Vulgate (Latin Vulgate) - 400AD</a:t>
            </a:r>
            <a:br>
              <a:rPr lang="en-US" sz="2800" b="1" dirty="0">
                <a:solidFill>
                  <a:schemeClr val="lt1"/>
                </a:solidFill>
                <a:latin typeface="Calibri"/>
                <a:ea typeface="Calibri"/>
                <a:cs typeface="Calibri"/>
                <a:sym typeface="Calibri"/>
              </a:rPr>
            </a:br>
            <a:r>
              <a:rPr lang="en-US" sz="2800" dirty="0">
                <a:solidFill>
                  <a:schemeClr val="lt1"/>
                </a:solidFill>
                <a:latin typeface="Calibri"/>
                <a:ea typeface="Calibri"/>
                <a:cs typeface="Calibri"/>
                <a:sym typeface="Calibri"/>
              </a:rPr>
              <a:t>Greek - Latin</a:t>
            </a:r>
            <a:endParaRPr sz="2800" dirty="0">
              <a:solidFill>
                <a:schemeClr val="lt1"/>
              </a:solidFill>
              <a:latin typeface="Calibri"/>
              <a:ea typeface="Calibri"/>
              <a:cs typeface="Calibri"/>
              <a:sym typeface="Calibri"/>
            </a:endParaRPr>
          </a:p>
          <a:p>
            <a:pPr marL="274320" marR="0" lvl="0" indent="-274320" algn="l" rtl="0">
              <a:spcAft>
                <a:spcPts val="1200"/>
              </a:spcAft>
              <a:buClr>
                <a:schemeClr val="lt1"/>
              </a:buClr>
              <a:buSzPts val="2800"/>
              <a:buFont typeface="Arial"/>
              <a:buChar char="•"/>
            </a:pPr>
            <a:r>
              <a:rPr lang="en-US" sz="2800" b="1" dirty="0">
                <a:solidFill>
                  <a:schemeClr val="lt1"/>
                </a:solidFill>
                <a:latin typeface="Calibri"/>
                <a:ea typeface="Calibri"/>
                <a:cs typeface="Calibri"/>
                <a:sym typeface="Calibri"/>
              </a:rPr>
              <a:t>King James Bible - 14th century</a:t>
            </a:r>
            <a:br>
              <a:rPr lang="en-US" sz="2800" dirty="0">
                <a:solidFill>
                  <a:schemeClr val="lt1"/>
                </a:solidFill>
                <a:latin typeface="Calibri"/>
                <a:ea typeface="Calibri"/>
                <a:cs typeface="Calibri"/>
                <a:sym typeface="Calibri"/>
              </a:rPr>
            </a:br>
            <a:r>
              <a:rPr lang="en-US" sz="2800" dirty="0">
                <a:solidFill>
                  <a:schemeClr val="lt1"/>
                </a:solidFill>
                <a:latin typeface="Calibri"/>
                <a:ea typeface="Calibri"/>
                <a:cs typeface="Calibri"/>
                <a:sym typeface="Calibri"/>
              </a:rPr>
              <a:t>Latin – English</a:t>
            </a:r>
            <a:endParaRPr dirty="0"/>
          </a:p>
          <a:p>
            <a:pPr marL="274320" marR="0" lvl="0" indent="-274320" algn="l" rtl="0">
              <a:spcAft>
                <a:spcPts val="1200"/>
              </a:spcAft>
              <a:buClr>
                <a:schemeClr val="lt1"/>
              </a:buClr>
              <a:buSzPts val="2800"/>
              <a:buFont typeface="Arial"/>
              <a:buChar char="•"/>
            </a:pPr>
            <a:r>
              <a:rPr lang="en-US" sz="2800" b="1" dirty="0">
                <a:solidFill>
                  <a:schemeClr val="lt1"/>
                </a:solidFill>
                <a:latin typeface="Calibri"/>
                <a:ea typeface="Calibri"/>
                <a:cs typeface="Calibri"/>
                <a:sym typeface="Calibri"/>
              </a:rPr>
              <a:t>Chinese Union Version Bible - 1919</a:t>
            </a:r>
            <a:endParaRPr dirty="0"/>
          </a:p>
        </p:txBody>
      </p:sp>
      <p:pic>
        <p:nvPicPr>
          <p:cNvPr id="102" name="Google Shape;102;p2"/>
          <p:cNvPicPr preferRelativeResize="0"/>
          <p:nvPr/>
        </p:nvPicPr>
        <p:blipFill rotWithShape="1">
          <a:blip r:embed="rId3">
            <a:alphaModFix/>
          </a:blip>
          <a:srcRect/>
          <a:stretch/>
        </p:blipFill>
        <p:spPr>
          <a:xfrm>
            <a:off x="10896600" y="371920"/>
            <a:ext cx="924477" cy="923480"/>
          </a:xfrm>
          <a:prstGeom prst="rect">
            <a:avLst/>
          </a:prstGeom>
          <a:noFill/>
          <a:ln>
            <a:noFill/>
          </a:ln>
        </p:spPr>
      </p:pic>
      <p:pic>
        <p:nvPicPr>
          <p:cNvPr id="103" name="Google Shape;103;p2"/>
          <p:cNvPicPr preferRelativeResize="0"/>
          <p:nvPr/>
        </p:nvPicPr>
        <p:blipFill rotWithShape="1">
          <a:blip r:embed="rId4">
            <a:alphaModFix/>
          </a:blip>
          <a:srcRect/>
          <a:stretch/>
        </p:blipFill>
        <p:spPr>
          <a:xfrm>
            <a:off x="4114800" y="349519"/>
            <a:ext cx="3505201" cy="1586997"/>
          </a:xfrm>
          <a:prstGeom prst="rect">
            <a:avLst/>
          </a:prstGeom>
          <a:noFill/>
          <a:ln>
            <a:noFill/>
          </a:ln>
        </p:spPr>
      </p:pic>
      <p:pic>
        <p:nvPicPr>
          <p:cNvPr id="104" name="Google Shape;104;p2"/>
          <p:cNvPicPr preferRelativeResize="0"/>
          <p:nvPr/>
        </p:nvPicPr>
        <p:blipFill rotWithShape="1">
          <a:blip r:embed="rId5">
            <a:alphaModFix/>
          </a:blip>
          <a:srcRect/>
          <a:stretch/>
        </p:blipFill>
        <p:spPr>
          <a:xfrm>
            <a:off x="6019800" y="4605341"/>
            <a:ext cx="2590800" cy="1727200"/>
          </a:xfrm>
          <a:prstGeom prst="rect">
            <a:avLst/>
          </a:prstGeom>
          <a:noFill/>
          <a:ln>
            <a:noFill/>
          </a:ln>
        </p:spPr>
      </p:pic>
      <p:pic>
        <p:nvPicPr>
          <p:cNvPr id="105" name="Google Shape;105;p2"/>
          <p:cNvPicPr preferRelativeResize="0"/>
          <p:nvPr/>
        </p:nvPicPr>
        <p:blipFill rotWithShape="1">
          <a:blip r:embed="rId6">
            <a:alphaModFix/>
          </a:blip>
          <a:srcRect b="-68"/>
          <a:stretch/>
        </p:blipFill>
        <p:spPr>
          <a:xfrm>
            <a:off x="7118957" y="1676400"/>
            <a:ext cx="4731053" cy="3429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3"/>
          <p:cNvPicPr preferRelativeResize="0"/>
          <p:nvPr/>
        </p:nvPicPr>
        <p:blipFill rotWithShape="1">
          <a:blip r:embed="rId3">
            <a:alphaModFix/>
          </a:blip>
          <a:srcRect l="-1" t="67" r="-1" b="866"/>
          <a:stretch/>
        </p:blipFill>
        <p:spPr>
          <a:xfrm>
            <a:off x="5073550" y="1516304"/>
            <a:ext cx="6747528" cy="3498861"/>
          </a:xfrm>
          <a:prstGeom prst="rect">
            <a:avLst/>
          </a:prstGeom>
          <a:noFill/>
          <a:ln>
            <a:noFill/>
          </a:ln>
        </p:spPr>
      </p:pic>
      <p:sp>
        <p:nvSpPr>
          <p:cNvPr id="112" name="Google Shape;112;p3"/>
          <p:cNvSpPr txBox="1"/>
          <p:nvPr/>
        </p:nvSpPr>
        <p:spPr>
          <a:xfrm>
            <a:off x="381807" y="457341"/>
            <a:ext cx="80655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FFF2CC"/>
                </a:solidFill>
                <a:latin typeface="Calibri"/>
                <a:ea typeface="Calibri"/>
                <a:cs typeface="Calibri"/>
                <a:sym typeface="Calibri"/>
              </a:rPr>
              <a:t>Current Status of Bible Translation</a:t>
            </a:r>
            <a:endParaRPr sz="3600" b="1">
              <a:solidFill>
                <a:srgbClr val="B7E3D6"/>
              </a:solidFill>
              <a:latin typeface="Calibri"/>
              <a:ea typeface="Calibri"/>
              <a:cs typeface="Calibri"/>
              <a:sym typeface="Calibri"/>
            </a:endParaRPr>
          </a:p>
        </p:txBody>
      </p:sp>
      <p:pic>
        <p:nvPicPr>
          <p:cNvPr id="113" name="Google Shape;113;p3"/>
          <p:cNvPicPr preferRelativeResize="0"/>
          <p:nvPr/>
        </p:nvPicPr>
        <p:blipFill rotWithShape="1">
          <a:blip r:embed="rId4">
            <a:alphaModFix/>
          </a:blip>
          <a:srcRect/>
          <a:stretch/>
        </p:blipFill>
        <p:spPr>
          <a:xfrm>
            <a:off x="10896600" y="371920"/>
            <a:ext cx="924478" cy="923480"/>
          </a:xfrm>
          <a:prstGeom prst="rect">
            <a:avLst/>
          </a:prstGeom>
          <a:noFill/>
          <a:ln>
            <a:noFill/>
          </a:ln>
        </p:spPr>
      </p:pic>
      <p:sp>
        <p:nvSpPr>
          <p:cNvPr id="114" name="Google Shape;114;p3"/>
          <p:cNvSpPr txBox="1"/>
          <p:nvPr/>
        </p:nvSpPr>
        <p:spPr>
          <a:xfrm>
            <a:off x="442173" y="5284520"/>
            <a:ext cx="10987827" cy="111613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75000"/>
              </a:lnSpc>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1,680 language groups, 200 million people without a Bible in native language</a:t>
            </a:r>
            <a:endParaRPr/>
          </a:p>
          <a:p>
            <a:pPr marL="285750" marR="0" lvl="0" indent="-285750" algn="l" rtl="0">
              <a:lnSpc>
                <a:spcPct val="175000"/>
              </a:lnSpc>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Mostly in Central Africa, Southeast Asia, and the Pacific Islands. </a:t>
            </a:r>
            <a:endParaRPr/>
          </a:p>
        </p:txBody>
      </p:sp>
      <p:sp>
        <p:nvSpPr>
          <p:cNvPr id="115" name="Google Shape;115;p3"/>
          <p:cNvSpPr txBox="1">
            <a:spLocks noGrp="1"/>
          </p:cNvSpPr>
          <p:nvPr>
            <p:ph type="body" idx="1"/>
          </p:nvPr>
        </p:nvSpPr>
        <p:spPr>
          <a:xfrm>
            <a:off x="289773" y="1828233"/>
            <a:ext cx="5806227" cy="3186932"/>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100000"/>
              </a:lnSpc>
              <a:spcBef>
                <a:spcPts val="0"/>
              </a:spcBef>
              <a:spcAft>
                <a:spcPts val="0"/>
              </a:spcAft>
              <a:buClr>
                <a:schemeClr val="lt1"/>
              </a:buClr>
              <a:buSzPct val="100000"/>
              <a:buNone/>
            </a:pPr>
            <a:r>
              <a:rPr lang="en-US" sz="2800">
                <a:solidFill>
                  <a:schemeClr val="lt1"/>
                </a:solidFill>
              </a:rPr>
              <a:t>Global Languages 		7,388</a:t>
            </a:r>
            <a:endParaRPr/>
          </a:p>
          <a:p>
            <a:pPr marL="0" marR="0" lvl="0" indent="0" algn="l" rtl="0">
              <a:lnSpc>
                <a:spcPct val="100000"/>
              </a:lnSpc>
              <a:spcBef>
                <a:spcPts val="600"/>
              </a:spcBef>
              <a:spcAft>
                <a:spcPts val="0"/>
              </a:spcAft>
              <a:buClr>
                <a:schemeClr val="lt1"/>
              </a:buClr>
              <a:buSzPct val="100000"/>
              <a:buChar char="•"/>
            </a:pPr>
            <a:r>
              <a:rPr lang="en-US" sz="2800">
                <a:solidFill>
                  <a:schemeClr val="lt1"/>
                </a:solidFill>
              </a:rPr>
              <a:t>The whole Bible 		724</a:t>
            </a:r>
            <a:endParaRPr/>
          </a:p>
          <a:p>
            <a:pPr marL="0" marR="0" lvl="0" indent="0" algn="l" rtl="0">
              <a:lnSpc>
                <a:spcPct val="100000"/>
              </a:lnSpc>
              <a:spcBef>
                <a:spcPts val="600"/>
              </a:spcBef>
              <a:spcAft>
                <a:spcPts val="0"/>
              </a:spcAft>
              <a:buClr>
                <a:schemeClr val="lt1"/>
              </a:buClr>
              <a:buSzPct val="100000"/>
              <a:buChar char="•"/>
            </a:pPr>
            <a:r>
              <a:rPr lang="en-US" sz="2800">
                <a:solidFill>
                  <a:schemeClr val="lt1"/>
                </a:solidFill>
              </a:rPr>
              <a:t>New Testament 		1,617</a:t>
            </a:r>
            <a:endParaRPr/>
          </a:p>
          <a:p>
            <a:pPr marL="0" marR="0" lvl="0" indent="0" algn="l" rtl="0">
              <a:lnSpc>
                <a:spcPct val="100000"/>
              </a:lnSpc>
              <a:spcBef>
                <a:spcPts val="600"/>
              </a:spcBef>
              <a:spcAft>
                <a:spcPts val="0"/>
              </a:spcAft>
              <a:buClr>
                <a:schemeClr val="lt1"/>
              </a:buClr>
              <a:buSzPct val="100000"/>
              <a:buChar char="•"/>
            </a:pPr>
            <a:r>
              <a:rPr lang="en-US" sz="2800">
                <a:solidFill>
                  <a:schemeClr val="lt1"/>
                </a:solidFill>
              </a:rPr>
              <a:t>Some Books/Scripture 	1,248</a:t>
            </a:r>
            <a:endParaRPr/>
          </a:p>
          <a:p>
            <a:pPr marL="0" marR="0" lvl="0" indent="0" algn="l" rtl="0">
              <a:lnSpc>
                <a:spcPct val="100000"/>
              </a:lnSpc>
              <a:spcBef>
                <a:spcPts val="600"/>
              </a:spcBef>
              <a:spcAft>
                <a:spcPts val="0"/>
              </a:spcAft>
              <a:buClr>
                <a:schemeClr val="lt1"/>
              </a:buClr>
              <a:buSzPct val="100000"/>
              <a:buChar char="•"/>
            </a:pPr>
            <a:r>
              <a:rPr lang="en-US" sz="2800">
                <a:solidFill>
                  <a:schemeClr val="lt1"/>
                </a:solidFill>
              </a:rPr>
              <a:t>In need of translation	1,680</a:t>
            </a:r>
            <a:endParaRPr/>
          </a:p>
          <a:p>
            <a:pPr marL="0" marR="0" lvl="0" indent="0" algn="l" rtl="0">
              <a:lnSpc>
                <a:spcPct val="100000"/>
              </a:lnSpc>
              <a:spcBef>
                <a:spcPts val="600"/>
              </a:spcBef>
              <a:spcAft>
                <a:spcPts val="0"/>
              </a:spcAft>
              <a:buClr>
                <a:schemeClr val="lt1"/>
              </a:buClr>
              <a:buSzPct val="100000"/>
              <a:buChar char="•"/>
            </a:pPr>
            <a:r>
              <a:rPr lang="en-US" sz="2800">
                <a:solidFill>
                  <a:schemeClr val="lt1"/>
                </a:solidFill>
              </a:rPr>
              <a:t>Preliminary work has begun	</a:t>
            </a:r>
            <a:endParaRPr/>
          </a:p>
          <a:p>
            <a:pPr marL="0" marR="0" lvl="0" indent="0" algn="l" rtl="0">
              <a:lnSpc>
                <a:spcPct val="100000"/>
              </a:lnSpc>
              <a:spcBef>
                <a:spcPts val="0"/>
              </a:spcBef>
              <a:spcAft>
                <a:spcPts val="0"/>
              </a:spcAft>
              <a:buClr>
                <a:schemeClr val="lt1"/>
              </a:buClr>
              <a:buSzPct val="100000"/>
              <a:buNone/>
            </a:pPr>
            <a:r>
              <a:rPr lang="en-US" sz="2800">
                <a:solidFill>
                  <a:schemeClr val="lt1"/>
                </a:solidFill>
              </a:rPr>
              <a:t>				 964</a:t>
            </a:r>
            <a:endParaRPr/>
          </a:p>
          <a:p>
            <a:pPr marL="0" marR="0" lvl="0" indent="0" algn="l" rtl="0">
              <a:lnSpc>
                <a:spcPct val="100000"/>
              </a:lnSpc>
              <a:spcBef>
                <a:spcPts val="0"/>
              </a:spcBef>
              <a:spcAft>
                <a:spcPts val="0"/>
              </a:spcAft>
              <a:buClr>
                <a:schemeClr val="dk1"/>
              </a:buClr>
              <a:buSzPct val="100000"/>
              <a:buNone/>
            </a:pPr>
            <a:endParaRPr sz="24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E4818"/>
        </a:solidFill>
        <a:effectLst/>
      </p:bgPr>
    </p:bg>
    <p:spTree>
      <p:nvGrpSpPr>
        <p:cNvPr id="1" name="Shape 120"/>
        <p:cNvGrpSpPr/>
        <p:nvPr/>
      </p:nvGrpSpPr>
      <p:grpSpPr>
        <a:xfrm>
          <a:off x="0" y="0"/>
          <a:ext cx="0" cy="0"/>
          <a:chOff x="0" y="0"/>
          <a:chExt cx="0" cy="0"/>
        </a:xfrm>
      </p:grpSpPr>
      <p:pic>
        <p:nvPicPr>
          <p:cNvPr id="121" name="Google Shape;121;p4"/>
          <p:cNvPicPr preferRelativeResize="0"/>
          <p:nvPr/>
        </p:nvPicPr>
        <p:blipFill rotWithShape="1">
          <a:blip r:embed="rId3">
            <a:alphaModFix/>
          </a:blip>
          <a:srcRect t="31091" b="-952"/>
          <a:stretch/>
        </p:blipFill>
        <p:spPr>
          <a:xfrm>
            <a:off x="8410575" y="0"/>
            <a:ext cx="3744687" cy="3935219"/>
          </a:xfrm>
          <a:prstGeom prst="rect">
            <a:avLst/>
          </a:prstGeom>
          <a:noFill/>
          <a:ln>
            <a:noFill/>
          </a:ln>
        </p:spPr>
      </p:pic>
      <p:pic>
        <p:nvPicPr>
          <p:cNvPr id="122" name="Google Shape;122;p4"/>
          <p:cNvPicPr preferRelativeResize="0"/>
          <p:nvPr/>
        </p:nvPicPr>
        <p:blipFill rotWithShape="1">
          <a:blip r:embed="rId4">
            <a:alphaModFix/>
          </a:blip>
          <a:srcRect/>
          <a:stretch/>
        </p:blipFill>
        <p:spPr>
          <a:xfrm>
            <a:off x="10896600" y="371920"/>
            <a:ext cx="924478" cy="923480"/>
          </a:xfrm>
          <a:prstGeom prst="rect">
            <a:avLst/>
          </a:prstGeom>
          <a:noFill/>
          <a:ln>
            <a:noFill/>
          </a:ln>
        </p:spPr>
      </p:pic>
      <p:sp>
        <p:nvSpPr>
          <p:cNvPr id="123" name="Google Shape;123;p4"/>
          <p:cNvSpPr txBox="1"/>
          <p:nvPr/>
        </p:nvSpPr>
        <p:spPr>
          <a:xfrm>
            <a:off x="304800" y="279723"/>
            <a:ext cx="63627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FFF2CC"/>
                </a:solidFill>
                <a:latin typeface="Microsoft JhengHei"/>
                <a:ea typeface="Microsoft JhengHei"/>
                <a:cs typeface="Microsoft JhengHei"/>
                <a:sym typeface="Microsoft JhengHei"/>
              </a:rPr>
              <a:t>Initiating Bible Translation</a:t>
            </a:r>
            <a:endParaRPr sz="3600" b="1">
              <a:solidFill>
                <a:srgbClr val="B7E3D6"/>
              </a:solidFill>
              <a:latin typeface="Microsoft JhengHei"/>
              <a:ea typeface="Microsoft JhengHei"/>
              <a:cs typeface="Microsoft JhengHei"/>
              <a:sym typeface="Microsoft JhengHei"/>
            </a:endParaRPr>
          </a:p>
        </p:txBody>
      </p:sp>
      <p:pic>
        <p:nvPicPr>
          <p:cNvPr id="124" name="Google Shape;124;p4"/>
          <p:cNvPicPr preferRelativeResize="0"/>
          <p:nvPr/>
        </p:nvPicPr>
        <p:blipFill rotWithShape="1">
          <a:blip r:embed="rId5">
            <a:alphaModFix/>
          </a:blip>
          <a:srcRect l="18281" r="18281"/>
          <a:stretch/>
        </p:blipFill>
        <p:spPr>
          <a:xfrm>
            <a:off x="9734095" y="4183384"/>
            <a:ext cx="2191206" cy="2302695"/>
          </a:xfrm>
          <a:prstGeom prst="rect">
            <a:avLst/>
          </a:prstGeom>
          <a:noFill/>
          <a:ln>
            <a:noFill/>
          </a:ln>
        </p:spPr>
      </p:pic>
      <p:pic>
        <p:nvPicPr>
          <p:cNvPr id="125" name="Google Shape;125;p4"/>
          <p:cNvPicPr preferRelativeResize="0"/>
          <p:nvPr/>
        </p:nvPicPr>
        <p:blipFill rotWithShape="1">
          <a:blip r:embed="rId6">
            <a:alphaModFix/>
          </a:blip>
          <a:srcRect l="18301" r="18302"/>
          <a:stretch/>
        </p:blipFill>
        <p:spPr>
          <a:xfrm>
            <a:off x="5346186" y="926054"/>
            <a:ext cx="2768305" cy="2909158"/>
          </a:xfrm>
          <a:prstGeom prst="rect">
            <a:avLst/>
          </a:prstGeom>
          <a:noFill/>
          <a:ln>
            <a:noFill/>
          </a:ln>
        </p:spPr>
      </p:pic>
      <p:sp>
        <p:nvSpPr>
          <p:cNvPr id="126" name="Google Shape;126;p4"/>
          <p:cNvSpPr txBox="1">
            <a:spLocks noGrp="1"/>
          </p:cNvSpPr>
          <p:nvPr>
            <p:ph type="body" idx="1"/>
          </p:nvPr>
        </p:nvSpPr>
        <p:spPr>
          <a:xfrm>
            <a:off x="510455" y="1530944"/>
            <a:ext cx="4648200" cy="2297341"/>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0"/>
              </a:spcAft>
              <a:buClr>
                <a:schemeClr val="lt1"/>
              </a:buClr>
              <a:buSzPts val="2800"/>
              <a:buChar char="•"/>
            </a:pPr>
            <a:r>
              <a:rPr lang="en-US" sz="2800">
                <a:solidFill>
                  <a:schemeClr val="lt1"/>
                </a:solidFill>
                <a:latin typeface="Calibri"/>
                <a:ea typeface="Calibri"/>
                <a:cs typeface="Calibri"/>
                <a:sym typeface="Calibri"/>
              </a:rPr>
              <a:t>Reach out and communicate: Vanguard team to search for contacts</a:t>
            </a:r>
            <a:endParaRPr/>
          </a:p>
          <a:p>
            <a:pPr marL="228600" lvl="0" indent="-228600" algn="l" rtl="0">
              <a:lnSpc>
                <a:spcPct val="100000"/>
              </a:lnSpc>
              <a:spcBef>
                <a:spcPts val="1200"/>
              </a:spcBef>
              <a:spcAft>
                <a:spcPts val="0"/>
              </a:spcAft>
              <a:buClr>
                <a:schemeClr val="lt1"/>
              </a:buClr>
              <a:buSzPts val="2800"/>
              <a:buChar char="•"/>
            </a:pPr>
            <a:r>
              <a:rPr lang="en-US" sz="2800">
                <a:solidFill>
                  <a:schemeClr val="lt1"/>
                </a:solidFill>
                <a:latin typeface="Calibri"/>
                <a:ea typeface="Calibri"/>
                <a:cs typeface="Calibri"/>
                <a:sym typeface="Calibri"/>
              </a:rPr>
              <a:t>Enter the area: To establish a support system</a:t>
            </a:r>
            <a:endParaRPr/>
          </a:p>
        </p:txBody>
      </p:sp>
      <p:sp>
        <p:nvSpPr>
          <p:cNvPr id="127" name="Google Shape;127;p4"/>
          <p:cNvSpPr txBox="1"/>
          <p:nvPr/>
        </p:nvSpPr>
        <p:spPr>
          <a:xfrm>
            <a:off x="482343" y="3952287"/>
            <a:ext cx="9251752" cy="2297342"/>
          </a:xfrm>
          <a:prstGeom prst="rect">
            <a:avLst/>
          </a:prstGeom>
          <a:noFill/>
          <a:ln>
            <a:noFill/>
          </a:ln>
        </p:spPr>
        <p:txBody>
          <a:bodyPr spcFirstLastPara="1" wrap="square" lIns="91425" tIns="45700" rIns="91425" bIns="45700" anchor="t" anchorCtr="0">
            <a:normAutofit lnSpcReduction="10000"/>
          </a:bodyPr>
          <a:lstStyle/>
          <a:p>
            <a:pPr marL="228600" marR="0" lvl="0" indent="-228600" algn="l" rtl="0">
              <a:lnSpc>
                <a:spcPct val="100000"/>
              </a:lnSpc>
              <a:spcBef>
                <a:spcPts val="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Writing system: To design alphabets, compile dictionaries, create literacy materials, health pamphlets, folk stories, native language Bible.</a:t>
            </a:r>
            <a:endParaRPr/>
          </a:p>
          <a:p>
            <a:pPr marL="228600" marR="0" lvl="0" indent="-228600" algn="l" rtl="0">
              <a:lnSpc>
                <a:spcPct val="100000"/>
              </a:lnSpc>
              <a:spcBef>
                <a:spcPts val="1800"/>
              </a:spcBef>
              <a:spcAft>
                <a:spcPts val="0"/>
              </a:spcAft>
              <a:buClr>
                <a:schemeClr val="lt1"/>
              </a:buClr>
              <a:buSzPts val="2800"/>
              <a:buFont typeface="Arial"/>
              <a:buChar char="•"/>
            </a:pPr>
            <a:r>
              <a:rPr lang="en-US" sz="2800">
                <a:solidFill>
                  <a:schemeClr val="lt1"/>
                </a:solidFill>
                <a:latin typeface="Calibri"/>
                <a:ea typeface="Calibri"/>
                <a:cs typeface="Calibri"/>
                <a:sym typeface="Calibri"/>
              </a:rPr>
              <a:t>Key Individuals: Bible translation missionaries, native speakers, support staff, Bible translation consultants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5"/>
          <p:cNvPicPr preferRelativeResize="0"/>
          <p:nvPr/>
        </p:nvPicPr>
        <p:blipFill rotWithShape="1">
          <a:blip r:embed="rId3">
            <a:alphaModFix/>
          </a:blip>
          <a:srcRect l="3542" r="3541"/>
          <a:stretch/>
        </p:blipFill>
        <p:spPr>
          <a:xfrm>
            <a:off x="0" y="-954174"/>
            <a:ext cx="12216023" cy="8764997"/>
          </a:xfrm>
          <a:prstGeom prst="rect">
            <a:avLst/>
          </a:prstGeom>
          <a:noFill/>
          <a:ln>
            <a:noFill/>
          </a:ln>
        </p:spPr>
      </p:pic>
      <p:sp>
        <p:nvSpPr>
          <p:cNvPr id="134" name="Google Shape;134;p5"/>
          <p:cNvSpPr txBox="1"/>
          <p:nvPr/>
        </p:nvSpPr>
        <p:spPr>
          <a:xfrm>
            <a:off x="2047322" y="2998113"/>
            <a:ext cx="8163478"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Calibri"/>
                <a:ea typeface="Calibri"/>
                <a:cs typeface="Calibri"/>
                <a:sym typeface="Calibri"/>
              </a:rPr>
              <a:t>Let us pray together for Bible Translation</a:t>
            </a:r>
            <a:endParaRPr sz="3600" b="1">
              <a:solidFill>
                <a:schemeClr val="lt1"/>
              </a:solidFill>
              <a:latin typeface="Microsoft JhengHei"/>
              <a:ea typeface="Microsoft JhengHei"/>
              <a:cs typeface="Microsoft JhengHei"/>
              <a:sym typeface="Microsoft JhengHei"/>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35" name="Google Shape;135;p5"/>
          <p:cNvPicPr preferRelativeResize="0"/>
          <p:nvPr/>
        </p:nvPicPr>
        <p:blipFill rotWithShape="1">
          <a:blip r:embed="rId4">
            <a:alphaModFix/>
          </a:blip>
          <a:srcRect/>
          <a:stretch/>
        </p:blipFill>
        <p:spPr>
          <a:xfrm>
            <a:off x="10896600" y="371920"/>
            <a:ext cx="924478" cy="9234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6"/>
          <p:cNvPicPr preferRelativeResize="0"/>
          <p:nvPr/>
        </p:nvPicPr>
        <p:blipFill rotWithShape="1">
          <a:blip r:embed="rId3">
            <a:alphaModFix/>
          </a:blip>
          <a:srcRect t="7812" b="7811"/>
          <a:stretch/>
        </p:blipFill>
        <p:spPr>
          <a:xfrm>
            <a:off x="0" y="-54429"/>
            <a:ext cx="12192000" cy="6858000"/>
          </a:xfrm>
          <a:prstGeom prst="rect">
            <a:avLst/>
          </a:prstGeom>
          <a:noFill/>
          <a:ln>
            <a:noFill/>
          </a:ln>
        </p:spPr>
      </p:pic>
      <p:sp>
        <p:nvSpPr>
          <p:cNvPr id="142" name="Google Shape;142;p6"/>
          <p:cNvSpPr/>
          <p:nvPr/>
        </p:nvSpPr>
        <p:spPr>
          <a:xfrm>
            <a:off x="685800" y="993912"/>
            <a:ext cx="10820400" cy="5241235"/>
          </a:xfrm>
          <a:prstGeom prst="rect">
            <a:avLst/>
          </a:prstGeom>
          <a:solidFill>
            <a:srgbClr val="623C60">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70C0"/>
              </a:solidFill>
              <a:latin typeface="Calibri"/>
              <a:ea typeface="Calibri"/>
              <a:cs typeface="Calibri"/>
              <a:sym typeface="Calibri"/>
            </a:endParaRPr>
          </a:p>
        </p:txBody>
      </p:sp>
      <p:sp>
        <p:nvSpPr>
          <p:cNvPr id="143" name="Google Shape;143;p6"/>
          <p:cNvSpPr txBox="1">
            <a:spLocks noGrp="1"/>
          </p:cNvSpPr>
          <p:nvPr>
            <p:ph type="body" idx="1"/>
          </p:nvPr>
        </p:nvSpPr>
        <p:spPr>
          <a:xfrm>
            <a:off x="914400" y="1083364"/>
            <a:ext cx="10376452" cy="524123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2700"/>
              <a:buNone/>
            </a:pPr>
            <a:r>
              <a:rPr lang="en-US" sz="2600" dirty="0">
                <a:solidFill>
                  <a:schemeClr val="lt1"/>
                </a:solidFill>
              </a:rPr>
              <a:t>Dear Jesus Christ, thank you for becoming flesh and dwelling among humanity, revealing God to us in a language form that we can understand. </a:t>
            </a:r>
            <a:endParaRPr sz="2600" dirty="0"/>
          </a:p>
          <a:p>
            <a:pPr marL="0" lvl="0" indent="0" algn="ctr" rtl="0">
              <a:lnSpc>
                <a:spcPct val="100000"/>
              </a:lnSpc>
              <a:spcBef>
                <a:spcPts val="600"/>
              </a:spcBef>
              <a:spcAft>
                <a:spcPts val="0"/>
              </a:spcAft>
              <a:buClr>
                <a:schemeClr val="lt1"/>
              </a:buClr>
              <a:buSzPts val="2700"/>
              <a:buNone/>
            </a:pPr>
            <a:r>
              <a:rPr lang="en-US" sz="2600" dirty="0">
                <a:solidFill>
                  <a:schemeClr val="lt1"/>
                </a:solidFill>
              </a:rPr>
              <a:t>Lord, right now 90% of the native language groups still do not have a complete Bible in their own language. May the Lord raise up Your workers who are gifted in languages and with unwavering dedication facing hardship. Please send them out and help them obtain visas so that they can stay longer in the places they serve, enabling them to learn the local language and culture, earning trust and support from the local government, and being loved by the local people. </a:t>
            </a:r>
            <a:endParaRPr sz="2600" dirty="0"/>
          </a:p>
          <a:p>
            <a:pPr marL="0" lvl="0" indent="0" algn="ctr" rtl="0">
              <a:lnSpc>
                <a:spcPct val="100000"/>
              </a:lnSpc>
              <a:spcBef>
                <a:spcPts val="600"/>
              </a:spcBef>
              <a:spcAft>
                <a:spcPts val="0"/>
              </a:spcAft>
              <a:buClr>
                <a:schemeClr val="lt1"/>
              </a:buClr>
              <a:buSzPts val="2700"/>
              <a:buNone/>
            </a:pPr>
            <a:r>
              <a:rPr lang="en-US" sz="2600" b="1" dirty="0">
                <a:solidFill>
                  <a:schemeClr val="lt1"/>
                </a:solidFill>
              </a:rPr>
              <a:t>May the Almighty God move the hearts of various technical professionals to become the support team members and provide resources and equipment for the Bible translation work.</a:t>
            </a:r>
            <a:endParaRPr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7"/>
          <p:cNvPicPr preferRelativeResize="0"/>
          <p:nvPr/>
        </p:nvPicPr>
        <p:blipFill rotWithShape="1">
          <a:blip r:embed="rId3">
            <a:alphaModFix/>
          </a:blip>
          <a:srcRect l="3324" t="9063" r="-155" b="6647"/>
          <a:stretch/>
        </p:blipFill>
        <p:spPr>
          <a:xfrm>
            <a:off x="0" y="-228600"/>
            <a:ext cx="12211714" cy="7086600"/>
          </a:xfrm>
          <a:prstGeom prst="rect">
            <a:avLst/>
          </a:prstGeom>
          <a:noFill/>
          <a:ln>
            <a:noFill/>
          </a:ln>
        </p:spPr>
      </p:pic>
      <p:sp>
        <p:nvSpPr>
          <p:cNvPr id="150" name="Google Shape;150;p7"/>
          <p:cNvSpPr/>
          <p:nvPr/>
        </p:nvSpPr>
        <p:spPr>
          <a:xfrm>
            <a:off x="676656" y="785190"/>
            <a:ext cx="10829543" cy="5297557"/>
          </a:xfrm>
          <a:prstGeom prst="rect">
            <a:avLst/>
          </a:prstGeom>
          <a:solidFill>
            <a:srgbClr val="3E4818">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0070C0"/>
              </a:solidFill>
              <a:latin typeface="Calibri"/>
              <a:ea typeface="Calibri"/>
              <a:cs typeface="Calibri"/>
              <a:sym typeface="Calibri"/>
            </a:endParaRPr>
          </a:p>
        </p:txBody>
      </p:sp>
      <p:sp>
        <p:nvSpPr>
          <p:cNvPr id="151" name="Google Shape;151;p7"/>
          <p:cNvSpPr txBox="1"/>
          <p:nvPr/>
        </p:nvSpPr>
        <p:spPr>
          <a:xfrm>
            <a:off x="685801" y="990600"/>
            <a:ext cx="10829543" cy="48936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700"/>
              <a:buFont typeface="Calibri"/>
              <a:buNone/>
            </a:pPr>
            <a:r>
              <a:rPr lang="en-US" sz="2600" dirty="0">
                <a:solidFill>
                  <a:schemeClr val="lt1"/>
                </a:solidFill>
                <a:latin typeface="Calibri"/>
                <a:ea typeface="Calibri"/>
                <a:cs typeface="Calibri"/>
                <a:sym typeface="Calibri"/>
              </a:rPr>
              <a:t>Heavenly Father, we pray for the 6,000 Wycliffe Bible translation workers worldwide. Many of them live in sensitive areas and are in isolated situation. </a:t>
            </a:r>
            <a:endParaRPr sz="2600" dirty="0"/>
          </a:p>
          <a:p>
            <a:pPr marL="0" marR="0" lvl="0" indent="0" algn="ctr" rtl="0">
              <a:lnSpc>
                <a:spcPct val="100000"/>
              </a:lnSpc>
              <a:spcBef>
                <a:spcPts val="0"/>
              </a:spcBef>
              <a:spcAft>
                <a:spcPts val="0"/>
              </a:spcAft>
              <a:buClr>
                <a:schemeClr val="lt1"/>
              </a:buClr>
              <a:buSzPts val="2700"/>
              <a:buFont typeface="Calibri"/>
              <a:buNone/>
            </a:pPr>
            <a:r>
              <a:rPr lang="en-US" sz="2600" dirty="0">
                <a:solidFill>
                  <a:schemeClr val="lt1"/>
                </a:solidFill>
                <a:latin typeface="Calibri"/>
                <a:ea typeface="Calibri"/>
                <a:cs typeface="Calibri"/>
                <a:sym typeface="Calibri"/>
              </a:rPr>
              <a:t>May they experience presence, protection, </a:t>
            </a:r>
            <a:endParaRPr sz="2600" dirty="0"/>
          </a:p>
          <a:p>
            <a:pPr marL="0" marR="0" lvl="0" indent="0" algn="ctr" rtl="0">
              <a:lnSpc>
                <a:spcPct val="100000"/>
              </a:lnSpc>
              <a:spcBef>
                <a:spcPts val="0"/>
              </a:spcBef>
              <a:spcAft>
                <a:spcPts val="0"/>
              </a:spcAft>
              <a:buClr>
                <a:schemeClr val="lt1"/>
              </a:buClr>
              <a:buSzPts val="2700"/>
              <a:buFont typeface="Calibri"/>
              <a:buNone/>
            </a:pPr>
            <a:r>
              <a:rPr lang="en-US" sz="2600" dirty="0">
                <a:solidFill>
                  <a:schemeClr val="lt1"/>
                </a:solidFill>
                <a:latin typeface="Calibri"/>
                <a:ea typeface="Calibri"/>
                <a:cs typeface="Calibri"/>
                <a:sym typeface="Calibri"/>
              </a:rPr>
              <a:t>and encouragement of Lord all the time. </a:t>
            </a:r>
            <a:endParaRPr sz="2600" dirty="0"/>
          </a:p>
          <a:p>
            <a:pPr marL="0" marR="0" lvl="0" indent="0" algn="ctr" rtl="0">
              <a:lnSpc>
                <a:spcPct val="100000"/>
              </a:lnSpc>
              <a:spcBef>
                <a:spcPts val="0"/>
              </a:spcBef>
              <a:spcAft>
                <a:spcPts val="0"/>
              </a:spcAft>
              <a:buClr>
                <a:schemeClr val="lt1"/>
              </a:buClr>
              <a:buSzPts val="2700"/>
              <a:buFont typeface="Calibri"/>
              <a:buNone/>
            </a:pPr>
            <a:r>
              <a:rPr lang="en-US" sz="2600" b="1" dirty="0">
                <a:solidFill>
                  <a:schemeClr val="lt1"/>
                </a:solidFill>
                <a:latin typeface="Calibri"/>
                <a:ea typeface="Calibri"/>
                <a:cs typeface="Calibri"/>
                <a:sym typeface="Calibri"/>
              </a:rPr>
              <a:t>Please grant them safety when visiting villages, </a:t>
            </a:r>
            <a:endParaRPr sz="2600" dirty="0"/>
          </a:p>
          <a:p>
            <a:pPr marL="0" marR="0" lvl="0" indent="0" algn="ctr" rtl="0">
              <a:lnSpc>
                <a:spcPct val="100000"/>
              </a:lnSpc>
              <a:spcBef>
                <a:spcPts val="0"/>
              </a:spcBef>
              <a:spcAft>
                <a:spcPts val="0"/>
              </a:spcAft>
              <a:buClr>
                <a:schemeClr val="lt1"/>
              </a:buClr>
              <a:buSzPts val="2700"/>
              <a:buFont typeface="Calibri"/>
              <a:buNone/>
            </a:pPr>
            <a:r>
              <a:rPr lang="en-US" sz="2600" b="1" dirty="0">
                <a:solidFill>
                  <a:schemeClr val="lt1"/>
                </a:solidFill>
                <a:latin typeface="Calibri"/>
                <a:ea typeface="Calibri"/>
                <a:cs typeface="Calibri"/>
                <a:sym typeface="Calibri"/>
              </a:rPr>
              <a:t>efficiency when collecting information, and wisdom in project planning. </a:t>
            </a:r>
            <a:endParaRPr sz="2600" dirty="0"/>
          </a:p>
          <a:p>
            <a:pPr marL="0" marR="0" lvl="0" indent="0" algn="ctr" rtl="0">
              <a:lnSpc>
                <a:spcPct val="100000"/>
              </a:lnSpc>
              <a:spcBef>
                <a:spcPts val="0"/>
              </a:spcBef>
              <a:spcAft>
                <a:spcPts val="0"/>
              </a:spcAft>
              <a:buClr>
                <a:schemeClr val="lt1"/>
              </a:buClr>
              <a:buSzPts val="2700"/>
              <a:buFont typeface="Calibri"/>
              <a:buNone/>
            </a:pPr>
            <a:r>
              <a:rPr lang="en-US" sz="2600" b="1" dirty="0">
                <a:solidFill>
                  <a:schemeClr val="lt1"/>
                </a:solidFill>
                <a:latin typeface="Calibri"/>
                <a:ea typeface="Calibri"/>
                <a:cs typeface="Calibri"/>
                <a:sym typeface="Calibri"/>
              </a:rPr>
              <a:t>We pray that during the translation process, they will be enlightened and inspired, being able to capture the meaning and essence of the Lord’s Words and use the most suitable words and syntaxes to translate the Bible. </a:t>
            </a:r>
            <a:endParaRPr sz="2600" dirty="0"/>
          </a:p>
          <a:p>
            <a:pPr marL="0" marR="0" lvl="0" indent="0" algn="ctr" rtl="0">
              <a:lnSpc>
                <a:spcPct val="100000"/>
              </a:lnSpc>
              <a:spcBef>
                <a:spcPts val="0"/>
              </a:spcBef>
              <a:spcAft>
                <a:spcPts val="0"/>
              </a:spcAft>
              <a:buClr>
                <a:schemeClr val="lt1"/>
              </a:buClr>
              <a:buSzPts val="2700"/>
              <a:buFont typeface="Calibri"/>
              <a:buNone/>
            </a:pPr>
            <a:r>
              <a:rPr lang="en-US" sz="2600" b="1" dirty="0">
                <a:solidFill>
                  <a:schemeClr val="lt1"/>
                </a:solidFill>
                <a:latin typeface="Calibri"/>
                <a:ea typeface="Calibri"/>
                <a:cs typeface="Calibri"/>
                <a:sym typeface="Calibri"/>
              </a:rPr>
              <a:t>Dear God, may Your words transform the lives and cultures of </a:t>
            </a:r>
            <a:endParaRPr sz="2600" dirty="0"/>
          </a:p>
          <a:p>
            <a:pPr marL="0" marR="0" lvl="0" indent="0" algn="ctr" rtl="0">
              <a:lnSpc>
                <a:spcPct val="100000"/>
              </a:lnSpc>
              <a:spcBef>
                <a:spcPts val="0"/>
              </a:spcBef>
              <a:spcAft>
                <a:spcPts val="0"/>
              </a:spcAft>
              <a:buClr>
                <a:schemeClr val="lt1"/>
              </a:buClr>
              <a:buSzPts val="2700"/>
              <a:buFont typeface="Calibri"/>
              <a:buNone/>
            </a:pPr>
            <a:r>
              <a:rPr lang="en-US" sz="2600" b="1" dirty="0">
                <a:solidFill>
                  <a:schemeClr val="lt1"/>
                </a:solidFill>
                <a:latin typeface="Calibri"/>
                <a:ea typeface="Calibri"/>
                <a:cs typeface="Calibri"/>
                <a:sym typeface="Calibri"/>
              </a:rPr>
              <a:t>these language groups so that they can receive </a:t>
            </a:r>
            <a:endParaRPr sz="2600" dirty="0"/>
          </a:p>
          <a:p>
            <a:pPr marL="0" marR="0" lvl="0" indent="0" algn="ctr" rtl="0">
              <a:lnSpc>
                <a:spcPct val="100000"/>
              </a:lnSpc>
              <a:spcBef>
                <a:spcPts val="0"/>
              </a:spcBef>
              <a:spcAft>
                <a:spcPts val="0"/>
              </a:spcAft>
              <a:buClr>
                <a:schemeClr val="lt1"/>
              </a:buClr>
              <a:buSzPts val="2700"/>
              <a:buFont typeface="Calibri"/>
              <a:buNone/>
            </a:pPr>
            <a:r>
              <a:rPr lang="en-US" sz="2600" b="1" dirty="0">
                <a:solidFill>
                  <a:schemeClr val="lt1"/>
                </a:solidFill>
                <a:latin typeface="Calibri"/>
                <a:ea typeface="Calibri"/>
                <a:cs typeface="Calibri"/>
                <a:sym typeface="Calibri"/>
              </a:rPr>
              <a:t>the hope and abundance of God’s kingdom.</a:t>
            </a:r>
            <a:endParaRPr sz="2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8"/>
          <p:cNvPicPr preferRelativeResize="0"/>
          <p:nvPr/>
        </p:nvPicPr>
        <p:blipFill rotWithShape="1">
          <a:blip r:embed="rId3">
            <a:alphaModFix/>
          </a:blip>
          <a:srcRect t="7707" b="7706"/>
          <a:stretch/>
        </p:blipFill>
        <p:spPr>
          <a:xfrm>
            <a:off x="0" y="-21432"/>
            <a:ext cx="12268200" cy="6900863"/>
          </a:xfrm>
          <a:prstGeom prst="rect">
            <a:avLst/>
          </a:prstGeom>
          <a:noFill/>
          <a:ln>
            <a:noFill/>
          </a:ln>
        </p:spPr>
      </p:pic>
      <p:sp>
        <p:nvSpPr>
          <p:cNvPr id="158" name="Google Shape;158;p8"/>
          <p:cNvSpPr/>
          <p:nvPr/>
        </p:nvSpPr>
        <p:spPr>
          <a:xfrm>
            <a:off x="1333500" y="972871"/>
            <a:ext cx="9601200" cy="5199329"/>
          </a:xfrm>
          <a:prstGeom prst="rect">
            <a:avLst/>
          </a:prstGeom>
          <a:solidFill>
            <a:srgbClr val="623C60">
              <a:alpha val="85882"/>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70C0"/>
              </a:solidFill>
              <a:latin typeface="Calibri"/>
              <a:ea typeface="Calibri"/>
              <a:cs typeface="Calibri"/>
              <a:sym typeface="Calibri"/>
            </a:endParaRPr>
          </a:p>
        </p:txBody>
      </p:sp>
      <p:sp>
        <p:nvSpPr>
          <p:cNvPr id="159" name="Google Shape;159;p8"/>
          <p:cNvSpPr txBox="1"/>
          <p:nvPr/>
        </p:nvSpPr>
        <p:spPr>
          <a:xfrm>
            <a:off x="1333500" y="1125731"/>
            <a:ext cx="9525000" cy="48936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700"/>
              <a:buFont typeface="Calibri"/>
              <a:buNone/>
            </a:pPr>
            <a:r>
              <a:rPr lang="en-US" sz="2600" dirty="0">
                <a:solidFill>
                  <a:schemeClr val="lt1"/>
                </a:solidFill>
                <a:latin typeface="Calibri"/>
                <a:ea typeface="Calibri"/>
                <a:cs typeface="Calibri"/>
                <a:sym typeface="Calibri"/>
              </a:rPr>
              <a:t>Lord, many translated Bible scriptures lack translation consultants. </a:t>
            </a:r>
            <a:endParaRPr sz="2600" dirty="0"/>
          </a:p>
          <a:p>
            <a:pPr marL="0" marR="0" lvl="0" indent="0" algn="ctr" rtl="0">
              <a:lnSpc>
                <a:spcPct val="100000"/>
              </a:lnSpc>
              <a:spcBef>
                <a:spcPts val="0"/>
              </a:spcBef>
              <a:spcAft>
                <a:spcPts val="0"/>
              </a:spcAft>
              <a:buClr>
                <a:schemeClr val="lt1"/>
              </a:buClr>
              <a:buSzPts val="2700"/>
              <a:buFont typeface="Calibri"/>
              <a:buNone/>
            </a:pPr>
            <a:r>
              <a:rPr lang="en-US" sz="2600" dirty="0">
                <a:solidFill>
                  <a:schemeClr val="lt1"/>
                </a:solidFill>
                <a:latin typeface="Calibri"/>
                <a:ea typeface="Calibri"/>
                <a:cs typeface="Calibri"/>
                <a:sym typeface="Calibri"/>
              </a:rPr>
              <a:t>May the Lord draw experts in the original texts of the Bible </a:t>
            </a:r>
            <a:endParaRPr sz="2600" dirty="0"/>
          </a:p>
          <a:p>
            <a:pPr marL="0" marR="0" lvl="0" indent="0" algn="ctr" rtl="0">
              <a:lnSpc>
                <a:spcPct val="100000"/>
              </a:lnSpc>
              <a:spcBef>
                <a:spcPts val="0"/>
              </a:spcBef>
              <a:spcAft>
                <a:spcPts val="0"/>
              </a:spcAft>
              <a:buClr>
                <a:schemeClr val="lt1"/>
              </a:buClr>
              <a:buSzPts val="2700"/>
              <a:buFont typeface="Calibri"/>
              <a:buNone/>
            </a:pPr>
            <a:r>
              <a:rPr lang="en-US" sz="2600" dirty="0">
                <a:solidFill>
                  <a:schemeClr val="lt1"/>
                </a:solidFill>
                <a:latin typeface="Calibri"/>
                <a:ea typeface="Calibri"/>
                <a:cs typeface="Calibri"/>
                <a:sym typeface="Calibri"/>
              </a:rPr>
              <a:t>to join this ministry. </a:t>
            </a:r>
            <a:endParaRPr sz="2600" dirty="0"/>
          </a:p>
          <a:p>
            <a:pPr marL="0" marR="0" lvl="0" indent="0" algn="ctr" rtl="0">
              <a:lnSpc>
                <a:spcPct val="100000"/>
              </a:lnSpc>
              <a:spcBef>
                <a:spcPts val="0"/>
              </a:spcBef>
              <a:spcAft>
                <a:spcPts val="0"/>
              </a:spcAft>
              <a:buClr>
                <a:schemeClr val="lt1"/>
              </a:buClr>
              <a:buSzPts val="2700"/>
              <a:buFont typeface="Calibri"/>
              <a:buNone/>
            </a:pPr>
            <a:r>
              <a:rPr lang="en-US" sz="2600" dirty="0">
                <a:solidFill>
                  <a:schemeClr val="lt1"/>
                </a:solidFill>
                <a:latin typeface="Calibri"/>
                <a:ea typeface="Calibri"/>
                <a:cs typeface="Calibri"/>
                <a:sym typeface="Calibri"/>
              </a:rPr>
              <a:t>We pray in unity for the local translators. </a:t>
            </a:r>
            <a:endParaRPr sz="2600" dirty="0"/>
          </a:p>
          <a:p>
            <a:pPr marL="0" marR="0" lvl="0" indent="0" algn="ctr" rtl="0">
              <a:lnSpc>
                <a:spcPct val="100000"/>
              </a:lnSpc>
              <a:spcBef>
                <a:spcPts val="0"/>
              </a:spcBef>
              <a:spcAft>
                <a:spcPts val="0"/>
              </a:spcAft>
              <a:buClr>
                <a:schemeClr val="lt1"/>
              </a:buClr>
              <a:buSzPts val="2700"/>
              <a:buFont typeface="Calibri"/>
              <a:buNone/>
            </a:pPr>
            <a:r>
              <a:rPr lang="en-US" sz="2600" dirty="0">
                <a:solidFill>
                  <a:schemeClr val="lt1"/>
                </a:solidFill>
                <a:latin typeface="Calibri"/>
                <a:ea typeface="Calibri"/>
                <a:cs typeface="Calibri"/>
                <a:sym typeface="Calibri"/>
              </a:rPr>
              <a:t>Most of them are yet to be Christians. </a:t>
            </a:r>
            <a:endParaRPr sz="2600" dirty="0"/>
          </a:p>
          <a:p>
            <a:pPr marL="0" marR="0" lvl="0" indent="0" algn="ctr" rtl="0">
              <a:lnSpc>
                <a:spcPct val="100000"/>
              </a:lnSpc>
              <a:spcBef>
                <a:spcPts val="0"/>
              </a:spcBef>
              <a:spcAft>
                <a:spcPts val="0"/>
              </a:spcAft>
              <a:buClr>
                <a:schemeClr val="lt1"/>
              </a:buClr>
              <a:buSzPts val="2700"/>
              <a:buFont typeface="Calibri"/>
              <a:buNone/>
            </a:pPr>
            <a:r>
              <a:rPr lang="en-US" sz="2600" dirty="0">
                <a:solidFill>
                  <a:schemeClr val="lt1"/>
                </a:solidFill>
                <a:latin typeface="Calibri"/>
                <a:ea typeface="Calibri"/>
                <a:cs typeface="Calibri"/>
                <a:sym typeface="Calibri"/>
              </a:rPr>
              <a:t>Father God, please protect and bless them to be guided by the Spirit of Truth, so that both themselves and their families will be drawn to Your words, to come to know Jesus Christ, to receive the grace of salvation, and to experience joy and peace. </a:t>
            </a:r>
            <a:endParaRPr sz="2600" dirty="0"/>
          </a:p>
          <a:p>
            <a:pPr marL="0" marR="0" lvl="0" indent="0" algn="ctr" rtl="0">
              <a:lnSpc>
                <a:spcPct val="100000"/>
              </a:lnSpc>
              <a:spcBef>
                <a:spcPts val="0"/>
              </a:spcBef>
              <a:spcAft>
                <a:spcPts val="0"/>
              </a:spcAft>
              <a:buClr>
                <a:schemeClr val="lt1"/>
              </a:buClr>
              <a:buSzPts val="2700"/>
              <a:buFont typeface="Calibri"/>
              <a:buNone/>
            </a:pPr>
            <a:r>
              <a:rPr lang="en-US" sz="2600" b="1" dirty="0">
                <a:solidFill>
                  <a:schemeClr val="lt1"/>
                </a:solidFill>
                <a:latin typeface="Calibri"/>
                <a:ea typeface="Calibri"/>
                <a:cs typeface="Calibri"/>
                <a:sym typeface="Calibri"/>
              </a:rPr>
              <a:t>Heavenly Father, may Your name be exalted among these language groups, may Your Kingdom come. </a:t>
            </a:r>
            <a:endParaRPr sz="2600" dirty="0"/>
          </a:p>
          <a:p>
            <a:pPr marL="0" marR="0" lvl="0" indent="0" algn="ctr" rtl="0">
              <a:lnSpc>
                <a:spcPct val="100000"/>
              </a:lnSpc>
              <a:spcBef>
                <a:spcPts val="0"/>
              </a:spcBef>
              <a:spcAft>
                <a:spcPts val="0"/>
              </a:spcAft>
              <a:buClr>
                <a:schemeClr val="lt1"/>
              </a:buClr>
              <a:buSzPts val="2700"/>
              <a:buFont typeface="Calibri"/>
              <a:buNone/>
            </a:pPr>
            <a:r>
              <a:rPr lang="en-US" sz="2600" b="1" dirty="0">
                <a:solidFill>
                  <a:schemeClr val="lt1"/>
                </a:solidFill>
                <a:latin typeface="Calibri"/>
                <a:ea typeface="Calibri"/>
                <a:cs typeface="Calibri"/>
                <a:sym typeface="Calibri"/>
              </a:rPr>
              <a:t>In the name of Jesus Christ. Amen.</a:t>
            </a:r>
            <a:endParaRPr sz="2600" b="1"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164"/>
        <p:cNvGrpSpPr/>
        <p:nvPr/>
      </p:nvGrpSpPr>
      <p:grpSpPr>
        <a:xfrm>
          <a:off x="0" y="0"/>
          <a:ext cx="0" cy="0"/>
          <a:chOff x="0" y="0"/>
          <a:chExt cx="0" cy="0"/>
        </a:xfrm>
      </p:grpSpPr>
      <p:pic>
        <p:nvPicPr>
          <p:cNvPr id="165" name="Google Shape;165;p9"/>
          <p:cNvPicPr preferRelativeResize="0"/>
          <p:nvPr/>
        </p:nvPicPr>
        <p:blipFill rotWithShape="1">
          <a:blip r:embed="rId3">
            <a:alphaModFix/>
          </a:blip>
          <a:srcRect l="1331" t="16278" r="510"/>
          <a:stretch/>
        </p:blipFill>
        <p:spPr>
          <a:xfrm>
            <a:off x="9525000" y="2590800"/>
            <a:ext cx="1771650" cy="2057400"/>
          </a:xfrm>
          <a:prstGeom prst="rect">
            <a:avLst/>
          </a:prstGeom>
          <a:noFill/>
          <a:ln>
            <a:noFill/>
          </a:ln>
        </p:spPr>
      </p:pic>
      <p:pic>
        <p:nvPicPr>
          <p:cNvPr id="166" name="Google Shape;166;p9"/>
          <p:cNvPicPr preferRelativeResize="0"/>
          <p:nvPr/>
        </p:nvPicPr>
        <p:blipFill rotWithShape="1">
          <a:blip r:embed="rId4">
            <a:alphaModFix/>
          </a:blip>
          <a:srcRect/>
          <a:stretch/>
        </p:blipFill>
        <p:spPr>
          <a:xfrm>
            <a:off x="0" y="0"/>
            <a:ext cx="8571471" cy="6858000"/>
          </a:xfrm>
          <a:prstGeom prst="rect">
            <a:avLst/>
          </a:prstGeom>
          <a:noFill/>
          <a:ln>
            <a:noFill/>
          </a:ln>
          <a:effectLst>
            <a:outerShdw blurRad="50800" dist="381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additive="base">
                                        <p:cTn id="7" dur="1000"/>
                                        <p:tgtEl>
                                          <p:spTgt spid="166"/>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100"/>
                                  </p:stCondLst>
                                  <p:childTnLst>
                                    <p:set>
                                      <p:cBhvr>
                                        <p:cTn id="9" dur="1" fill="hold">
                                          <p:stCondLst>
                                            <p:cond delay="0"/>
                                          </p:stCondLst>
                                        </p:cTn>
                                        <p:tgtEl>
                                          <p:spTgt spid="165"/>
                                        </p:tgtEl>
                                        <p:attrNameLst>
                                          <p:attrName>style.visibility</p:attrName>
                                        </p:attrNameLst>
                                      </p:cBhvr>
                                      <p:to>
                                        <p:strVal val="visible"/>
                                      </p:to>
                                    </p:set>
                                    <p:animEffect transition="in" filter="fade">
                                      <p:cBhvr>
                                        <p:cTn id="10" dur="10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1743</Words>
  <Application>Microsoft Office PowerPoint</Application>
  <PresentationFormat>Widescreen</PresentationFormat>
  <Paragraphs>102</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Microsoft JhengHei</vt:lpstr>
      <vt:lpstr>Microsoft YaHei</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Esther</dc:creator>
  <cp:lastModifiedBy>Yeng Shiow Lim</cp:lastModifiedBy>
  <cp:revision>5</cp:revision>
  <dcterms:created xsi:type="dcterms:W3CDTF">2020-11-06T17:04:32Z</dcterms:created>
  <dcterms:modified xsi:type="dcterms:W3CDTF">2023-10-02T00:56:46Z</dcterms:modified>
</cp:coreProperties>
</file>