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70" r:id="rId2"/>
    <p:sldId id="311" r:id="rId3"/>
    <p:sldId id="367" r:id="rId4"/>
    <p:sldId id="371" r:id="rId5"/>
    <p:sldId id="373" r:id="rId6"/>
    <p:sldId id="375" r:id="rId7"/>
    <p:sldId id="376" r:id="rId8"/>
    <p:sldId id="377" r:id="rId9"/>
    <p:sldId id="378" r:id="rId10"/>
    <p:sldId id="34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ther fan" initials="ef" lastIdx="1" clrIdx="0"/>
  <p:cmAuthor id="2" name="Yeng Shiow Lim" initials="YSL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652D"/>
    <a:srgbClr val="623C60"/>
    <a:srgbClr val="533993"/>
    <a:srgbClr val="064A4A"/>
    <a:srgbClr val="3E4818"/>
    <a:srgbClr val="60533E"/>
    <a:srgbClr val="D4D6C4"/>
    <a:srgbClr val="8F2407"/>
    <a:srgbClr val="765674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9" autoAdjust="0"/>
    <p:restoredTop sz="67002" autoAdjust="0"/>
  </p:normalViewPr>
  <p:slideViewPr>
    <p:cSldViewPr showGuides="1">
      <p:cViewPr varScale="1">
        <p:scale>
          <a:sx n="57" d="100"/>
          <a:sy n="57" d="100"/>
        </p:scale>
        <p:origin x="1008" y="45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9FC77-4C07-4250-9504-1442D3B1CB4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0A47A-5C7E-436F-BE97-00A4918567C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b="0" i="0" dirty="0">
                <a:solidFill>
                  <a:srgbClr val="585858"/>
                </a:solidFill>
                <a:effectLst/>
                <a:latin typeface="Open Sans"/>
              </a:rPr>
              <a:t>宣教日引</a:t>
            </a:r>
            <a:r>
              <a:rPr lang="en-US" altLang="zh-TW" b="0" i="0" dirty="0">
                <a:solidFill>
                  <a:srgbClr val="585858"/>
                </a:solidFill>
                <a:effectLst/>
                <a:latin typeface="Open Sans"/>
              </a:rPr>
              <a:t>11</a:t>
            </a:r>
            <a:r>
              <a:rPr lang="zh-CN" altLang="en-US" b="0" i="0" dirty="0">
                <a:solidFill>
                  <a:srgbClr val="585858"/>
                </a:solidFill>
                <a:effectLst/>
                <a:latin typeface="Open Sans"/>
              </a:rPr>
              <a:t>和</a:t>
            </a:r>
            <a:r>
              <a:rPr lang="en-US" altLang="zh-TW" b="0" i="0" dirty="0">
                <a:solidFill>
                  <a:srgbClr val="585858"/>
                </a:solidFill>
                <a:effectLst/>
                <a:latin typeface="Open Sans"/>
              </a:rPr>
              <a:t>12 </a:t>
            </a:r>
            <a:r>
              <a:rPr lang="zh-TW" altLang="en-US" b="0" i="0" dirty="0">
                <a:solidFill>
                  <a:srgbClr val="585858"/>
                </a:solidFill>
                <a:effectLst/>
                <a:latin typeface="Open Sans"/>
              </a:rPr>
              <a:t>月為</a:t>
            </a:r>
            <a:r>
              <a:rPr lang="en-US" altLang="zh-TW" b="0" i="0" dirty="0">
                <a:solidFill>
                  <a:srgbClr val="585858"/>
                </a:solidFill>
                <a:effectLst/>
                <a:latin typeface="Open Sans"/>
              </a:rPr>
              <a:t>2023</a:t>
            </a:r>
            <a:r>
              <a:rPr lang="zh-TW" altLang="en-US" b="0" i="0" dirty="0">
                <a:solidFill>
                  <a:srgbClr val="585858"/>
                </a:solidFill>
                <a:effectLst/>
                <a:latin typeface="Open Sans"/>
              </a:rPr>
              <a:t>年人道主義危急的七個國家禱告，</a:t>
            </a:r>
            <a:br>
              <a:rPr lang="en-MY" altLang="zh-TW" b="0" i="0" dirty="0">
                <a:solidFill>
                  <a:srgbClr val="585858"/>
                </a:solidFill>
                <a:effectLst/>
                <a:latin typeface="Open Sans"/>
              </a:rPr>
            </a:br>
            <a:r>
              <a:rPr lang="zh-TW" altLang="en-US" b="0" i="0" dirty="0">
                <a:solidFill>
                  <a:srgbClr val="585858"/>
                </a:solidFill>
                <a:effectLst/>
                <a:latin typeface="Open Sans"/>
              </a:rPr>
              <a:t>認識</a:t>
            </a:r>
            <a:r>
              <a:rPr lang="zh-CN" altLang="en-US" b="0" i="0" dirty="0">
                <a:solidFill>
                  <a:srgbClr val="585858"/>
                </a:solidFill>
                <a:effectLst/>
                <a:latin typeface="Open Sans"/>
              </a:rPr>
              <a:t>她</a:t>
            </a:r>
            <a:r>
              <a:rPr lang="zh-TW" altLang="en-US" b="0" i="0" dirty="0">
                <a:solidFill>
                  <a:srgbClr val="585858"/>
                </a:solidFill>
                <a:effectLst/>
                <a:latin typeface="Open Sans"/>
              </a:rPr>
              <a:t>們</a:t>
            </a:r>
            <a:r>
              <a:rPr lang="zh-CN" altLang="en-US" b="0" i="0" dirty="0">
                <a:solidFill>
                  <a:srgbClr val="585858"/>
                </a:solidFill>
                <a:effectLst/>
                <a:latin typeface="Open Sans"/>
              </a:rPr>
              <a:t>所</a:t>
            </a:r>
            <a:r>
              <a:rPr lang="zh-TW" altLang="en-US" b="0" i="0" dirty="0">
                <a:solidFill>
                  <a:srgbClr val="585858"/>
                </a:solidFill>
                <a:effectLst/>
                <a:latin typeface="Open Sans"/>
              </a:rPr>
              <a:t>面對的各種赤裸尖銳苦難</a:t>
            </a:r>
            <a:r>
              <a:rPr lang="zh-CN" altLang="en-US" b="0" i="0" dirty="0">
                <a:solidFill>
                  <a:srgbClr val="585858"/>
                </a:solidFill>
                <a:effectLst/>
                <a:latin typeface="Open Sans"/>
              </a:rPr>
              <a:t>，</a:t>
            </a:r>
            <a:br>
              <a:rPr lang="en-MY" altLang="zh-CN" b="0" i="0" dirty="0">
                <a:solidFill>
                  <a:srgbClr val="585858"/>
                </a:solidFill>
                <a:effectLst/>
                <a:latin typeface="Open Sans"/>
              </a:rPr>
            </a:br>
            <a:r>
              <a:rPr lang="zh-TW" altLang="en-US" b="0" i="0" dirty="0">
                <a:solidFill>
                  <a:srgbClr val="585858"/>
                </a:solidFill>
                <a:effectLst/>
                <a:latin typeface="Open Sans"/>
              </a:rPr>
              <a:t>及其隱藏的根源性問題，請預備好禱告的心</a:t>
            </a:r>
            <a:r>
              <a:rPr lang="zh-CN" altLang="en-US" b="0" i="0" dirty="0">
                <a:solidFill>
                  <a:srgbClr val="585858"/>
                </a:solidFill>
                <a:effectLst/>
                <a:latin typeface="Open Sans"/>
              </a:rPr>
              <a:t>。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/>
              <a:t>敘利亞是舊約中所提到的</a:t>
            </a:r>
            <a:r>
              <a:rPr lang="zh-TW" altLang="en-US" sz="4400" b="1" dirty="0"/>
              <a:t>亞蘭</a:t>
            </a:r>
            <a:r>
              <a:rPr lang="zh-TW" altLang="en-US" sz="4400" dirty="0"/>
              <a:t>（</a:t>
            </a:r>
            <a:r>
              <a:rPr lang="en-US" altLang="zh-TW" sz="4400" dirty="0"/>
              <a:t>Aram</a:t>
            </a:r>
            <a:r>
              <a:rPr lang="zh-TW" altLang="en-US" sz="4400" dirty="0"/>
              <a:t>）。</a:t>
            </a:r>
            <a:br>
              <a:rPr lang="en-MY" altLang="zh-TW" sz="4400" dirty="0"/>
            </a:br>
            <a:r>
              <a:rPr lang="zh-TW" altLang="en-US" sz="4400" dirty="0"/>
              <a:t>唐朝時，敘利亞教會差遣了主教阿羅本</a:t>
            </a:r>
            <a:r>
              <a:rPr lang="en-US" altLang="zh-TW" sz="4400" dirty="0"/>
              <a:t>(</a:t>
            </a:r>
            <a:r>
              <a:rPr lang="en-US" altLang="zh-TW" sz="4400" dirty="0" err="1"/>
              <a:t>Alopen</a:t>
            </a:r>
            <a:r>
              <a:rPr lang="en-US" altLang="zh-TW" sz="4400" dirty="0"/>
              <a:t>)</a:t>
            </a:r>
            <a:r>
              <a:rPr lang="zh-TW" altLang="en-US" sz="4400" dirty="0"/>
              <a:t>來中國，建立了景教。</a:t>
            </a:r>
            <a:endParaRPr lang="en-MY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/>
              <a:t>今天，這個文明古國，因為連年旱災和世界金融海嘯，陷入嚴重通膨危機，民怨四起，</a:t>
            </a:r>
            <a:br>
              <a:rPr lang="en-MY" altLang="zh-TW" sz="4400" dirty="0"/>
            </a:br>
            <a:r>
              <a:rPr lang="zh-TW" altLang="en-US" sz="4400" dirty="0"/>
              <a:t>在</a:t>
            </a:r>
            <a:r>
              <a:rPr lang="en-US" altLang="zh-TW" sz="4400" dirty="0"/>
              <a:t>2011</a:t>
            </a:r>
            <a:r>
              <a:rPr lang="zh-TW" altLang="en-US" sz="4400" dirty="0"/>
              <a:t>年的阿拉伯之春浪潮中，敘利亞爆發了抗議活動。</a:t>
            </a:r>
            <a:endParaRPr lang="en-MY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MY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/>
              <a:t>新上任的阿薩德總統（</a:t>
            </a:r>
            <a:r>
              <a:rPr lang="en-US" altLang="zh-TW" sz="4400" dirty="0"/>
              <a:t>Bashar al-Assad</a:t>
            </a:r>
            <a:r>
              <a:rPr lang="zh-TW" altLang="en-US" sz="4400" dirty="0"/>
              <a:t>），以雷霆手段鎮壓示威民眾，</a:t>
            </a:r>
            <a:br>
              <a:rPr lang="en-MY" altLang="zh-TW" sz="4400" dirty="0"/>
            </a:br>
            <a:r>
              <a:rPr lang="zh-TW" altLang="en-US" sz="4400" dirty="0"/>
              <a:t>幾萬名抗議者被下在堪稱是上最不人道酷刑的監裡，</a:t>
            </a:r>
            <a:br>
              <a:rPr lang="en-MY" altLang="zh-TW" sz="4400" dirty="0"/>
            </a:br>
            <a:r>
              <a:rPr lang="zh-TW" altLang="en-US" sz="4400" dirty="0"/>
              <a:t>大規模的屠殺、酷刑、化學武器襲擊民眾，令被圍困的地區發生饑荒，</a:t>
            </a:r>
            <a:br>
              <a:rPr lang="en-MY" altLang="zh-TW" sz="4400" dirty="0"/>
            </a:br>
            <a:r>
              <a:rPr lang="zh-TW" altLang="en-US" sz="4400" dirty="0"/>
              <a:t>導致了</a:t>
            </a:r>
            <a:r>
              <a:rPr lang="en-US" altLang="zh-TW" sz="4400" dirty="0"/>
              <a:t>1,530</a:t>
            </a:r>
            <a:r>
              <a:rPr lang="zh-TW" altLang="en-US" sz="4400" dirty="0"/>
              <a:t>萬人失去了家園， </a:t>
            </a:r>
            <a:r>
              <a:rPr lang="en-US" altLang="zh-TW" sz="4400" dirty="0"/>
              <a:t>650</a:t>
            </a:r>
            <a:r>
              <a:rPr lang="zh-TW" altLang="en-US" sz="4400" dirty="0"/>
              <a:t>萬逃離敘利亞，兩百多萬敘利亞兒童受傷、缺乏營養、面臨死 亡，</a:t>
            </a:r>
            <a:br>
              <a:rPr lang="en-MY" altLang="zh-TW" sz="4400" dirty="0"/>
            </a:br>
            <a:r>
              <a:rPr lang="zh-TW" altLang="en-US" sz="4400" dirty="0"/>
              <a:t>許多年僅十二歲的男孩被送往戰場當士兵。</a:t>
            </a:r>
            <a:br>
              <a:rPr lang="en-MY" altLang="zh-TW" sz="4400" dirty="0"/>
            </a:br>
            <a:br>
              <a:rPr lang="en-MY" altLang="zh-TW" sz="4400" dirty="0"/>
            </a:br>
            <a:r>
              <a:rPr lang="zh-TW" altLang="en-US" sz="4400" dirty="0"/>
              <a:t>敘利亞至今仍受美國制裁。</a:t>
            </a:r>
            <a:endParaRPr lang="en-MY" altLang="zh-TW" sz="4400" dirty="0"/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 altLang="zh-CN" sz="44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讓我們一同開聲為</a:t>
            </a:r>
            <a:r>
              <a:rPr lang="zh-TW" altLang="en-US" sz="1200" b="0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敘利亞</a:t>
            </a: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禱告</a:t>
            </a:r>
            <a:endParaRPr lang="en-US" sz="1200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/>
              <a:t>舊約的示巴王國位於現代也門南部。近代</a:t>
            </a:r>
            <a:r>
              <a:rPr lang="zh-TW" altLang="en-US" sz="4400" b="0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葉門</a:t>
            </a:r>
            <a:r>
              <a:rPr lang="zh-TW" altLang="en-US" sz="4400" dirty="0"/>
              <a:t>原分南北，</a:t>
            </a:r>
            <a:br>
              <a:rPr lang="en-MY" altLang="zh-TW" sz="4400" dirty="0"/>
            </a:br>
            <a:r>
              <a:rPr lang="zh-TW" altLang="en-US" sz="4400" b="1" dirty="0"/>
              <a:t>南</a:t>
            </a:r>
            <a:r>
              <a:rPr lang="zh-TW" altLang="en-US" sz="44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葉</a:t>
            </a:r>
            <a:r>
              <a:rPr lang="zh-TW" altLang="en-US" sz="4400" b="1" dirty="0"/>
              <a:t>門是拉登家族所在地</a:t>
            </a:r>
            <a:r>
              <a:rPr lang="zh-TW" altLang="en-US" sz="4400" dirty="0"/>
              <a:t>，</a:t>
            </a:r>
            <a:r>
              <a:rPr lang="zh-TW" altLang="en-US" sz="4400" b="1" dirty="0"/>
              <a:t>北部有什葉派反叛勢力</a:t>
            </a:r>
            <a:r>
              <a:rPr lang="zh-TW" altLang="en-US" sz="4400" dirty="0"/>
              <a:t>。</a:t>
            </a:r>
            <a:endParaRPr lang="en-US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/>
              <a:t>雖然</a:t>
            </a:r>
            <a:r>
              <a:rPr lang="en-US" altLang="zh-TW" sz="4400" dirty="0"/>
              <a:t>1990</a:t>
            </a:r>
            <a:r>
              <a:rPr lang="zh-TW" altLang="en-US" sz="4400" dirty="0"/>
              <a:t>年宣佈統一，但分離主義盛行，葉門</a:t>
            </a:r>
            <a:r>
              <a:rPr lang="en-US" altLang="zh-TW" sz="4400" dirty="0"/>
              <a:t>1/3</a:t>
            </a:r>
            <a:r>
              <a:rPr lang="zh-TW" altLang="en-US" sz="4400" dirty="0"/>
              <a:t>人口長期口糧不足而饑餓，</a:t>
            </a:r>
            <a:br>
              <a:rPr lang="en-MY" altLang="zh-TW" sz="4400" dirty="0"/>
            </a:br>
            <a:r>
              <a:rPr lang="en-US" altLang="zh-TW" sz="4400" dirty="0"/>
              <a:t>2011</a:t>
            </a:r>
            <a:r>
              <a:rPr lang="zh-TW" altLang="en-US" sz="4400" dirty="0"/>
              <a:t>年，隨著阿拉伯之春浪潮，葉門發生反政府示威，總統下臺。</a:t>
            </a:r>
            <a:endParaRPr lang="en-US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4400" dirty="0"/>
              <a:t>3</a:t>
            </a:r>
            <a:r>
              <a:rPr lang="zh-TW" altLang="en-US" sz="4400" dirty="0"/>
              <a:t>年後，</a:t>
            </a:r>
            <a:r>
              <a:rPr lang="en-US" altLang="zh-TW" sz="4400" dirty="0"/>
              <a:t>2015</a:t>
            </a:r>
            <a:r>
              <a:rPr lang="zh-TW" altLang="en-US" sz="4400" dirty="0"/>
              <a:t>年，由伊朗支使的什葉派恐怖組織胡塞軍</a:t>
            </a:r>
            <a:r>
              <a:rPr lang="en-US" altLang="zh-TW" sz="4400" dirty="0"/>
              <a:t>Houthi Rebel，</a:t>
            </a:r>
            <a:r>
              <a:rPr lang="zh-TW" altLang="en-US" sz="4400" dirty="0"/>
              <a:t>發生叛變；</a:t>
            </a:r>
            <a:br>
              <a:rPr lang="en-MY" altLang="zh-TW" sz="4400" dirty="0"/>
            </a:br>
            <a:r>
              <a:rPr lang="zh-TW" altLang="en-US" sz="4400" dirty="0"/>
              <a:t>以沙烏地阿拉伯為首的多國遜尼派聯軍，開始對胡塞武裝持續空襲，</a:t>
            </a:r>
            <a:r>
              <a:rPr lang="en-US" altLang="zh-TW" sz="4400" dirty="0"/>
              <a:t> </a:t>
            </a:r>
            <a:r>
              <a:rPr lang="zh-TW" altLang="en-US" sz="4400" dirty="0"/>
              <a:t>直到今天。</a:t>
            </a:r>
            <a:br>
              <a:rPr lang="en-MY" altLang="zh-TW" sz="4400" dirty="0"/>
            </a:br>
            <a:r>
              <a:rPr lang="zh-TW" altLang="en-US" sz="4400" dirty="0"/>
              <a:t>平民首當其衝成為最受影響的群體。</a:t>
            </a:r>
            <a:br>
              <a:rPr lang="en-MY" altLang="zh-TW" sz="4400" dirty="0"/>
            </a:br>
            <a:endParaRPr lang="en-MY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/>
              <a:t>估計目前有</a:t>
            </a:r>
            <a:r>
              <a:rPr lang="en-US" altLang="zh-TW" sz="4400" dirty="0"/>
              <a:t>80%</a:t>
            </a:r>
            <a:r>
              <a:rPr lang="zh-TW" altLang="en-US" sz="4400" dirty="0"/>
              <a:t>人口（約</a:t>
            </a:r>
            <a:r>
              <a:rPr lang="en-US" altLang="zh-TW" sz="4400" dirty="0"/>
              <a:t>2,410</a:t>
            </a:r>
            <a:r>
              <a:rPr lang="zh-TW" altLang="en-US" sz="4400" dirty="0"/>
              <a:t>萬人）急需人道救援，</a:t>
            </a:r>
            <a:endParaRPr lang="en-MY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/>
              <a:t>其中，</a:t>
            </a:r>
            <a:r>
              <a:rPr lang="en-US" altLang="zh-TW" sz="4400" dirty="0"/>
              <a:t>450</a:t>
            </a:r>
            <a:r>
              <a:rPr lang="zh-TW" altLang="en-US" sz="4400" dirty="0"/>
              <a:t>萬人逃離家園，除了難民營擁擠不堪，由於</a:t>
            </a:r>
            <a:r>
              <a:rPr lang="zh-TW" altLang="en-US" sz="4400" b="0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葉</a:t>
            </a:r>
            <a:r>
              <a:rPr lang="zh-TW" altLang="en-US" sz="4400" dirty="0"/>
              <a:t>門亦經常遭受暴雨侵襲，</a:t>
            </a:r>
            <a:br>
              <a:rPr lang="en-MY" altLang="zh-TW" sz="4400" dirty="0"/>
            </a:br>
            <a:r>
              <a:rPr lang="zh-TW" altLang="en-US" sz="4400" dirty="0"/>
              <a:t>令霍亂蔓延。</a:t>
            </a:r>
            <a:r>
              <a:rPr lang="zh-TW" altLang="en-US" sz="4400" b="0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葉門</a:t>
            </a:r>
            <a:r>
              <a:rPr lang="zh-TW" altLang="en-US" sz="4400" dirty="0"/>
              <a:t>卻只有</a:t>
            </a:r>
            <a:r>
              <a:rPr lang="en-US" altLang="zh-TW" sz="4400" dirty="0"/>
              <a:t>51%</a:t>
            </a:r>
            <a:r>
              <a:rPr lang="zh-TW" altLang="en-US" sz="4400" dirty="0"/>
              <a:t>的醫療設施能夠正常運作。</a:t>
            </a:r>
            <a:endParaRPr lang="en-US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4400" dirty="0"/>
              <a:t>2023</a:t>
            </a:r>
            <a:r>
              <a:rPr lang="zh-TW" altLang="en-US" sz="4400" dirty="0"/>
              <a:t>年</a:t>
            </a:r>
            <a:r>
              <a:rPr lang="en-US" altLang="zh-TW" sz="4400" dirty="0"/>
              <a:t>3 </a:t>
            </a:r>
            <a:r>
              <a:rPr lang="zh-TW" altLang="en-US" sz="4400" dirty="0"/>
              <a:t>月，在中國的斡旋之下，沙烏地阿拉伯和伊朗握手復交，為也門內戰露出了和平曙光</a:t>
            </a:r>
            <a:r>
              <a:rPr lang="zh-CN" altLang="en-US" sz="4400" dirty="0"/>
              <a:t>。</a:t>
            </a:r>
            <a:endParaRPr lang="en-MY" altLang="zh-TW" sz="4400" dirty="0"/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 altLang="zh-CN" sz="44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讓我們一同開聲為</a:t>
            </a:r>
            <a:r>
              <a:rPr lang="zh-TW" altLang="en-US" sz="4400" b="0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葉門</a:t>
            </a:r>
            <a:r>
              <a:rPr lang="zh-CN" altLang="en-US" sz="44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禱告</a:t>
            </a:r>
            <a:endParaRPr lang="en-US" sz="4400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4400" dirty="0"/>
              <a:t>https://www.unhcr.org/hk/yemen-emergency#:~:text=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09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65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/>
              <a:t>索馬</a:t>
            </a:r>
            <a:r>
              <a:rPr lang="zh-CN" altLang="en-US" sz="4400" dirty="0"/>
              <a:t>里</a:t>
            </a:r>
            <a:r>
              <a:rPr lang="zh-TW" altLang="en-US" sz="4400" dirty="0"/>
              <a:t>是一個多民族和多部落的國家，各部落之間經常因爭奪資源、土地和政治權力爆發沖突。</a:t>
            </a: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4400" dirty="0"/>
              <a:t>1990</a:t>
            </a:r>
            <a:r>
              <a:rPr lang="zh-TW" altLang="en-US" sz="4400" dirty="0"/>
              <a:t>年代初，索馬裏經濟崩潰，社會動蕩，索馬裏成為國際恐怖主義組織的溫床。那些與拉登基地組織有關的，伊斯蘭原教旨恐怖主義組織青年軍， 經常蓄意襲擊平民，破毀公共設施、橋梁、學校，多處水井，和許多其他罪行。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dirty="0"/>
              <a:t>在索馬裏多地遭遇幹乾旱，令民不聊生之際，青年黨在希蘭地區，除了蓄意並向一處水井投毒，摧毀了謝貝利河的部分河岸、房屋、令通信天線座失效和</a:t>
            </a:r>
            <a:r>
              <a:rPr lang="en-US" altLang="zh-TW" sz="4400" dirty="0"/>
              <a:t>11</a:t>
            </a:r>
            <a:r>
              <a:rPr lang="zh-TW" altLang="en-US" sz="4400" dirty="0"/>
              <a:t>所學校。</a:t>
            </a:r>
            <a:r>
              <a:rPr lang="zh-TW" altLang="en-MY" sz="4400" dirty="0"/>
              <a:t>還</a:t>
            </a:r>
            <a:r>
              <a:rPr lang="zh-TW" altLang="en-US" sz="4400" dirty="0"/>
              <a:t>經常</a:t>
            </a:r>
            <a:r>
              <a:rPr lang="zh-TW" altLang="en-MY" sz="4400" dirty="0"/>
              <a:t>在</a:t>
            </a:r>
            <a:r>
              <a:rPr lang="zh-TW" altLang="en-US" sz="4400" dirty="0"/>
              <a:t>非洲之角進行恐怖襲擊，引發國際社會的擔憂。</a:t>
            </a: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MY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b="1" dirty="0"/>
              <a:t>在迫害基督徒最嚴重的國家中，索馬里排名第二，僅次於北朝鮮。</a:t>
            </a:r>
            <a:r>
              <a:rPr lang="zh-TW" altLang="en-US" dirty="0"/>
              <a:t>青年党公開號召民眾反對基督教；還一再表示要剷除該國所有基督徒，一旦發現人改信基督教，馬上被處決！</a:t>
            </a: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MY" altLang="zh-TW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由於缺乏強而有力的中央政府，索馬里附近海域除了</a:t>
            </a:r>
            <a:r>
              <a:rPr lang="zh-CN" altLang="en-US" dirty="0"/>
              <a:t>無法</a:t>
            </a:r>
            <a:r>
              <a:rPr lang="zh-TW" altLang="en-US" dirty="0"/>
              <a:t>保護漁業資源，還成為工業廢物的免費傾倒場，導致許多沿海居民出現感染、腹部出血和異常皮疹的疾病。</a:t>
            </a:r>
            <a:r>
              <a:rPr lang="zh-TW" altLang="en-US" b="1" dirty="0"/>
              <a:t>為了保護利益，漁民把自己武裝起來，這就是索馬里海盜的雛形。</a:t>
            </a:r>
            <a:endParaRPr lang="en-MY" altLang="zh-TW" b="1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嚴重威脅國際航運、海上貿易。近幾年，在各國的嚴厲打擊之下，索馬里海盜已轉向從事人口走私、毒品販賣等跨國犯罪活動。</a:t>
            </a: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zh-TW" altLang="en-US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過去</a:t>
            </a:r>
            <a:r>
              <a:rPr lang="en-US" altLang="zh-TW" dirty="0"/>
              <a:t>12</a:t>
            </a:r>
            <a:r>
              <a:rPr lang="zh-TW" altLang="en-US" dirty="0"/>
              <a:t>年，索馬里一直乾旱，光是</a:t>
            </a:r>
            <a:r>
              <a:rPr lang="en-US" altLang="zh-TW" b="1" dirty="0"/>
              <a:t>2011</a:t>
            </a:r>
            <a:r>
              <a:rPr lang="zh-TW" altLang="en-US" b="1" dirty="0"/>
              <a:t>年就造成</a:t>
            </a:r>
            <a:r>
              <a:rPr lang="en-US" altLang="zh-TW" b="1" dirty="0"/>
              <a:t>20</a:t>
            </a:r>
            <a:r>
              <a:rPr lang="zh-TW" altLang="en-US" b="1" dirty="0"/>
              <a:t>多萬人被餓死</a:t>
            </a:r>
            <a:r>
              <a:rPr lang="zh-TW" altLang="en-US" dirty="0"/>
              <a:t>，牲畜死亡更是以百萬計；至今旱情仍未斷。目前，七百多萬人嚴重糧食短缺；一百五十萬五歲以下兒童嚴重營養不良。</a:t>
            </a:r>
            <a:endParaRPr lang="en-MY" altLang="zh-TW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MY" altLang="zh-TW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/>
              <a:t>人民</a:t>
            </a:r>
            <a:r>
              <a:rPr lang="zh-TW" altLang="en-US" dirty="0"/>
              <a:t>因乾旱而要逃往城區求生，</a:t>
            </a:r>
            <a:r>
              <a:rPr lang="zh-CN" altLang="en-US" dirty="0"/>
              <a:t>有</a:t>
            </a:r>
            <a:r>
              <a:rPr lang="zh-TW" altLang="en-US" dirty="0"/>
              <a:t>個母親</a:t>
            </a:r>
            <a:r>
              <a:rPr lang="zh-CN" altLang="en-US" dirty="0"/>
              <a:t>和</a:t>
            </a:r>
            <a:r>
              <a:rPr lang="en-US" altLang="zh-TW" dirty="0"/>
              <a:t>4</a:t>
            </a:r>
            <a:r>
              <a:rPr lang="zh-TW" altLang="en-US" dirty="0"/>
              <a:t>個孩子在路上全部餓死</a:t>
            </a:r>
            <a:r>
              <a:rPr lang="zh-CN" altLang="en-US" dirty="0"/>
              <a:t>。</a:t>
            </a:r>
            <a:br>
              <a:rPr lang="en-MY" altLang="zh-CN" dirty="0"/>
            </a:br>
            <a:r>
              <a:rPr lang="zh-TW" altLang="en-US" dirty="0"/>
              <a:t>索馬里一</a:t>
            </a:r>
            <a:r>
              <a:rPr lang="zh-CN" altLang="en-US" dirty="0"/>
              <a:t>所</a:t>
            </a:r>
            <a:r>
              <a:rPr lang="zh-TW" altLang="en-US" dirty="0"/>
              <a:t>醫院，僅在兩個月內就有</a:t>
            </a:r>
            <a:r>
              <a:rPr lang="en-US" altLang="zh-TW" dirty="0"/>
              <a:t>24</a:t>
            </a:r>
            <a:r>
              <a:rPr lang="zh-TW" altLang="en-US" dirty="0"/>
              <a:t>名兒童死於饑餓。</a:t>
            </a:r>
            <a:br>
              <a:rPr lang="en-MY" altLang="zh-TW" dirty="0"/>
            </a:br>
            <a:r>
              <a:rPr lang="zh-TW" altLang="en-US" dirty="0"/>
              <a:t>如果得不到及時救治，其中三十八萬六千人將面臨生命危險。</a:t>
            </a:r>
            <a:br>
              <a:rPr lang="en-MY" altLang="zh-TW" dirty="0"/>
            </a:br>
            <a:r>
              <a:rPr lang="zh-TW" altLang="en-US" dirty="0"/>
              <a:t>不過，</a:t>
            </a:r>
            <a:r>
              <a:rPr lang="en-US" altLang="zh-TW" dirty="0"/>
              <a:t>2022</a:t>
            </a:r>
            <a:r>
              <a:rPr lang="zh-TW" altLang="en-US" dirty="0"/>
              <a:t>年發生俄烏戰爭，大筆教援捐獻者的財物投給烏克蘭。索馬里的救援經費只籌得</a:t>
            </a:r>
            <a:r>
              <a:rPr lang="en-US" altLang="zh-TW" dirty="0"/>
              <a:t>30%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讓我們一同開聲為</a:t>
            </a:r>
            <a:r>
              <a:rPr lang="zh-TW" altLang="en-US" sz="1200" b="0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索馬里</a:t>
            </a: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禱告</a:t>
            </a:r>
            <a:endParaRPr lang="en-US" sz="1200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US" altLang="zh-TW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US" altLang="zh-TW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87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63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4400" dirty="0"/>
              <a:t>2019</a:t>
            </a:r>
            <a:r>
              <a:rPr lang="zh-TW" altLang="en-US" sz="4400" dirty="0"/>
              <a:t>年，埃塞俄比亚總理「阿比」，因為努力解决与邻国厄立特里亚的长期边境冲突，獲得「諾貝爾和平獎」。</a:t>
            </a:r>
            <a:endParaRPr lang="en-MY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/>
              <a:t>諷刺的是，第二年，阿比卻因為與北部的提格雷自治州的政治精英发生分歧，</a:t>
            </a:r>
            <a:r>
              <a:rPr lang="en-US" altLang="zh-TW" sz="4400" dirty="0"/>
              <a:t>2020</a:t>
            </a:r>
            <a:r>
              <a:rPr lang="zh-TW" altLang="en-US" sz="4400" dirty="0"/>
              <a:t>年</a:t>
            </a:r>
            <a:r>
              <a:rPr lang="en-US" altLang="zh-TW" sz="4400" dirty="0"/>
              <a:t>11</a:t>
            </a:r>
            <a:r>
              <a:rPr lang="zh-TW" altLang="en-US" sz="4400" dirty="0"/>
              <a:t>月年下令軍事行動，包括大規模逮捕和任意拘留，殺戮、飢餓、毀壞學校和醫療設施、人民流離失所。</a:t>
            </a:r>
            <a:endParaRPr lang="en-US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/>
              <a:t>鄰國厄立特里亞軍隊， 趁機侵犯和強姦提格雷婦女和女孩。</a:t>
            </a:r>
            <a:br>
              <a:rPr lang="en-MY" altLang="zh-TW" sz="4400" dirty="0"/>
            </a:br>
            <a:endParaRPr lang="en-MY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4400" dirty="0"/>
              <a:t>2022 11月</a:t>
            </a:r>
            <a:r>
              <a:rPr lang="zh-TW" altLang="en-US" sz="4400" dirty="0"/>
              <a:t>雖已達成停火協議近，但戰爭罪行仍有增無減。暴力冲突损毁基础设施，中断了医疗、教育和粮食供应，饑荒蔓延</a:t>
            </a:r>
            <a:r>
              <a:rPr lang="en-US" altLang="zh-TW" sz="4400" dirty="0"/>
              <a:t>, 35</a:t>
            </a:r>
            <a:r>
              <a:rPr lang="zh-TW" altLang="en-US" sz="4400" dirty="0"/>
              <a:t>萬提格雷人陷入饑荒。</a:t>
            </a:r>
            <a:r>
              <a:rPr lang="en-US" altLang="zh-TW" sz="4400" dirty="0"/>
              <a:t>250</a:t>
            </a:r>
            <a:r>
              <a:rPr lang="zh-TW" altLang="en-US" sz="4400" dirty="0"/>
              <a:t>萬人需要援助。專家說暴行造成的創傷「可能會持續幾代人」。</a:t>
            </a:r>
            <a:endParaRPr lang="en-MY" altLang="zh-TW" sz="4400" dirty="0"/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-US" altLang="zh-TW" sz="6000" b="0" i="0" dirty="0">
              <a:solidFill>
                <a:srgbClr val="585858"/>
              </a:solidFill>
              <a:effectLst/>
              <a:latin typeface="Open Sans" panose="020B0606030504020204" pitchFamily="34" charset="0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6000" b="0" i="0" dirty="0">
                <a:solidFill>
                  <a:srgbClr val="585858"/>
                </a:solidFill>
                <a:effectLst/>
                <a:latin typeface="Open Sans" panose="020B0606030504020204" pitchFamily="34" charset="0"/>
              </a:rPr>
              <a:t>埃塞俄比亞人口的</a:t>
            </a:r>
            <a:r>
              <a:rPr lang="en-US" altLang="zh-TW" sz="6000" b="0" i="0" dirty="0">
                <a:solidFill>
                  <a:srgbClr val="585858"/>
                </a:solidFill>
                <a:effectLst/>
                <a:latin typeface="Open Sans" panose="020B0606030504020204" pitchFamily="34" charset="0"/>
              </a:rPr>
              <a:t>63%</a:t>
            </a:r>
            <a:r>
              <a:rPr lang="zh-TW" altLang="en-US" sz="6000" b="0" i="0" dirty="0">
                <a:solidFill>
                  <a:srgbClr val="585858"/>
                </a:solidFill>
                <a:effectLst/>
                <a:latin typeface="Open Sans" panose="020B0606030504020204" pitchFamily="34" charset="0"/>
              </a:rPr>
              <a:t>是基督徒，主要是埃塞俄比亞東正教。</a:t>
            </a:r>
            <a:r>
              <a:rPr lang="zh-CN" altLang="en-US" sz="44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讓我們一同開聲為</a:t>
            </a:r>
            <a:r>
              <a:rPr lang="zh-TW" altLang="en-US" sz="4400" b="0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塞俄比亞</a:t>
            </a:r>
            <a:r>
              <a:rPr lang="zh-CN" altLang="en-US" sz="44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禱告</a:t>
            </a:r>
            <a:endParaRPr lang="en-MY" altLang="zh-CN" sz="44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zh-TW" alt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38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MY" altLang="zh-TW" b="1" dirty="0"/>
          </a:p>
          <a:p>
            <a:r>
              <a:rPr lang="zh-TW" altLang="en-US" b="1" dirty="0"/>
              <a:t>資料來源</a:t>
            </a:r>
            <a:r>
              <a:rPr lang="zh-CN" altLang="en-US" b="1" dirty="0"/>
              <a:t>：</a:t>
            </a:r>
            <a:endParaRPr lang="zh-TW" altLang="en-US" b="1" dirty="0"/>
          </a:p>
          <a:p>
            <a:endParaRPr lang="zh-TW" altLang="en-US" dirty="0"/>
          </a:p>
          <a:p>
            <a:r>
              <a:rPr lang="zh-TW" altLang="en-US" dirty="0"/>
              <a:t>世界衛生組織： </a:t>
            </a:r>
            <a:r>
              <a:rPr lang="en-US" altLang="zh-TW" dirty="0"/>
              <a:t>https://www.who.int/china/zh/activities/responding-to-the-humanitarian-crises-in-yemen</a:t>
            </a:r>
          </a:p>
          <a:p>
            <a:r>
              <a:rPr lang="zh-TW" altLang="en-US" dirty="0"/>
              <a:t>聯合國新聞網： </a:t>
            </a:r>
            <a:r>
              <a:rPr lang="en-US" altLang="zh-TW" dirty="0"/>
              <a:t>https://news.un.org/</a:t>
            </a:r>
            <a:r>
              <a:rPr lang="en-US" altLang="zh-TW" dirty="0" err="1"/>
              <a:t>zh</a:t>
            </a:r>
            <a:r>
              <a:rPr lang="en-US" altLang="zh-TW" dirty="0"/>
              <a:t>/story/2020/12/1072772#:~:text=《</a:t>
            </a:r>
            <a:r>
              <a:rPr lang="zh-TW" altLang="en-US" dirty="0"/>
              <a:t>概覽</a:t>
            </a:r>
            <a:r>
              <a:rPr lang="en-US" altLang="zh-TW" dirty="0"/>
              <a:t>》</a:t>
            </a:r>
            <a:r>
              <a:rPr lang="zh-TW" altLang="en-US" dirty="0"/>
              <a:t>指出：“這</a:t>
            </a:r>
            <a:r>
              <a:rPr lang="en-US" altLang="zh-TW" dirty="0"/>
              <a:t>,</a:t>
            </a:r>
            <a:r>
              <a:rPr lang="zh-TW" altLang="en-US" dirty="0"/>
              <a:t>醫療服務和基礎設施</a:t>
            </a:r>
            <a:r>
              <a:rPr lang="en-US" altLang="zh-TW" dirty="0"/>
              <a:t>%E3%80%82”</a:t>
            </a:r>
          </a:p>
          <a:p>
            <a:r>
              <a:rPr lang="zh-TW" altLang="en-US" dirty="0"/>
              <a:t>聯合國新聞網： </a:t>
            </a:r>
            <a:r>
              <a:rPr lang="en-US" altLang="zh-TW" dirty="0"/>
              <a:t>https://news.un.org/zh/story/2018/04/1006502</a:t>
            </a:r>
          </a:p>
          <a:p>
            <a:r>
              <a:rPr lang="zh-TW" altLang="en-US" dirty="0"/>
              <a:t>紅十字國際委員會： </a:t>
            </a:r>
            <a:r>
              <a:rPr lang="en-US" altLang="zh-TW" dirty="0"/>
              <a:t>https://www.icrc.org/zh/where-we-work/africa/somalia/somalia-drought-hunger-crisis</a:t>
            </a:r>
          </a:p>
          <a:p>
            <a:r>
              <a:rPr lang="zh-TW" altLang="en-US" dirty="0"/>
              <a:t>聯合國新聞網： </a:t>
            </a:r>
            <a:r>
              <a:rPr lang="en-US" altLang="zh-TW" dirty="0"/>
              <a:t>https://news.un.org/zh/story/2022/09/1110091</a:t>
            </a:r>
          </a:p>
          <a:p>
            <a:r>
              <a:rPr lang="en-US" altLang="zh-TW" dirty="0" err="1"/>
              <a:t>Agenzia</a:t>
            </a:r>
            <a:r>
              <a:rPr lang="en-US" altLang="zh-TW" dirty="0"/>
              <a:t> Fides</a:t>
            </a:r>
            <a:r>
              <a:rPr lang="zh-TW" altLang="en-US" dirty="0"/>
              <a:t>：  </a:t>
            </a:r>
            <a:r>
              <a:rPr lang="en-US" altLang="zh-TW" dirty="0"/>
              <a:t>http://www.fides.org/zh/news/72634-</a:t>
            </a:r>
            <a:r>
              <a:rPr lang="zh-TW" altLang="en-US" dirty="0"/>
              <a:t>非洲</a:t>
            </a:r>
            <a:r>
              <a:rPr lang="en-US" altLang="zh-TW" dirty="0"/>
              <a:t>_</a:t>
            </a:r>
            <a:r>
              <a:rPr lang="zh-TW" altLang="en-US" dirty="0"/>
              <a:t>索馬里</a:t>
            </a:r>
            <a:r>
              <a:rPr lang="en-US" altLang="zh-TW" dirty="0"/>
              <a:t>_</a:t>
            </a:r>
            <a:r>
              <a:rPr lang="zh-TW" altLang="en-US" dirty="0"/>
              <a:t>人道主義危機</a:t>
            </a:r>
            <a:r>
              <a:rPr lang="en-US" altLang="zh-TW" dirty="0"/>
              <a:t>_</a:t>
            </a:r>
            <a:r>
              <a:rPr lang="zh-TW" altLang="en-US" dirty="0"/>
              <a:t>乾旱和恐怖襲擊</a:t>
            </a:r>
            <a:r>
              <a:rPr lang="en-US" altLang="zh-TW" dirty="0"/>
              <a:t>_</a:t>
            </a:r>
            <a:r>
              <a:rPr lang="zh-TW" altLang="en-US" dirty="0"/>
              <a:t>民眾呼籲聯合國干預</a:t>
            </a:r>
          </a:p>
          <a:p>
            <a:r>
              <a:rPr lang="zh-TW" altLang="en-US" dirty="0"/>
              <a:t>搜狐新聞：</a:t>
            </a:r>
            <a:r>
              <a:rPr lang="en-US" altLang="zh-TW" dirty="0"/>
              <a:t>https://www.sohu.com/a/621394774_121111362</a:t>
            </a:r>
          </a:p>
          <a:p>
            <a:r>
              <a:rPr lang="zh-TW" altLang="en-US" dirty="0"/>
              <a:t>敞開的門： </a:t>
            </a:r>
            <a:r>
              <a:rPr lang="en-US" altLang="zh-TW" dirty="0"/>
              <a:t>https://www.opendoors.org.hk/SC/persecution/countries/somalia/</a:t>
            </a:r>
          </a:p>
          <a:p>
            <a:r>
              <a:rPr lang="zh-TW" altLang="en-US" dirty="0"/>
              <a:t>法廣中文網： </a:t>
            </a:r>
            <a:r>
              <a:rPr lang="en-US" altLang="zh-TW" dirty="0"/>
              <a:t>https://www.rfi.fr/cn/</a:t>
            </a:r>
            <a:r>
              <a:rPr lang="zh-TW" altLang="en-US" dirty="0"/>
              <a:t>專欄檢索</a:t>
            </a:r>
            <a:r>
              <a:rPr lang="en-US" altLang="zh-TW" dirty="0"/>
              <a:t>/</a:t>
            </a:r>
            <a:r>
              <a:rPr lang="zh-TW" altLang="en-US" dirty="0"/>
              <a:t>聚焦非洲</a:t>
            </a:r>
            <a:r>
              <a:rPr lang="en-US" altLang="zh-TW" dirty="0"/>
              <a:t>/20210620-</a:t>
            </a:r>
            <a:r>
              <a:rPr lang="zh-TW" altLang="en-US" dirty="0"/>
              <a:t>聚焦非洲</a:t>
            </a:r>
            <a:r>
              <a:rPr lang="en-US" altLang="zh-TW" dirty="0"/>
              <a:t>-</a:t>
            </a:r>
            <a:r>
              <a:rPr lang="zh-TW" altLang="en-US" dirty="0"/>
              <a:t>艾瑟爾比亞</a:t>
            </a:r>
            <a:r>
              <a:rPr lang="en-US" altLang="zh-TW" dirty="0"/>
              <a:t>-</a:t>
            </a:r>
            <a:r>
              <a:rPr lang="zh-TW" altLang="en-US" dirty="0"/>
              <a:t>提格雷戰爭與人道危機</a:t>
            </a:r>
          </a:p>
          <a:p>
            <a:r>
              <a:rPr lang="zh-TW" altLang="en-US" dirty="0"/>
              <a:t>中國領事網：</a:t>
            </a:r>
            <a:r>
              <a:rPr lang="en-US" altLang="zh-TW" dirty="0"/>
              <a:t>http://cs.mfa.gov.cn/zggmcg/ljmdd/fz_648564/aseby_648690/#:~:text=</a:t>
            </a:r>
            <a:r>
              <a:rPr lang="zh-TW" altLang="en-US" dirty="0"/>
              <a:t>居民中</a:t>
            </a:r>
            <a:r>
              <a:rPr lang="en-US" altLang="zh-TW" dirty="0"/>
              <a:t>45%25</a:t>
            </a:r>
            <a:r>
              <a:rPr lang="zh-TW" altLang="en-US" dirty="0"/>
              <a:t>信奉埃</a:t>
            </a:r>
            <a:r>
              <a:rPr lang="en-US" altLang="zh-TW" dirty="0"/>
              <a:t>,450</a:t>
            </a:r>
            <a:r>
              <a:rPr lang="zh-TW" altLang="en-US" dirty="0"/>
              <a:t>萬（</a:t>
            </a:r>
            <a:r>
              <a:rPr lang="en-US" altLang="zh-TW" dirty="0"/>
              <a:t>2019</a:t>
            </a:r>
            <a:r>
              <a:rPr lang="zh-TW" altLang="en-US" dirty="0"/>
              <a:t>年）</a:t>
            </a:r>
            <a:r>
              <a:rPr lang="en-US" altLang="zh-TW" dirty="0"/>
              <a:t>%E3%80%82</a:t>
            </a:r>
          </a:p>
          <a:p>
            <a:r>
              <a:rPr lang="zh-TW" altLang="en-US" dirty="0"/>
              <a:t>今日基督教： </a:t>
            </a:r>
            <a:r>
              <a:rPr lang="en-US" altLang="zh-TW" dirty="0"/>
              <a:t>https://www.christianitytoday.com/news/2023/january/christian-persecution-2023-countries-open-doors-zh-hans.html</a:t>
            </a:r>
            <a:endParaRPr lang="en-MY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77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3C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E05AB-13C4-4FEF-8460-F7BC1550F1E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r="4459"/>
          <a:stretch/>
        </p:blipFill>
        <p:spPr>
          <a:xfrm>
            <a:off x="0" y="0"/>
            <a:ext cx="12192000" cy="8915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8100" y="-152400"/>
            <a:ext cx="12192000" cy="9067800"/>
          </a:xfrm>
          <a:prstGeom prst="rect">
            <a:avLst/>
          </a:prstGeom>
          <a:gradFill>
            <a:gsLst>
              <a:gs pos="0">
                <a:srgbClr val="60533E">
                  <a:alpha val="0"/>
                </a:srgbClr>
              </a:gs>
              <a:gs pos="80000">
                <a:schemeClr val="accent6">
                  <a:lumMod val="50000"/>
                  <a:alpha val="2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1590" y="1219200"/>
            <a:ext cx="2517409" cy="2752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40043" y="526096"/>
            <a:ext cx="831271" cy="13314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05000" y="4667070"/>
            <a:ext cx="8305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202</a:t>
            </a:r>
            <a:r>
              <a:rPr lang="en-US" altLang="zh-CN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 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11月</a:t>
            </a:r>
            <a:endParaRPr lang="en-US" altLang="zh-TW" sz="2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人道主義告急國家</a:t>
            </a:r>
            <a:endParaRPr lang="en-MY" sz="2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" t="16279" r="511"/>
          <a:stretch>
            <a:fillRect/>
          </a:stretch>
        </p:blipFill>
        <p:spPr>
          <a:xfrm>
            <a:off x="9525000" y="2590800"/>
            <a:ext cx="1771650" cy="20574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571471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65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5200" y="833660"/>
            <a:ext cx="9262936" cy="4810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  <a:spcAft>
                <a:spcPts val="600"/>
              </a:spcAft>
            </a:pPr>
            <a:r>
              <a:rPr lang="zh-TW" altLang="en-US" sz="36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敘利亞</a:t>
            </a:r>
            <a:r>
              <a:rPr lang="en-US" altLang="zh-CN" sz="36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200" b="1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生者與死者並存</a:t>
            </a:r>
          </a:p>
          <a:p>
            <a:pPr marL="274320" indent="-274320">
              <a:lnSpc>
                <a:spcPts val="4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1,700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</a:t>
            </a: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人口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(2011</a:t>
            </a: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2,250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</a:p>
          <a:p>
            <a:pPr marL="274320" indent="-274320">
              <a:lnSpc>
                <a:spcPts val="4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超過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100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萬名學齡兒童失學</a:t>
            </a:r>
          </a:p>
          <a:p>
            <a:pPr marL="274320" indent="-274320">
              <a:lnSpc>
                <a:spcPts val="4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無幹淨的飲用水，導致霍亂傳播</a:t>
            </a:r>
          </a:p>
          <a:p>
            <a:pPr marL="274320" indent="-274320">
              <a:lnSpc>
                <a:spcPts val="4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73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萬人生活在殘留地雷區</a:t>
            </a:r>
          </a:p>
          <a:p>
            <a:pPr marL="274320" indent="-274320">
              <a:lnSpc>
                <a:spcPts val="4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境內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880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萬無家可歸的難民</a:t>
            </a:r>
          </a:p>
          <a:p>
            <a:pPr marL="274320" indent="-274320">
              <a:lnSpc>
                <a:spcPts val="4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境外土耳其，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5-12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歲孩子成為童工，</a:t>
            </a:r>
            <a:br>
              <a:rPr lang="en-MY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每天工作長達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9-12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小時</a:t>
            </a:r>
            <a:endParaRPr lang="en-MY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C54EC5-58AC-EE4D-BADA-C518B5E8B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" r="2421"/>
          <a:stretch/>
        </p:blipFill>
        <p:spPr>
          <a:xfrm>
            <a:off x="0" y="3414686"/>
            <a:ext cx="3276600" cy="3443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FD8FC8-2220-911C-0C0D-D63E2101A7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7" r="7153"/>
          <a:stretch/>
        </p:blipFill>
        <p:spPr>
          <a:xfrm>
            <a:off x="0" y="1561"/>
            <a:ext cx="3276600" cy="3443315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A7EBE43-74D2-2359-ACFA-7D73A5535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172" y="1828800"/>
            <a:ext cx="2689224" cy="268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3" b="12083"/>
          <a:stretch/>
        </p:blipFill>
        <p:spPr>
          <a:xfrm>
            <a:off x="0" y="-76200"/>
            <a:ext cx="12192000" cy="69341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76201"/>
            <a:ext cx="12192000" cy="6934199"/>
          </a:xfrm>
          <a:prstGeom prst="rect">
            <a:avLst/>
          </a:prstGeom>
          <a:solidFill>
            <a:srgbClr val="3E4818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8457" y="1042515"/>
            <a:ext cx="10820400" cy="54102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天父，願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的慈愛和憐憫顯明在敘利亞，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賜下足夠的食物、水和醫療資源。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主啊！願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發令，黑暗權勢就此鬆開，政府改變立場，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免除制栽，使敘利亞人民脫離戰爭的苦難， 可以平安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生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活。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願敘利亞政府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迅速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重建基礎設施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清除地雷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使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百姓免受傷害，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保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守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受傷者有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適時的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治療和義肢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的供應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MY" altLang="zh-TW" sz="3200" kern="1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求神眷顧</a:t>
            </a:r>
            <a:r>
              <a:rPr lang="en-US" altLang="zh-TW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100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萬名失學孩童，</a:t>
            </a:r>
            <a:br>
              <a:rPr lang="en-MY" altLang="zh-TW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願主堅固敘利亞各教會，超越紛爭，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為主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作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光和鹽。</a:t>
            </a:r>
            <a:br>
              <a:rPr lang="en-MY" altLang="zh-TW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神差派具有教育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背景與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醫療專業的宣教士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CN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進入敘利亞成為當地人的幫助。</a:t>
            </a:r>
            <a:br>
              <a:rPr lang="en-MY" altLang="zh-TW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奉主耶穌基督的名求，阿們！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1">
            <a:extLst>
              <a:ext uri="{FF2B5EF4-FFF2-40B4-BE49-F238E27FC236}">
                <a16:creationId xmlns:a16="http://schemas.microsoft.com/office/drawing/2014/main" id="{65AE2C78-CC11-D9B6-D2AC-05EACF1E908E}"/>
              </a:ext>
            </a:extLst>
          </p:cNvPr>
          <p:cNvSpPr txBox="1"/>
          <p:nvPr/>
        </p:nvSpPr>
        <p:spPr>
          <a:xfrm>
            <a:off x="2286000" y="228600"/>
            <a:ext cx="72490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為</a:t>
            </a:r>
            <a:r>
              <a:rPr lang="zh-TW" altLang="en-US" sz="32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敘利亞</a:t>
            </a:r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禱告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C54EC5-58AC-EE4D-BADA-C518B5E8B6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r="18265"/>
          <a:stretch/>
        </p:blipFill>
        <p:spPr>
          <a:xfrm>
            <a:off x="8915402" y="3392757"/>
            <a:ext cx="3276600" cy="3443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FD8FC8-2220-911C-0C0D-D63E2101A7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6" r="10006"/>
          <a:stretch/>
        </p:blipFill>
        <p:spPr>
          <a:xfrm>
            <a:off x="8915402" y="0"/>
            <a:ext cx="3276600" cy="34433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922" y="833660"/>
            <a:ext cx="9317363" cy="5753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  <a:spcAft>
                <a:spcPts val="600"/>
              </a:spcAft>
            </a:pPr>
            <a:r>
              <a:rPr lang="zh-TW" altLang="en-US" sz="36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葉門</a:t>
            </a:r>
            <a:r>
              <a:rPr lang="en-US" altLang="zh-CN" sz="36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200" b="1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被世界遺忘的角落</a:t>
            </a:r>
            <a:endParaRPr lang="en-US" sz="3200" b="1" dirty="0">
              <a:solidFill>
                <a:srgbClr val="D4D6C4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3,000</a:t>
            </a: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萬人口，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中東地區最貧窮的國家之一。</a:t>
            </a: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2015年由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伊朗支持的什葉派胡塞武裝，</a:t>
            </a:r>
            <a:endParaRPr lang="en-US" altLang="zh-TW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600"/>
              </a:lnSpc>
              <a:spcAft>
                <a:spcPts val="600"/>
              </a:spcAft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和沙地支持的遜尼派政府軍，發生</a:t>
            </a:r>
            <a:r>
              <a:rPr lang="en-US" altLang="zh-TW" sz="2800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沖突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endParaRPr lang="en-US" altLang="zh-TW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3600"/>
              </a:lnSpc>
              <a:spcAft>
                <a:spcPts val="600"/>
              </a:spcAft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是中東強權和穆斯林教派的代理戰爭。</a:t>
            </a: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38萬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人喪生</a:t>
            </a: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70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％是不足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歲的兒童</a:t>
            </a: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 </a:t>
            </a:r>
            <a:br>
              <a:rPr lang="en-US" altLang="zh-CN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令</a:t>
            </a:r>
            <a:r>
              <a:rPr lang="en-US" altLang="zh-CN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2410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萬人饑餓；兒童和孕婦，</a:t>
            </a:r>
            <a:br>
              <a:rPr lang="en-MY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極度營養不良</a:t>
            </a: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疾病和大人流離失所。</a:t>
            </a: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境內 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28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萬非洲之角難民處境險峻。</a:t>
            </a: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世界逼迫信仰自由第三嚴重的國家， </a:t>
            </a:r>
            <a:br>
              <a:rPr lang="en-MY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但福音奇妙地興旺增長。</a:t>
            </a:r>
            <a:endParaRPr lang="en-MY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ACCB64-F77A-E448-5FCC-27896BD89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A6DD9A-A2B2-D759-A990-A5AD9CF0DA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297698"/>
            <a:ext cx="2592657" cy="259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1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6" b="7396"/>
          <a:stretch/>
        </p:blipFill>
        <p:spPr>
          <a:xfrm>
            <a:off x="0" y="-76200"/>
            <a:ext cx="12192000" cy="69341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76201"/>
            <a:ext cx="12192000" cy="6934199"/>
          </a:xfrm>
          <a:prstGeom prst="rect">
            <a:avLst/>
          </a:prstGeom>
          <a:solidFill>
            <a:srgbClr val="8F2407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1000" y="1676400"/>
            <a:ext cx="11430000" cy="44196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父神！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求祢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以厚恩待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葉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門，止息教派間的武裝衝突，</a:t>
            </a:r>
            <a:endParaRPr lang="en-US" altLang="zh-TW" sz="3200" kern="1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求父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醫治這地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賜下食物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保護婦女兒童</a:t>
            </a:r>
            <a:endParaRPr lang="en-US" altLang="zh-TW" sz="3200" kern="1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不被販賣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與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侵害，生病的人能有醫療照顧。</a:t>
            </a:r>
            <a:endParaRPr lang="en-MY" altLang="zh-TW" sz="3200" kern="1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天父，幫助遭患難的</a:t>
            </a: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葉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門基督徒，</a:t>
            </a:r>
            <a:br>
              <a:rPr lang="en-MY" altLang="zh-TW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願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用公義的右手，扶持引導安慰他們。</a:t>
            </a:r>
            <a:endParaRPr lang="en-MY" altLang="zh-TW" sz="3200" b="1" kern="1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祈求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聖靈動工使</a:t>
            </a: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葉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門政府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能夠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善待境內的非洲難民，</a:t>
            </a:r>
            <a:br>
              <a:rPr lang="en-MY" altLang="zh-TW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預備有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國家願意接收非洲難民。 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奉主耶穌基督的名求，阿們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！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1">
            <a:extLst>
              <a:ext uri="{FF2B5EF4-FFF2-40B4-BE49-F238E27FC236}">
                <a16:creationId xmlns:a16="http://schemas.microsoft.com/office/drawing/2014/main" id="{65AE2C78-CC11-D9B6-D2AC-05EACF1E908E}"/>
              </a:ext>
            </a:extLst>
          </p:cNvPr>
          <p:cNvSpPr txBox="1"/>
          <p:nvPr/>
        </p:nvSpPr>
        <p:spPr>
          <a:xfrm>
            <a:off x="2286000" y="295870"/>
            <a:ext cx="72490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為</a:t>
            </a:r>
            <a:r>
              <a:rPr lang="zh-TW" altLang="en-US" sz="32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葉門</a:t>
            </a:r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禱告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97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A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64828" y="1600200"/>
            <a:ext cx="4593772" cy="3906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  <a:spcAft>
                <a:spcPts val="600"/>
              </a:spcAft>
            </a:pPr>
            <a:r>
              <a:rPr lang="zh-TW" altLang="en-US" sz="36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索馬里</a:t>
            </a:r>
            <a:endParaRPr lang="en-US" altLang="zh-TW" sz="3600" b="1" dirty="0">
              <a:solidFill>
                <a:srgbClr val="D4D6C4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4200"/>
              </a:lnSpc>
              <a:spcAft>
                <a:spcPts val="600"/>
              </a:spcAft>
            </a:pPr>
            <a:r>
              <a:rPr lang="zh-TW" altLang="en-US" sz="3200" b="1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困在沙漠裡的海盜王國</a:t>
            </a:r>
            <a:endParaRPr lang="en-US" sz="3600" b="1" dirty="0">
              <a:solidFill>
                <a:srgbClr val="D4D6C4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en-MY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518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萬人口</a:t>
            </a:r>
            <a:endParaRPr lang="en-MY" altLang="zh-TW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生存危機</a:t>
            </a: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海盜問題</a:t>
            </a: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恐怖主義</a:t>
            </a: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極度仇恨基督教</a:t>
            </a:r>
            <a:endParaRPr lang="en-MY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C54EC5-58AC-EE4D-BADA-C518B5E8B6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3" t="-416" r="4513" b="416"/>
          <a:stretch/>
        </p:blipFill>
        <p:spPr>
          <a:xfrm>
            <a:off x="0" y="3414686"/>
            <a:ext cx="3276600" cy="3443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FD8FC8-2220-911C-0C0D-D63E2101A7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8" r="18288"/>
          <a:stretch/>
        </p:blipFill>
        <p:spPr>
          <a:xfrm>
            <a:off x="0" y="1561"/>
            <a:ext cx="3276600" cy="3443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9AF9A6-52FE-623B-0CDB-46273FDEC8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2" r="18242"/>
          <a:stretch/>
        </p:blipFill>
        <p:spPr>
          <a:xfrm>
            <a:off x="3287486" y="3414686"/>
            <a:ext cx="3276600" cy="3443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DC1644-3DFD-EA62-85F8-8C04AD10AC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6" t="316" r="8150" b="-316"/>
          <a:stretch/>
        </p:blipFill>
        <p:spPr>
          <a:xfrm>
            <a:off x="3287486" y="1561"/>
            <a:ext cx="3276600" cy="3443315"/>
          </a:xfrm>
          <a:prstGeom prst="rect">
            <a:avLst/>
          </a:prstGeom>
        </p:spPr>
      </p:pic>
      <p:pic>
        <p:nvPicPr>
          <p:cNvPr id="3074" name="Picture 2" descr="索马里实际统治区域（深绿色） 索马里联邦声称但不被其控制的索马里兰（浅绿色）[1]">
            <a:extLst>
              <a:ext uri="{FF2B5EF4-FFF2-40B4-BE49-F238E27FC236}">
                <a16:creationId xmlns:a16="http://schemas.microsoft.com/office/drawing/2014/main" id="{9679AE9B-4EDA-CF74-7CD8-662987104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54251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00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5" b="7365"/>
          <a:stretch/>
        </p:blipFill>
        <p:spPr>
          <a:xfrm>
            <a:off x="0" y="-76200"/>
            <a:ext cx="12192000" cy="69341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76201"/>
            <a:ext cx="12192000" cy="6934199"/>
          </a:xfrm>
          <a:prstGeom prst="rect">
            <a:avLst/>
          </a:prstGeom>
          <a:solidFill>
            <a:srgbClr val="064A4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8456" y="1042515"/>
            <a:ext cx="11168743" cy="54102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親愛天父，我們同心同聲為索馬里禱告。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愚昧、暴力、饑荒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及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恐怖主義在這土地肆意氾濫，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甚至催生出了國際海盜，成為被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人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厭惡的對象。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但我們知道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依舊愛索馬里人，求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捆綁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與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打散恐怖組織勢力，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拆毀宗教領袖操縱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人民的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計謀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祢是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索馬里人的牧者，求主賜下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豐沛的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雨水，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使大人和小孩都不致缺乏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不讓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他們陷入罪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中成爲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走私毒品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販賣人口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海盜。</a:t>
            </a:r>
            <a:endParaRPr lang="en-MY" altLang="zh-TW" sz="3200" kern="1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主啊，求主保護安慰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為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數只有幾百人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索马里基督徒，</a:t>
            </a:r>
            <a:br>
              <a:rPr lang="en-MY" altLang="zh-TW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當他們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面對孤單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與</a:t>
            </a: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迫逼時，</a:t>
            </a:r>
            <a:r>
              <a:rPr lang="zh-CN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都有與主同在的平安。</a:t>
            </a:r>
            <a:br>
              <a:rPr lang="en-MY" altLang="zh-CN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奉主耶穌基督的名求，阿們！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1">
            <a:extLst>
              <a:ext uri="{FF2B5EF4-FFF2-40B4-BE49-F238E27FC236}">
                <a16:creationId xmlns:a16="http://schemas.microsoft.com/office/drawing/2014/main" id="{65AE2C78-CC11-D9B6-D2AC-05EACF1E908E}"/>
              </a:ext>
            </a:extLst>
          </p:cNvPr>
          <p:cNvSpPr txBox="1"/>
          <p:nvPr/>
        </p:nvSpPr>
        <p:spPr>
          <a:xfrm>
            <a:off x="2286000" y="295870"/>
            <a:ext cx="72490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為</a:t>
            </a:r>
            <a:r>
              <a:rPr lang="zh-TW" altLang="en-US" sz="32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索馬里</a:t>
            </a:r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禱告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49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3C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1400" y="533400"/>
            <a:ext cx="6629400" cy="2752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  <a:spcAft>
                <a:spcPts val="600"/>
              </a:spcAft>
            </a:pPr>
            <a:r>
              <a:rPr lang="zh-TW" altLang="en-US" sz="36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埃塞俄比亞 </a:t>
            </a:r>
            <a:r>
              <a:rPr lang="zh-TW" altLang="en-US" sz="3200" b="1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非洲肢體正在受苦</a:t>
            </a:r>
            <a:endParaRPr lang="en-US" sz="3200" b="1" dirty="0">
              <a:solidFill>
                <a:srgbClr val="D4D6C4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億</a:t>
            </a:r>
            <a:r>
              <a:rPr lang="en-US" altLang="zh-CN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CN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千萬人口</a:t>
            </a:r>
            <a:endParaRPr lang="en-MY" altLang="zh-TW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提格雷州</a:t>
            </a: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35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萬人斷糧</a:t>
            </a: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250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萬埃塞俄比亞人需要援助</a:t>
            </a:r>
          </a:p>
          <a:p>
            <a:pPr marL="274320" indent="-27432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嚴重侵害人權</a:t>
            </a:r>
            <a:endParaRPr lang="en-MY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C54EC5-58AC-EE4D-BADA-C518B5E8B6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5" t="3791" r="13773"/>
          <a:stretch/>
        </p:blipFill>
        <p:spPr>
          <a:xfrm>
            <a:off x="0" y="3414686"/>
            <a:ext cx="3276600" cy="3443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FD8FC8-2220-911C-0C0D-D63E2101A7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6" t="-487" r="13740" b="487"/>
          <a:stretch/>
        </p:blipFill>
        <p:spPr>
          <a:xfrm>
            <a:off x="0" y="1561"/>
            <a:ext cx="3276600" cy="3443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9AF9A6-52FE-623B-0CDB-46273FDEC8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1" r="18281"/>
          <a:stretch/>
        </p:blipFill>
        <p:spPr>
          <a:xfrm>
            <a:off x="3287486" y="3414686"/>
            <a:ext cx="3276600" cy="3443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DC1644-3DFD-EA62-85F8-8C04AD10AC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r="15059"/>
          <a:stretch/>
        </p:blipFill>
        <p:spPr>
          <a:xfrm>
            <a:off x="6564086" y="3414685"/>
            <a:ext cx="3276600" cy="344331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E9FBBC8-6148-CB55-FB9E-DD8FDD6E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805" y="2074876"/>
            <a:ext cx="2819399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0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5" b="7365"/>
          <a:stretch/>
        </p:blipFill>
        <p:spPr>
          <a:xfrm>
            <a:off x="0" y="-76200"/>
            <a:ext cx="12192000" cy="69341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76201"/>
            <a:ext cx="12192000" cy="6934199"/>
          </a:xfrm>
          <a:prstGeom prst="rect">
            <a:avLst/>
          </a:prstGeom>
          <a:solidFill>
            <a:srgbClr val="623C6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2000" y="1497057"/>
            <a:ext cx="10820400" cy="497994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天父，求祢看顧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每一位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在提格雷州內戰中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受到極大創傷的埃塞俄比亞人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民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如今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他們仍然活在傷害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當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中，求祢止息刀兵，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主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記念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看顧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他們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所承受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的心理創傷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飢荒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與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病痛，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並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得到主</a:t>
            </a: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耶穌基督完全的醫治與</a:t>
            </a:r>
            <a:r>
              <a:rPr lang="zh-CN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平安。</a:t>
            </a:r>
            <a:br>
              <a:rPr lang="en-MY" altLang="zh-TW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保守國際救援隊能夠順利把物資送到需要幫助的人手中。</a:t>
            </a:r>
            <a:endParaRPr lang="en-MY" altLang="zh-TW" sz="3200" kern="1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願神復興埃塞俄比亞教會，知道祢是神，即使前景令人失望，但祢祝福屬神的百姓有從神而來的永恆盼望。</a:t>
            </a:r>
            <a:br>
              <a:rPr lang="en-MY" altLang="zh-TW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奉主耶穌基督的名求，阿們！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1">
            <a:extLst>
              <a:ext uri="{FF2B5EF4-FFF2-40B4-BE49-F238E27FC236}">
                <a16:creationId xmlns:a16="http://schemas.microsoft.com/office/drawing/2014/main" id="{65AE2C78-CC11-D9B6-D2AC-05EACF1E908E}"/>
              </a:ext>
            </a:extLst>
          </p:cNvPr>
          <p:cNvSpPr txBox="1"/>
          <p:nvPr/>
        </p:nvSpPr>
        <p:spPr>
          <a:xfrm>
            <a:off x="2286000" y="295870"/>
            <a:ext cx="7249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為</a:t>
            </a:r>
            <a:r>
              <a:rPr lang="zh-TW" altLang="en-US" sz="3200" b="1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塞俄比亞</a:t>
            </a:r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禱告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53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564</TotalTime>
  <Words>3186</Words>
  <Application>Microsoft Office PowerPoint</Application>
  <PresentationFormat>Widescreen</PresentationFormat>
  <Paragraphs>105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Microsoft JhengHei</vt:lpstr>
      <vt:lpstr>Microsoft YaHei UI</vt:lpstr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Esther</dc:creator>
  <cp:lastModifiedBy>Yeng Shiow Lim</cp:lastModifiedBy>
  <cp:revision>2675</cp:revision>
  <dcterms:created xsi:type="dcterms:W3CDTF">2020-11-06T17:04:00Z</dcterms:created>
  <dcterms:modified xsi:type="dcterms:W3CDTF">2023-10-30T05:22:33Z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3F8A3C643ED24B86BCF96D1CFB0CB11C_12</vt:lpwstr>
  </property>
  <property fmtid="{D5CDD505-2E9C-101B-9397-08002B2CF9AE}" pid="3" name="KSOProductBuildVer">
    <vt:lpwstr>1033-12.2.0.13215</vt:lpwstr>
  </property>
</Properties>
</file>