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70" r:id="rId2"/>
    <p:sldId id="311" r:id="rId3"/>
    <p:sldId id="367" r:id="rId4"/>
    <p:sldId id="371" r:id="rId5"/>
    <p:sldId id="373" r:id="rId6"/>
    <p:sldId id="375" r:id="rId7"/>
    <p:sldId id="376" r:id="rId8"/>
    <p:sldId id="377" r:id="rId9"/>
    <p:sldId id="378" r:id="rId10"/>
    <p:sldId id="34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her fan" initials="ef" lastIdx="1" clrIdx="0"/>
  <p:cmAuthor id="2" name="Yeng Shiow Lim" initials="YS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52D"/>
    <a:srgbClr val="623C60"/>
    <a:srgbClr val="533993"/>
    <a:srgbClr val="064A4A"/>
    <a:srgbClr val="3E4818"/>
    <a:srgbClr val="60533E"/>
    <a:srgbClr val="D4D6C4"/>
    <a:srgbClr val="8F2407"/>
    <a:srgbClr val="765674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9" autoAdjust="0"/>
    <p:restoredTop sz="67002" autoAdjust="0"/>
  </p:normalViewPr>
  <p:slideViewPr>
    <p:cSldViewPr showGuides="1">
      <p:cViewPr varScale="1">
        <p:scale>
          <a:sx n="57" d="100"/>
          <a:sy n="57" d="100"/>
        </p:scale>
        <p:origin x="1008" y="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9FC77-4C07-4250-9504-1442D3B1CB4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0A47A-5C7E-436F-BE97-00A4918567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宣教日引</a:t>
            </a:r>
            <a:r>
              <a:rPr lang="en-US" altLang="zh-TW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11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和</a:t>
            </a:r>
            <a:r>
              <a:rPr lang="en-US" altLang="zh-TW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12 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月为</a:t>
            </a:r>
            <a:r>
              <a:rPr lang="en-US" altLang="zh-TW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2023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年人道主义危急的七个国家祷告，</a:t>
            </a:r>
            <a:br>
              <a:rPr lang="en-MY" altLang="zh-TW" b="0" i="0" dirty="0">
                <a:solidFill>
                  <a:srgbClr val="585858"/>
                </a:solidFill>
                <a:effectLst/>
                <a:latin typeface="Open Sans" panose="020B0606030504020204"/>
              </a:rPr>
            </a:br>
            <a:r>
              <a:rPr lang="zh-TW" altLang="en-US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认识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她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们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所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面对的各种赤裸尖锐苦难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，</a:t>
            </a:r>
            <a:br>
              <a:rPr lang="en-MY" altLang="zh-CN" b="0" i="0" dirty="0">
                <a:solidFill>
                  <a:srgbClr val="585858"/>
                </a:solidFill>
                <a:effectLst/>
                <a:latin typeface="Open Sans" panose="020B0606030504020204"/>
              </a:rPr>
            </a:br>
            <a:r>
              <a:rPr lang="zh-TW" altLang="en-US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及其隐藏的根源性问题，请预备好祷告的心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Open Sans" panose="020B0606030504020204"/>
              </a:rPr>
              <a:t>。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叙利亚是旧约中所提到的</a:t>
            </a:r>
            <a:r>
              <a:rPr lang="zh-TW" altLang="en-US" sz="4400" b="1" dirty="0"/>
              <a:t>亚兰</a:t>
            </a:r>
            <a:r>
              <a:rPr lang="zh-TW" altLang="en-US" sz="4400" dirty="0"/>
              <a:t>（</a:t>
            </a:r>
            <a:r>
              <a:rPr lang="en-US" altLang="zh-TW" sz="4400" dirty="0"/>
              <a:t>Aram</a:t>
            </a:r>
            <a:r>
              <a:rPr lang="zh-TW" altLang="en-US" sz="4400" dirty="0"/>
              <a:t>）。</a:t>
            </a:r>
            <a:br>
              <a:rPr lang="en-MY" altLang="zh-TW" sz="4400" dirty="0"/>
            </a:br>
            <a:r>
              <a:rPr lang="zh-TW" altLang="en-US" sz="4400" dirty="0"/>
              <a:t>唐朝时，叙利亚教会差遣了主教阿罗本</a:t>
            </a:r>
            <a:r>
              <a:rPr lang="en-US" altLang="zh-TW" sz="4400" dirty="0"/>
              <a:t>(</a:t>
            </a:r>
            <a:r>
              <a:rPr lang="en-US" altLang="zh-TW" sz="4400" dirty="0" err="1"/>
              <a:t>Alopen</a:t>
            </a:r>
            <a:r>
              <a:rPr lang="en-US" altLang="zh-TW" sz="4400" dirty="0"/>
              <a:t>)</a:t>
            </a:r>
            <a:r>
              <a:rPr lang="zh-TW" altLang="en-US" sz="4400" dirty="0"/>
              <a:t>来中国，建立了景教。</a:t>
            </a: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今天，这个文明古国，因为连年旱灾和世界金融海啸，陷入严重通膨危机，民怨四起，</a:t>
            </a:r>
            <a:br>
              <a:rPr lang="en-MY" altLang="zh-TW" sz="4400" dirty="0"/>
            </a:br>
            <a:r>
              <a:rPr lang="zh-TW" altLang="en-US" sz="4400" dirty="0"/>
              <a:t>在</a:t>
            </a:r>
            <a:r>
              <a:rPr lang="en-US" altLang="zh-TW" sz="4400" dirty="0"/>
              <a:t>2011</a:t>
            </a:r>
            <a:r>
              <a:rPr lang="zh-TW" altLang="en-US" sz="4400" dirty="0"/>
              <a:t>年的阿拉伯之春浪潮中，叙利亚爆发了抗议活动。</a:t>
            </a: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新上任的阿萨德总统（</a:t>
            </a:r>
            <a:r>
              <a:rPr lang="en-US" altLang="zh-TW" sz="4400" dirty="0"/>
              <a:t>Bashar al-Assad</a:t>
            </a:r>
            <a:r>
              <a:rPr lang="zh-TW" altLang="en-US" sz="4400" dirty="0"/>
              <a:t>），以雷霆手段镇压示威民众，</a:t>
            </a:r>
            <a:br>
              <a:rPr lang="en-MY" altLang="zh-TW" sz="4400" dirty="0"/>
            </a:br>
            <a:r>
              <a:rPr lang="zh-TW" altLang="en-US" sz="4400" dirty="0"/>
              <a:t>几万名抗议者被下在堪称是上最不人道酷刑的监里，</a:t>
            </a:r>
            <a:br>
              <a:rPr lang="en-MY" altLang="zh-TW" sz="4400" dirty="0"/>
            </a:br>
            <a:r>
              <a:rPr lang="zh-TW" altLang="en-US" sz="4400" dirty="0"/>
              <a:t>大规模的屠杀、酷刑、化学武器袭击民众，令被围困的地区发生饥荒，</a:t>
            </a:r>
            <a:br>
              <a:rPr lang="en-MY" altLang="zh-TW" sz="4400" dirty="0"/>
            </a:br>
            <a:r>
              <a:rPr lang="zh-TW" altLang="en-US" sz="4400" dirty="0"/>
              <a:t>导致了</a:t>
            </a:r>
            <a:r>
              <a:rPr lang="en-US" altLang="zh-TW" sz="4400" dirty="0"/>
              <a:t>1,530</a:t>
            </a:r>
            <a:r>
              <a:rPr lang="zh-TW" altLang="en-US" sz="4400" dirty="0"/>
              <a:t>万人失去了家园， </a:t>
            </a:r>
            <a:r>
              <a:rPr lang="en-US" altLang="zh-TW" sz="4400" dirty="0"/>
              <a:t>650</a:t>
            </a:r>
            <a:r>
              <a:rPr lang="zh-TW" altLang="en-US" sz="4400" dirty="0"/>
              <a:t>万逃离叙利亚，两百多万叙利亚儿童受伤、缺乏营养、面临死 亡，</a:t>
            </a:r>
            <a:br>
              <a:rPr lang="en-MY" altLang="zh-TW" sz="4400" dirty="0"/>
            </a:br>
            <a:r>
              <a:rPr lang="zh-TW" altLang="en-US" sz="4400" dirty="0"/>
              <a:t>许多年仅十二岁的男孩被送往战场当士兵。</a:t>
            </a:r>
            <a:br>
              <a:rPr lang="en-MY" altLang="zh-TW" sz="4400" dirty="0"/>
            </a:br>
            <a:br>
              <a:rPr lang="en-MY" altLang="zh-TW" sz="4400" dirty="0"/>
            </a:br>
            <a:r>
              <a:rPr lang="zh-TW" altLang="en-US" sz="4400" dirty="0"/>
              <a:t>敘利亞至今仍受美國制裁。</a:t>
            </a:r>
            <a:endParaRPr lang="en-MY" altLang="zh-TW" sz="4400" dirty="0"/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MY" altLang="zh-CN" sz="44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让我们一同开声为</a:t>
            </a:r>
            <a:r>
              <a:rPr lang="zh-TW" altLang="en-US" sz="12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叙利亚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12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旧约的示巴王国位于现代也门南部。近代</a:t>
            </a:r>
            <a:r>
              <a:rPr lang="zh-TW" altLang="en-US" sz="44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也门</a:t>
            </a:r>
            <a:r>
              <a:rPr lang="zh-TW" altLang="en-US" sz="4400" dirty="0"/>
              <a:t>原分南北，</a:t>
            </a:r>
            <a:br>
              <a:rPr lang="en-MY" altLang="zh-TW" sz="4400" dirty="0"/>
            </a:br>
            <a:r>
              <a:rPr lang="zh-TW" altLang="en-US" sz="4400" b="1" dirty="0"/>
              <a:t>南</a:t>
            </a:r>
            <a:r>
              <a:rPr lang="zh-TW" altLang="en-US" sz="44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叶</a:t>
            </a:r>
            <a:r>
              <a:rPr lang="zh-TW" altLang="en-US" sz="4400" b="1" dirty="0"/>
              <a:t>门是拉登家族所在地</a:t>
            </a:r>
            <a:r>
              <a:rPr lang="zh-TW" altLang="en-US" sz="4400" dirty="0"/>
              <a:t>，</a:t>
            </a:r>
            <a:r>
              <a:rPr lang="zh-TW" altLang="en-US" sz="4400" b="1" dirty="0"/>
              <a:t>北部有什叶派反叛势力</a:t>
            </a:r>
            <a:r>
              <a:rPr lang="zh-TW" altLang="en-US" sz="4400" dirty="0"/>
              <a:t>。</a:t>
            </a:r>
            <a:endParaRPr lang="en-US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虽然</a:t>
            </a:r>
            <a:r>
              <a:rPr lang="en-US" altLang="zh-TW" sz="4400" dirty="0"/>
              <a:t>1990</a:t>
            </a:r>
            <a:r>
              <a:rPr lang="zh-TW" altLang="en-US" sz="4400" dirty="0"/>
              <a:t>年宣布统一，但分离主义盛行，也门</a:t>
            </a:r>
            <a:r>
              <a:rPr lang="en-US" altLang="zh-TW" sz="4400" dirty="0"/>
              <a:t>1/3</a:t>
            </a:r>
            <a:r>
              <a:rPr lang="zh-TW" altLang="en-US" sz="4400" dirty="0"/>
              <a:t>人口长期口粮不足而饥饿，</a:t>
            </a:r>
            <a:br>
              <a:rPr lang="en-MY" altLang="zh-TW" sz="4400" dirty="0"/>
            </a:br>
            <a:r>
              <a:rPr lang="en-US" altLang="zh-TW" sz="4400" dirty="0"/>
              <a:t>2011</a:t>
            </a:r>
            <a:r>
              <a:rPr lang="zh-TW" altLang="en-US" sz="4400" dirty="0"/>
              <a:t>年，随着阿拉伯之春浪潮，也门发生反政府示威，总统下台。</a:t>
            </a:r>
            <a:endParaRPr lang="en-US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400" dirty="0"/>
              <a:t>3</a:t>
            </a:r>
            <a:r>
              <a:rPr lang="zh-TW" altLang="en-US" sz="4400" dirty="0"/>
              <a:t>年后，</a:t>
            </a:r>
            <a:r>
              <a:rPr lang="en-US" altLang="zh-TW" sz="4400" dirty="0"/>
              <a:t>2015</a:t>
            </a:r>
            <a:r>
              <a:rPr lang="zh-TW" altLang="en-US" sz="4400" dirty="0"/>
              <a:t>年，由伊朗支使的什叶派恐怖组织胡塞军</a:t>
            </a:r>
            <a:r>
              <a:rPr lang="en-US" altLang="zh-TW" sz="4400" dirty="0"/>
              <a:t>Houthi Rebel，</a:t>
            </a:r>
            <a:r>
              <a:rPr lang="zh-TW" altLang="en-US" sz="4400" dirty="0"/>
              <a:t>发生叛变；</a:t>
            </a:r>
            <a:br>
              <a:rPr lang="en-MY" altLang="zh-TW" sz="4400" dirty="0"/>
            </a:br>
            <a:r>
              <a:rPr lang="zh-TW" altLang="en-US" sz="4400" dirty="0"/>
              <a:t>以沙特阿拉伯为首的多国逊尼派联军，开始对胡塞武装持续空袭，</a:t>
            </a:r>
            <a:r>
              <a:rPr lang="en-US" altLang="zh-TW" sz="4400" dirty="0"/>
              <a:t> </a:t>
            </a:r>
            <a:r>
              <a:rPr lang="zh-TW" altLang="en-US" sz="4400" dirty="0"/>
              <a:t>直到今天。</a:t>
            </a:r>
            <a:br>
              <a:rPr lang="en-MY" altLang="zh-TW" sz="4400" dirty="0"/>
            </a:br>
            <a:r>
              <a:rPr lang="zh-TW" altLang="en-US" sz="4400" dirty="0"/>
              <a:t>平民首当其冲成为最受影响的群体。</a:t>
            </a:r>
            <a:br>
              <a:rPr lang="en-MY" altLang="zh-TW" sz="4400" dirty="0"/>
            </a:b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估计目前有</a:t>
            </a:r>
            <a:r>
              <a:rPr lang="en-US" altLang="zh-TW" sz="4400" dirty="0"/>
              <a:t>80%</a:t>
            </a:r>
            <a:r>
              <a:rPr lang="zh-TW" altLang="en-US" sz="4400" dirty="0"/>
              <a:t>人口（约</a:t>
            </a:r>
            <a:r>
              <a:rPr lang="en-US" altLang="zh-TW" sz="4400" dirty="0"/>
              <a:t>2,410</a:t>
            </a:r>
            <a:r>
              <a:rPr lang="zh-TW" altLang="en-US" sz="4400" dirty="0"/>
              <a:t>万人）急需人道救援，</a:t>
            </a: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其中，</a:t>
            </a:r>
            <a:r>
              <a:rPr lang="en-US" altLang="zh-TW" sz="4400" dirty="0"/>
              <a:t>450</a:t>
            </a:r>
            <a:r>
              <a:rPr lang="zh-TW" altLang="en-US" sz="4400" dirty="0"/>
              <a:t>万人逃离家园，除了难民营拥挤不堪，由于</a:t>
            </a:r>
            <a:r>
              <a:rPr lang="zh-TW" altLang="en-US" sz="44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叶</a:t>
            </a:r>
            <a:r>
              <a:rPr lang="zh-TW" altLang="en-US" sz="4400" dirty="0"/>
              <a:t>门亦经常遭受暴雨侵袭，</a:t>
            </a:r>
            <a:br>
              <a:rPr lang="en-MY" altLang="zh-TW" sz="4400" dirty="0"/>
            </a:br>
            <a:r>
              <a:rPr lang="zh-TW" altLang="en-US" sz="4400" dirty="0"/>
              <a:t>令霍乱蔓延。</a:t>
            </a:r>
            <a:r>
              <a:rPr lang="zh-TW" altLang="en-US" sz="44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也门</a:t>
            </a:r>
            <a:r>
              <a:rPr lang="zh-TW" altLang="en-US" sz="4400" dirty="0"/>
              <a:t>却只有</a:t>
            </a:r>
            <a:r>
              <a:rPr lang="en-US" altLang="zh-TW" sz="4400" dirty="0"/>
              <a:t>51%</a:t>
            </a:r>
            <a:r>
              <a:rPr lang="zh-TW" altLang="en-US" sz="4400" dirty="0"/>
              <a:t>的医疗设施能够正常运作。</a:t>
            </a:r>
            <a:endParaRPr lang="en-US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400" dirty="0"/>
              <a:t>2023</a:t>
            </a:r>
            <a:r>
              <a:rPr lang="zh-TW" altLang="en-US" sz="4400" dirty="0"/>
              <a:t>年</a:t>
            </a:r>
            <a:r>
              <a:rPr lang="en-US" altLang="zh-TW" sz="4400" dirty="0"/>
              <a:t>3 </a:t>
            </a:r>
            <a:r>
              <a:rPr lang="zh-TW" altLang="en-US" sz="4400" dirty="0"/>
              <a:t>月，在中国的斡旋之下，沙特阿拉伯和伊朗握手复交，为也门内战露出了和平曙光</a:t>
            </a:r>
            <a:r>
              <a:rPr lang="zh-CN" altLang="en-US" sz="4400" dirty="0"/>
              <a:t>。</a:t>
            </a:r>
            <a:endParaRPr lang="en-MY" altLang="zh-TW" sz="4400" dirty="0"/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MY" altLang="zh-CN" sz="44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让我们一同开声为</a:t>
            </a:r>
            <a:r>
              <a:rPr lang="zh-TW" altLang="en-US" sz="44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也门</a:t>
            </a:r>
            <a:r>
              <a:rPr lang="zh-CN" altLang="en-US" sz="44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44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TW" altLang="en-US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400" dirty="0"/>
              <a:t>https://www.unhcr.org/hk/yemen-emergency#:~:text=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索马</a:t>
            </a:r>
            <a:r>
              <a:rPr lang="zh-CN" altLang="en-US" sz="4400" dirty="0"/>
              <a:t>里</a:t>
            </a:r>
            <a:r>
              <a:rPr lang="zh-TW" altLang="en-US" sz="4400" dirty="0"/>
              <a:t>是一个多民族和多部落的国家，各部落之间经常因争夺资源、土地和政治权力爆发冲突。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400" dirty="0"/>
              <a:t>1990</a:t>
            </a:r>
            <a:r>
              <a:rPr lang="zh-TW" altLang="en-US" sz="4400" dirty="0"/>
              <a:t>年代初，索马里经济崩溃，社会动荡，索马里成为国际恐怖主义组织的温床。那些与拉登基地组织有关的，伊斯兰原教旨恐怖主义组织青年军， 经常蓄意袭击平民，破毁公共设施、桥梁、学校，多处水井，和许多其他罪行。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4400" dirty="0"/>
              <a:t>在索马里多地遭遇干干旱，令民不聊生之际，青年党在希兰地区，除了蓄意并向一处水井投毒，摧毁了谢贝利河的部分河岸、房屋、令通信天线座失效和</a:t>
            </a:r>
            <a:r>
              <a:rPr lang="en-US" altLang="zh-TW" sz="4400" dirty="0"/>
              <a:t>11</a:t>
            </a:r>
            <a:r>
              <a:rPr lang="zh-TW" altLang="en-US" sz="4400" dirty="0"/>
              <a:t>所学校。</a:t>
            </a:r>
            <a:r>
              <a:rPr lang="zh-TW" altLang="en-MY" sz="4400" dirty="0"/>
              <a:t>还</a:t>
            </a:r>
            <a:r>
              <a:rPr lang="zh-TW" altLang="en-US" sz="4400" dirty="0"/>
              <a:t>经常</a:t>
            </a:r>
            <a:r>
              <a:rPr lang="zh-TW" altLang="en-MY" sz="4400" dirty="0"/>
              <a:t>在</a:t>
            </a:r>
            <a:r>
              <a:rPr lang="zh-TW" altLang="en-US" sz="4400" dirty="0"/>
              <a:t>非洲之角进行恐怖袭击，引发国际社会的担忧。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MY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b="1" dirty="0"/>
              <a:t>在迫害基督徒最严重的国家中，索马里排名第二，仅次于北朝鲜。</a:t>
            </a:r>
            <a:r>
              <a:rPr lang="zh-TW" altLang="en-US" dirty="0"/>
              <a:t>青年党公开号召民众反对基督教；还一再表示要铲除该国所有基督徒，一旦发现人改信基督教，马上被处决！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MY" altLang="zh-TW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由于缺乏强而有力的中央政府，索马里附近海域除了</a:t>
            </a:r>
            <a:r>
              <a:rPr lang="zh-CN" altLang="en-US" dirty="0"/>
              <a:t>无法</a:t>
            </a:r>
            <a:r>
              <a:rPr lang="zh-TW" altLang="en-US" dirty="0"/>
              <a:t>保护渔业资源，还成为工业废物的免费倾倒场，导致许多沿海居民出现感染、腹部出血和异常皮疹的疾病。</a:t>
            </a:r>
            <a:r>
              <a:rPr lang="zh-TW" altLang="en-US" b="1" dirty="0"/>
              <a:t>为了保护利益，渔民把自己武装起来，这就是索马里海盗的雏形。</a:t>
            </a:r>
            <a:endParaRPr lang="en-MY" altLang="zh-TW" b="1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严重威胁国际航运、海上贸易。近几年，在各国的严厉打击之下，索马里海盗已转向从事人口走私、毒品贩卖等跨国犯罪活动。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zh-TW" altLang="en-US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过去</a:t>
            </a:r>
            <a:r>
              <a:rPr lang="en-US" altLang="zh-TW" dirty="0"/>
              <a:t>12</a:t>
            </a:r>
            <a:r>
              <a:rPr lang="zh-TW" altLang="en-US" dirty="0"/>
              <a:t>年，索马里一直干旱，光是</a:t>
            </a:r>
            <a:r>
              <a:rPr lang="en-US" altLang="zh-TW" b="1" dirty="0"/>
              <a:t>2011</a:t>
            </a:r>
            <a:r>
              <a:rPr lang="zh-TW" altLang="en-US" b="1" dirty="0"/>
              <a:t>年就造成</a:t>
            </a:r>
            <a:r>
              <a:rPr lang="en-US" altLang="zh-TW" b="1" dirty="0"/>
              <a:t>20</a:t>
            </a:r>
            <a:r>
              <a:rPr lang="zh-TW" altLang="en-US" b="1" dirty="0"/>
              <a:t>多万人被饿死</a:t>
            </a:r>
            <a:r>
              <a:rPr lang="zh-TW" altLang="en-US" dirty="0"/>
              <a:t>，牲畜死亡更是以百万计；至今旱情仍未断。目前，七百多万人严重粮食短缺；一百五十万五岁以下儿童严重营养不良。</a:t>
            </a:r>
            <a:endParaRPr lang="en-MY" altLang="zh-TW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MY" altLang="zh-TW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/>
              <a:t>人民</a:t>
            </a:r>
            <a:r>
              <a:rPr lang="zh-TW" altLang="en-US" dirty="0"/>
              <a:t>因干旱而要逃往城区求生，</a:t>
            </a:r>
            <a:r>
              <a:rPr lang="zh-CN" altLang="en-US" dirty="0"/>
              <a:t>有</a:t>
            </a:r>
            <a:r>
              <a:rPr lang="zh-TW" altLang="en-US" dirty="0"/>
              <a:t>个母亲</a:t>
            </a:r>
            <a:r>
              <a:rPr lang="zh-CN" altLang="en-US" dirty="0"/>
              <a:t>和</a:t>
            </a:r>
            <a:r>
              <a:rPr lang="en-US" altLang="zh-TW" dirty="0"/>
              <a:t>4</a:t>
            </a:r>
            <a:r>
              <a:rPr lang="zh-TW" altLang="en-US" dirty="0"/>
              <a:t>个孩子在路上全部饿死</a:t>
            </a:r>
            <a:r>
              <a:rPr lang="zh-CN" altLang="en-US" dirty="0"/>
              <a:t>。</a:t>
            </a:r>
            <a:br>
              <a:rPr lang="en-MY" altLang="zh-CN" dirty="0"/>
            </a:br>
            <a:r>
              <a:rPr lang="zh-TW" altLang="en-US" dirty="0"/>
              <a:t>索马里一</a:t>
            </a:r>
            <a:r>
              <a:rPr lang="zh-CN" altLang="en-US" dirty="0"/>
              <a:t>所</a:t>
            </a:r>
            <a:r>
              <a:rPr lang="zh-TW" altLang="en-US" dirty="0"/>
              <a:t>医院，仅在两个月内就有</a:t>
            </a:r>
            <a:r>
              <a:rPr lang="en-US" altLang="zh-TW" dirty="0"/>
              <a:t>24</a:t>
            </a:r>
            <a:r>
              <a:rPr lang="zh-TW" altLang="en-US" dirty="0"/>
              <a:t>名儿童死于饥饿。</a:t>
            </a:r>
            <a:br>
              <a:rPr lang="en-MY" altLang="zh-TW" dirty="0"/>
            </a:br>
            <a:r>
              <a:rPr lang="zh-TW" altLang="en-US" dirty="0"/>
              <a:t>如果得不到及时救治，其中三十八万六千人将面临生命危险。</a:t>
            </a:r>
            <a:br>
              <a:rPr lang="en-MY" altLang="zh-TW" dirty="0"/>
            </a:br>
            <a:r>
              <a:rPr lang="zh-TW" altLang="en-US" dirty="0"/>
              <a:t>不过，</a:t>
            </a:r>
            <a:r>
              <a:rPr lang="en-US" altLang="zh-TW" dirty="0"/>
              <a:t>2022</a:t>
            </a:r>
            <a:r>
              <a:rPr lang="zh-TW" altLang="en-US" dirty="0"/>
              <a:t>年发生俄乌战争，大笔教援捐献者的财物投给乌克兰。索马里的救援经费只筹得</a:t>
            </a:r>
            <a:r>
              <a:rPr lang="en-US" altLang="zh-TW" dirty="0"/>
              <a:t>30%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让我们一同开声为</a:t>
            </a:r>
            <a:r>
              <a:rPr lang="zh-TW" altLang="en-US" sz="12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索马里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12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US" altLang="zh-TW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US" altLang="zh-TW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400" dirty="0"/>
              <a:t>2019</a:t>
            </a:r>
            <a:r>
              <a:rPr lang="zh-TW" altLang="en-US" sz="4400" dirty="0"/>
              <a:t>年，埃塞俄比亚总理「阿比」，因为努力解决与邻国厄立特里亚的长期边境冲突，获得「诺贝尔和平奖」。</a:t>
            </a: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讽刺的是，第二年，阿比却因为与北部的提格雷自治州的政治精英发生分歧，</a:t>
            </a:r>
            <a:r>
              <a:rPr lang="en-US" altLang="zh-TW" sz="4400" dirty="0"/>
              <a:t>2020</a:t>
            </a:r>
            <a:r>
              <a:rPr lang="zh-TW" altLang="en-US" sz="4400" dirty="0"/>
              <a:t>年</a:t>
            </a:r>
            <a:r>
              <a:rPr lang="en-US" altLang="zh-TW" sz="4400" dirty="0"/>
              <a:t>11</a:t>
            </a:r>
            <a:r>
              <a:rPr lang="zh-TW" altLang="en-US" sz="4400" dirty="0"/>
              <a:t>月年下令军事行动，包括大规模逮捕和任意拘留，杀戮、飢饿、毁坏学校和医疗设施、人民流离失所。</a:t>
            </a:r>
            <a:endParaRPr lang="en-US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邻国厄立特里亚军队， 趁机侵犯和强奸提格雷妇女和女孩。</a:t>
            </a:r>
            <a:br>
              <a:rPr lang="en-MY" altLang="zh-TW" sz="4400" dirty="0"/>
            </a:b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400" dirty="0"/>
              <a:t>2022 11月</a:t>
            </a:r>
            <a:r>
              <a:rPr lang="zh-TW" altLang="en-US" sz="4400" dirty="0"/>
              <a:t>虽已达成停火协议近，但战争罪行仍有增无减。暴力冲突损毁基础设施，中断了医疗、教育和粮食供应，饥荒蔓延</a:t>
            </a:r>
            <a:r>
              <a:rPr lang="en-US" altLang="zh-TW" sz="4400" dirty="0"/>
              <a:t>, 35</a:t>
            </a:r>
            <a:r>
              <a:rPr lang="zh-TW" altLang="en-US" sz="4400" dirty="0"/>
              <a:t>万提格雷人陷入饥荒。</a:t>
            </a:r>
            <a:r>
              <a:rPr lang="en-US" altLang="zh-TW" sz="4400" dirty="0"/>
              <a:t>250</a:t>
            </a:r>
            <a:r>
              <a:rPr lang="zh-TW" altLang="en-US" sz="4400" dirty="0"/>
              <a:t>万人需要援助。专家说暴行造成的创伤「可能会持续几代人」。</a:t>
            </a: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US" altLang="zh-TW" sz="6000" b="0" i="0" dirty="0">
              <a:solidFill>
                <a:srgbClr val="585858"/>
              </a:solidFill>
              <a:effectLst/>
              <a:latin typeface="Open Sans" panose="020B0606030504020204" pitchFamily="34" charset="0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6000" b="0" i="0" dirty="0">
                <a:solidFill>
                  <a:srgbClr val="585858"/>
                </a:solidFill>
                <a:effectLst/>
                <a:latin typeface="Open Sans" panose="020B0606030504020204" pitchFamily="34" charset="0"/>
              </a:rPr>
              <a:t>埃塞俄比亚人口的</a:t>
            </a:r>
            <a:r>
              <a:rPr lang="en-US" altLang="zh-TW" sz="6000" b="0" i="0" dirty="0">
                <a:solidFill>
                  <a:srgbClr val="585858"/>
                </a:solidFill>
                <a:effectLst/>
                <a:latin typeface="Open Sans" panose="020B0606030504020204" pitchFamily="34" charset="0"/>
              </a:rPr>
              <a:t>63%</a:t>
            </a:r>
            <a:r>
              <a:rPr lang="zh-TW" altLang="en-US" sz="6000" b="0" i="0" dirty="0">
                <a:solidFill>
                  <a:srgbClr val="585858"/>
                </a:solidFill>
                <a:effectLst/>
                <a:latin typeface="Open Sans" panose="020B0606030504020204" pitchFamily="34" charset="0"/>
              </a:rPr>
              <a:t>是基督徒，主要是埃塞俄比亚东正教。</a:t>
            </a:r>
            <a:r>
              <a:rPr lang="zh-CN" altLang="en-US" sz="44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让我们一同开声为</a:t>
            </a:r>
            <a:r>
              <a:rPr lang="zh-TW" altLang="en-US" sz="44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塞俄比亚</a:t>
            </a:r>
            <a:r>
              <a:rPr lang="zh-CN" altLang="en-US" sz="44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MY" altLang="zh-CN" sz="44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zh-TW" alt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MY" altLang="zh-TW" b="1" dirty="0"/>
          </a:p>
          <a:p>
            <a:r>
              <a:rPr lang="zh-TW" altLang="en-US" b="1" dirty="0"/>
              <a:t>资料来源</a:t>
            </a:r>
            <a:r>
              <a:rPr lang="zh-CN" altLang="en-US" b="1" dirty="0"/>
              <a:t>：</a:t>
            </a:r>
            <a:endParaRPr lang="zh-TW" altLang="en-US" b="1" dirty="0"/>
          </a:p>
          <a:p>
            <a:endParaRPr lang="zh-TW" altLang="en-US" dirty="0"/>
          </a:p>
          <a:p>
            <a:r>
              <a:rPr lang="zh-TW" altLang="en-US" dirty="0"/>
              <a:t>世界卫生组织： </a:t>
            </a:r>
            <a:r>
              <a:rPr lang="en-US" altLang="zh-TW" dirty="0"/>
              <a:t>https://www.who.int/china/zh/activities/responding-to-the-humanitarian-crises-in-yemen</a:t>
            </a:r>
          </a:p>
          <a:p>
            <a:r>
              <a:rPr lang="zh-TW" altLang="en-US" dirty="0"/>
              <a:t>联合国新闻网： </a:t>
            </a:r>
            <a:r>
              <a:rPr lang="en-US" altLang="zh-TW" dirty="0"/>
              <a:t>https://news.un.org/</a:t>
            </a:r>
            <a:r>
              <a:rPr lang="en-US" altLang="zh-TW" dirty="0" err="1"/>
              <a:t>zh</a:t>
            </a:r>
            <a:r>
              <a:rPr lang="en-US" altLang="zh-TW" dirty="0"/>
              <a:t>/story/2020/12/1072772#:~:text=《</a:t>
            </a:r>
            <a:r>
              <a:rPr lang="zh-TW" altLang="en-US" dirty="0"/>
              <a:t>概览</a:t>
            </a:r>
            <a:r>
              <a:rPr lang="en-US" altLang="zh-TW" dirty="0"/>
              <a:t>》</a:t>
            </a:r>
            <a:r>
              <a:rPr lang="zh-TW" altLang="en-US" dirty="0"/>
              <a:t>指出：“这</a:t>
            </a:r>
            <a:r>
              <a:rPr lang="en-US" altLang="zh-TW" dirty="0"/>
              <a:t>,</a:t>
            </a:r>
            <a:r>
              <a:rPr lang="zh-TW" altLang="en-US" dirty="0"/>
              <a:t>医疗服务和基础设施</a:t>
            </a:r>
            <a:r>
              <a:rPr lang="en-US" altLang="zh-TW" dirty="0"/>
              <a:t>%E3%80%82”</a:t>
            </a:r>
          </a:p>
          <a:p>
            <a:r>
              <a:rPr lang="zh-TW" altLang="en-US" dirty="0"/>
              <a:t>联合国新闻网： </a:t>
            </a:r>
            <a:r>
              <a:rPr lang="en-US" altLang="zh-TW" dirty="0"/>
              <a:t>https://news.un.org/zh/story/2018/04/1006502</a:t>
            </a:r>
          </a:p>
          <a:p>
            <a:r>
              <a:rPr lang="zh-TW" altLang="en-US" dirty="0"/>
              <a:t>红十字国际委员会： </a:t>
            </a:r>
            <a:r>
              <a:rPr lang="en-US" altLang="zh-TW" dirty="0"/>
              <a:t>https://www.icrc.org/zh/where-we-work/africa/somalia/somalia-drought-hunger-crisis</a:t>
            </a:r>
          </a:p>
          <a:p>
            <a:r>
              <a:rPr lang="zh-TW" altLang="en-US" dirty="0"/>
              <a:t>联合国新闻网： </a:t>
            </a:r>
            <a:r>
              <a:rPr lang="en-US" altLang="zh-TW" dirty="0"/>
              <a:t>https://news.un.org/zh/story/2022/09/1110091</a:t>
            </a:r>
          </a:p>
          <a:p>
            <a:r>
              <a:rPr lang="en-US" altLang="zh-TW" dirty="0" err="1"/>
              <a:t>Agenzia</a:t>
            </a:r>
            <a:r>
              <a:rPr lang="en-US" altLang="zh-TW" dirty="0"/>
              <a:t> Fides</a:t>
            </a:r>
            <a:r>
              <a:rPr lang="zh-TW" altLang="en-US" dirty="0"/>
              <a:t>：  </a:t>
            </a:r>
            <a:r>
              <a:rPr lang="en-US" altLang="zh-TW" dirty="0"/>
              <a:t>http://www.fides.org/zh/news/72634-</a:t>
            </a:r>
            <a:r>
              <a:rPr lang="zh-TW" altLang="en-US" dirty="0"/>
              <a:t>非洲</a:t>
            </a:r>
            <a:r>
              <a:rPr lang="en-US" altLang="zh-TW" dirty="0"/>
              <a:t>_</a:t>
            </a:r>
            <a:r>
              <a:rPr lang="zh-TW" altLang="en-US" dirty="0"/>
              <a:t>索马里</a:t>
            </a:r>
            <a:r>
              <a:rPr lang="en-US" altLang="zh-TW" dirty="0"/>
              <a:t>_</a:t>
            </a:r>
            <a:r>
              <a:rPr lang="zh-TW" altLang="en-US" dirty="0"/>
              <a:t>人道主义危机</a:t>
            </a:r>
            <a:r>
              <a:rPr lang="en-US" altLang="zh-TW" dirty="0"/>
              <a:t>_</a:t>
            </a:r>
            <a:r>
              <a:rPr lang="zh-TW" altLang="en-US" dirty="0"/>
              <a:t>干旱和恐怖袭击</a:t>
            </a:r>
            <a:r>
              <a:rPr lang="en-US" altLang="zh-TW" dirty="0"/>
              <a:t>_</a:t>
            </a:r>
            <a:r>
              <a:rPr lang="zh-TW" altLang="en-US" dirty="0"/>
              <a:t>民众呼吁联合国干预</a:t>
            </a:r>
          </a:p>
          <a:p>
            <a:r>
              <a:rPr lang="zh-TW" altLang="en-US" dirty="0"/>
              <a:t>搜狐新闻：</a:t>
            </a:r>
            <a:r>
              <a:rPr lang="en-US" altLang="zh-TW" dirty="0"/>
              <a:t>https://www.sohu.com/a/621394774_121111362</a:t>
            </a:r>
          </a:p>
          <a:p>
            <a:r>
              <a:rPr lang="zh-TW" altLang="en-US" dirty="0"/>
              <a:t>敞开的门： </a:t>
            </a:r>
            <a:r>
              <a:rPr lang="en-US" altLang="zh-TW" dirty="0"/>
              <a:t>https://www.opendoors.org.hk/SC/persecution/countries/somalia/</a:t>
            </a:r>
          </a:p>
          <a:p>
            <a:r>
              <a:rPr lang="zh-TW" altLang="en-US" dirty="0"/>
              <a:t>法广中文网： </a:t>
            </a:r>
            <a:r>
              <a:rPr lang="en-US" altLang="zh-TW" dirty="0"/>
              <a:t>https://www.rfi.fr/cn/</a:t>
            </a:r>
            <a:r>
              <a:rPr lang="zh-TW" altLang="en-US" dirty="0"/>
              <a:t>专栏检索</a:t>
            </a:r>
            <a:r>
              <a:rPr lang="en-US" altLang="zh-TW" dirty="0"/>
              <a:t>/</a:t>
            </a:r>
            <a:r>
              <a:rPr lang="zh-TW" altLang="en-US" dirty="0"/>
              <a:t>聚焦非洲</a:t>
            </a:r>
            <a:r>
              <a:rPr lang="en-US" altLang="zh-TW" dirty="0"/>
              <a:t>/20210620-</a:t>
            </a:r>
            <a:r>
              <a:rPr lang="zh-TW" altLang="en-US" dirty="0"/>
              <a:t>聚焦非洲</a:t>
            </a:r>
            <a:r>
              <a:rPr lang="en-US" altLang="zh-TW" dirty="0"/>
              <a:t>-</a:t>
            </a:r>
            <a:r>
              <a:rPr lang="zh-TW" altLang="en-US" dirty="0"/>
              <a:t>艾瑟尔比亚</a:t>
            </a:r>
            <a:r>
              <a:rPr lang="en-US" altLang="zh-TW" dirty="0"/>
              <a:t>-</a:t>
            </a:r>
            <a:r>
              <a:rPr lang="zh-TW" altLang="en-US" dirty="0"/>
              <a:t>提格雷战争与人道危机</a:t>
            </a:r>
          </a:p>
          <a:p>
            <a:r>
              <a:rPr lang="zh-TW" altLang="en-US" dirty="0"/>
              <a:t>中国领事网：</a:t>
            </a:r>
            <a:r>
              <a:rPr lang="en-US" altLang="zh-TW" dirty="0"/>
              <a:t>http://cs.mfa.gov.cn/zggmcg/ljmdd/fz_648564/aseby_648690/#:~:text=</a:t>
            </a:r>
            <a:r>
              <a:rPr lang="zh-TW" altLang="en-US" dirty="0"/>
              <a:t>居民中</a:t>
            </a:r>
            <a:r>
              <a:rPr lang="en-US" altLang="zh-TW" dirty="0"/>
              <a:t>45%25</a:t>
            </a:r>
            <a:r>
              <a:rPr lang="zh-TW" altLang="en-US" dirty="0"/>
              <a:t>信奉埃</a:t>
            </a:r>
            <a:r>
              <a:rPr lang="en-US" altLang="zh-TW" dirty="0"/>
              <a:t>,450</a:t>
            </a:r>
            <a:r>
              <a:rPr lang="zh-TW" altLang="en-US" dirty="0"/>
              <a:t>万（</a:t>
            </a:r>
            <a:r>
              <a:rPr lang="en-US" altLang="zh-TW" dirty="0"/>
              <a:t>2019</a:t>
            </a:r>
            <a:r>
              <a:rPr lang="zh-TW" altLang="en-US" dirty="0"/>
              <a:t>年）</a:t>
            </a:r>
            <a:r>
              <a:rPr lang="en-US" altLang="zh-TW" dirty="0"/>
              <a:t>%E3%80%82</a:t>
            </a:r>
          </a:p>
          <a:p>
            <a:r>
              <a:rPr lang="zh-TW" altLang="en-US" dirty="0"/>
              <a:t>今日基督教： </a:t>
            </a:r>
            <a:r>
              <a:rPr lang="en-US" altLang="zh-TW" dirty="0"/>
              <a:t>https://www.christianitytoday.com/news/2023/january/christian-persecution-2023-countries-open-doors-zh-hans.html</a:t>
            </a:r>
            <a:endParaRPr lang="en-MY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3C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4459"/>
          <a:stretch>
            <a:fillRect/>
          </a:stretch>
        </p:blipFill>
        <p:spPr>
          <a:xfrm>
            <a:off x="0" y="0"/>
            <a:ext cx="12192000" cy="8915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8100" y="-152400"/>
            <a:ext cx="12192000" cy="9067800"/>
          </a:xfrm>
          <a:prstGeom prst="rect">
            <a:avLst/>
          </a:prstGeom>
          <a:gradFill>
            <a:gsLst>
              <a:gs pos="0">
                <a:srgbClr val="60533E">
                  <a:alpha val="0"/>
                </a:srgbClr>
              </a:gs>
              <a:gs pos="80000">
                <a:schemeClr val="accent6">
                  <a:lumMod val="50000"/>
                  <a:alpha val="2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1590" y="1219200"/>
            <a:ext cx="2517409" cy="275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5000" y="4667070"/>
            <a:ext cx="83058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</a:t>
            </a:r>
            <a:r>
              <a:rPr lang="en-US" altLang="zh-CN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11月</a:t>
            </a:r>
            <a:endParaRPr lang="en-US" altLang="zh-TW" sz="2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人道主义告急国家</a:t>
            </a:r>
            <a:endParaRPr lang="en-MY" sz="2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t="16279" r="511"/>
          <a:stretch>
            <a:fillRect/>
          </a:stretch>
        </p:blipFill>
        <p:spPr>
          <a:xfrm>
            <a:off x="9525000" y="2590800"/>
            <a:ext cx="1771650" cy="2057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571471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65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200" y="833660"/>
            <a:ext cx="9262936" cy="4861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zh-TW" altLang="en-US" sz="36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叙利亚</a:t>
            </a:r>
            <a:r>
              <a:rPr lang="en-US" altLang="zh-TW" sz="36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生者与死者并存</a:t>
            </a:r>
          </a:p>
          <a:p>
            <a:pPr marL="274320" indent="-274320">
              <a:lnSpc>
                <a:spcPts val="4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1,700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人口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(2011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2,250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pPr marL="274320" indent="-274320">
              <a:lnSpc>
                <a:spcPts val="4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超过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万名学龄儿童失学</a:t>
            </a:r>
          </a:p>
          <a:p>
            <a:pPr marL="274320" indent="-274320">
              <a:lnSpc>
                <a:spcPts val="4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无干净的饮用水，导致霍乱传播</a:t>
            </a:r>
          </a:p>
          <a:p>
            <a:pPr marL="274320" indent="-274320">
              <a:lnSpc>
                <a:spcPts val="4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73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万人生活在残留地雷区</a:t>
            </a:r>
          </a:p>
          <a:p>
            <a:pPr marL="274320" indent="-274320">
              <a:lnSpc>
                <a:spcPts val="4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境内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880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万无家可归的难民</a:t>
            </a:r>
          </a:p>
          <a:p>
            <a:pPr marL="274320" indent="-274320">
              <a:lnSpc>
                <a:spcPts val="4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境外土耳其，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5-12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岁孩子成为童工，</a:t>
            </a:r>
            <a:br>
              <a:rPr lang="en-MY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每天工作长达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9-12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小时</a:t>
            </a:r>
            <a:endParaRPr lang="en-MY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" r="2421"/>
          <a:stretch>
            <a:fillRect/>
          </a:stretch>
        </p:blipFill>
        <p:spPr>
          <a:xfrm>
            <a:off x="0" y="3414686"/>
            <a:ext cx="3276600" cy="3443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r="7153"/>
          <a:stretch>
            <a:fillRect/>
          </a:stretch>
        </p:blipFill>
        <p:spPr>
          <a:xfrm>
            <a:off x="0" y="1561"/>
            <a:ext cx="3276600" cy="3443315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172" y="1828800"/>
            <a:ext cx="2689224" cy="268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 b="12083"/>
          <a:stretch>
            <a:fillRect/>
          </a:stretch>
        </p:blipFill>
        <p:spPr>
          <a:xfrm>
            <a:off x="0" y="-76200"/>
            <a:ext cx="12192000" cy="6934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76201"/>
            <a:ext cx="12192000" cy="6934199"/>
          </a:xfrm>
          <a:prstGeom prst="rect">
            <a:avLst/>
          </a:prstGeom>
          <a:solidFill>
            <a:srgbClr val="3E4818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8457" y="1042515"/>
            <a:ext cx="10820400" cy="5410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天父，愿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的慈爱和怜悯显明在叙利亚，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赐下足够的食物、水和医疗资源。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主啊！愿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发令，黑暗权势就此松开，政府改变立场，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免除制栽，使叙利亚人民脱离战争的苦难， 可以平安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生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活。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愿叙利亚政府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迅速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重建基础设施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清除地雷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使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百姓免受伤害，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保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守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受伤者有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适时的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治疗和义肢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的供应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MY" altLang="zh-TW" sz="3200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求神眷顾</a:t>
            </a:r>
            <a:r>
              <a:rPr lang="en-US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100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万名失学孩童，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愿主坚固叙利亚各教会，超越纷争，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为主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作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光和盐。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神差派具有教育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背景与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医疗专业的宣教士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CN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进入叙利亚成为当地人的帮助。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奉主耶稣基督的名求，阿们！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1"/>
          <p:cNvSpPr txBox="1"/>
          <p:nvPr/>
        </p:nvSpPr>
        <p:spPr>
          <a:xfrm>
            <a:off x="2286000" y="228600"/>
            <a:ext cx="7249078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为</a:t>
            </a:r>
            <a:r>
              <a:rPr lang="zh-TW" altLang="en-US" sz="32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叙利亚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r="18265"/>
          <a:stretch>
            <a:fillRect/>
          </a:stretch>
        </p:blipFill>
        <p:spPr>
          <a:xfrm>
            <a:off x="8915402" y="3392757"/>
            <a:ext cx="3276600" cy="3443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6" r="10006"/>
          <a:stretch>
            <a:fillRect/>
          </a:stretch>
        </p:blipFill>
        <p:spPr>
          <a:xfrm>
            <a:off x="8915402" y="0"/>
            <a:ext cx="3276600" cy="34433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922" y="833660"/>
            <a:ext cx="9317363" cy="5785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zh-TW" altLang="en-US" sz="36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也门  </a:t>
            </a: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被世界遗忘的角落</a:t>
            </a:r>
            <a:endParaRPr lang="en-US" sz="3200" b="1" dirty="0">
              <a:solidFill>
                <a:srgbClr val="D4D6C4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3,000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万人口，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中东地区最贫穷的国家之一。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2015年由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伊朗支持的什叶派胡塞武装，</a:t>
            </a:r>
            <a:endParaRPr lang="en-US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600"/>
              </a:lnSpc>
              <a:spcAft>
                <a:spcPts val="600"/>
              </a:spcAft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和沙地支持的逊尼派政府军，发生</a:t>
            </a:r>
            <a:r>
              <a:rPr lang="en-US" altLang="zh-TW" sz="2800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冲突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lang="en-US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600"/>
              </a:lnSpc>
              <a:spcAft>
                <a:spcPts val="600"/>
              </a:spcAft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是中东强权和穆斯林教派的代理战争。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38万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人丧生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％是不足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岁的儿童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 </a:t>
            </a:r>
            <a:br>
              <a:rPr lang="en-US" altLang="zh-CN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令</a:t>
            </a:r>
            <a:r>
              <a:rPr lang="en-US" altLang="zh-CN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2410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万人饥饿；儿童和孕妇，</a:t>
            </a:r>
            <a:br>
              <a:rPr lang="en-MY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极度营养不良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疾病和大人流离失所。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境内 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28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万非洲之角难民处境险峻。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世界逼迫信仰自由第三严重的国家， </a:t>
            </a:r>
            <a:br>
              <a:rPr lang="en-MY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但福音奇妙地兴旺增长。</a:t>
            </a:r>
            <a:endParaRPr lang="en-MY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297698"/>
            <a:ext cx="2592657" cy="2592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6" b="7396"/>
          <a:stretch>
            <a:fillRect/>
          </a:stretch>
        </p:blipFill>
        <p:spPr>
          <a:xfrm>
            <a:off x="0" y="-76200"/>
            <a:ext cx="12192000" cy="6934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76201"/>
            <a:ext cx="12192000" cy="6934199"/>
          </a:xfrm>
          <a:prstGeom prst="rect">
            <a:avLst/>
          </a:prstGeom>
          <a:solidFill>
            <a:srgbClr val="8F240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1000" y="1676400"/>
            <a:ext cx="11430000" cy="44196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父神！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求祢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以厚恩待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叶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门，止息教派间的武装冲突，</a:t>
            </a:r>
            <a:endParaRPr lang="en-US" altLang="zh-TW" sz="3200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求父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医治这地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赐下食物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保护妇女儿童</a:t>
            </a:r>
            <a:endParaRPr lang="en-US" altLang="zh-TW" sz="3200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不被贩卖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与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侵害，生病的人能有医疗照顾。</a:t>
            </a:r>
            <a:endParaRPr lang="en-MY" altLang="zh-TW" sz="3200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天父，帮助遭患难的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叶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门基督徒，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用公义的右手，扶持引导安慰他们。</a:t>
            </a:r>
            <a:endParaRPr lang="en-MY" altLang="zh-TW" sz="3200" b="1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祈求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圣灵动工使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叶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门政府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能够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善待境内的非洲难民，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预备有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国家愿意接收非洲难民。 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奉主耶稣基督的名求，阿们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1"/>
          <p:cNvSpPr txBox="1"/>
          <p:nvPr/>
        </p:nvSpPr>
        <p:spPr>
          <a:xfrm>
            <a:off x="2286000" y="295870"/>
            <a:ext cx="7249078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为</a:t>
            </a:r>
            <a:r>
              <a:rPr lang="zh-TW" altLang="en-US" sz="32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也门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A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4828" y="1600200"/>
            <a:ext cx="4593772" cy="393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zh-TW" altLang="en-US" sz="36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索马里</a:t>
            </a:r>
            <a:endParaRPr lang="en-US" altLang="zh-TW" sz="3600" b="1" dirty="0">
              <a:solidFill>
                <a:srgbClr val="D4D6C4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困在沙漠里的海盗王国</a:t>
            </a:r>
            <a:endParaRPr lang="en-US" sz="3200" b="1" dirty="0">
              <a:solidFill>
                <a:srgbClr val="D4D6C4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en-MY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518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万人口</a:t>
            </a:r>
            <a:endParaRPr lang="en-MY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生存危机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海盗问题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恐怖主义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极度仇恨基督教</a:t>
            </a:r>
            <a:endParaRPr lang="en-MY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3" t="-416" r="4513" b="416"/>
          <a:stretch>
            <a:fillRect/>
          </a:stretch>
        </p:blipFill>
        <p:spPr>
          <a:xfrm>
            <a:off x="0" y="3414686"/>
            <a:ext cx="3276600" cy="3443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8" r="18288"/>
          <a:stretch>
            <a:fillRect/>
          </a:stretch>
        </p:blipFill>
        <p:spPr>
          <a:xfrm>
            <a:off x="0" y="1561"/>
            <a:ext cx="3276600" cy="3443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r="18242"/>
          <a:stretch>
            <a:fillRect/>
          </a:stretch>
        </p:blipFill>
        <p:spPr>
          <a:xfrm>
            <a:off x="3287486" y="3414686"/>
            <a:ext cx="3276600" cy="3443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6" t="316" r="8150" b="-316"/>
          <a:stretch>
            <a:fillRect/>
          </a:stretch>
        </p:blipFill>
        <p:spPr>
          <a:xfrm>
            <a:off x="3287486" y="1561"/>
            <a:ext cx="3276600" cy="3443315"/>
          </a:xfrm>
          <a:prstGeom prst="rect">
            <a:avLst/>
          </a:prstGeom>
        </p:spPr>
      </p:pic>
      <p:pic>
        <p:nvPicPr>
          <p:cNvPr id="3074" name="Picture 2" descr="索马里实际统治区域（深绿色） 索马里联邦声称但不被其控制的索马里兰（浅绿色）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5425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5" b="7365"/>
          <a:stretch>
            <a:fillRect/>
          </a:stretch>
        </p:blipFill>
        <p:spPr>
          <a:xfrm>
            <a:off x="0" y="-76200"/>
            <a:ext cx="12192000" cy="6934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76201"/>
            <a:ext cx="12192000" cy="6934199"/>
          </a:xfrm>
          <a:prstGeom prst="rect">
            <a:avLst/>
          </a:prstGeom>
          <a:solidFill>
            <a:srgbClr val="064A4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8456" y="1042515"/>
            <a:ext cx="11168743" cy="5410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亲爱天父，我们同心同声为索马里祷告。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愚昧、暴力、饥荒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及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恐怖主义在这土地肆意泛滥，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甚至催生出了国际海盗，成为被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人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厌恶的对象。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但我们知道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依旧爱索马里人，求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捆绑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与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打散恐怖组织势力，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拆毁宗教领袖操纵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人民的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计谋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祢是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索马里人的牧者，求主赐下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丰沛的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雨水，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使大人和小孩都不致缺乏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不让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他们陷入罪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中成爲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走私毒品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贩卖人口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海盗。</a:t>
            </a:r>
            <a:endParaRPr lang="en-MY" altLang="zh-TW" sz="3200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主啊，求主保护安慰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为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数只有几百人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索马里基督徒，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当他们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面对孤单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与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迫逼时，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都有与主同在的平安。</a:t>
            </a:r>
            <a:br>
              <a:rPr lang="en-MY" altLang="zh-CN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奉主耶稣基督的名求，阿们！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1"/>
          <p:cNvSpPr txBox="1"/>
          <p:nvPr/>
        </p:nvSpPr>
        <p:spPr>
          <a:xfrm>
            <a:off x="2286000" y="295870"/>
            <a:ext cx="7249078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为</a:t>
            </a:r>
            <a:r>
              <a:rPr lang="zh-TW" altLang="en-US" sz="32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索马里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3C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533400"/>
            <a:ext cx="6629400" cy="2784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zh-TW" altLang="en-US" sz="36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埃塞俄比亚 </a:t>
            </a: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非洲肢体正在受苦</a:t>
            </a:r>
            <a:endParaRPr lang="en-US" sz="3200" b="1" dirty="0">
              <a:solidFill>
                <a:srgbClr val="D4D6C4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亿</a:t>
            </a:r>
            <a:r>
              <a:rPr lang="en-US" altLang="zh-CN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千万人口</a:t>
            </a:r>
            <a:endParaRPr lang="en-MY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提格雷州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35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万人断粮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万埃塞俄比亚人需要援助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严重侵害人权</a:t>
            </a:r>
            <a:endParaRPr lang="en-MY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5" t="3791" r="13773"/>
          <a:stretch>
            <a:fillRect/>
          </a:stretch>
        </p:blipFill>
        <p:spPr>
          <a:xfrm>
            <a:off x="0" y="3414686"/>
            <a:ext cx="3276600" cy="3443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6" t="-487" r="13740" b="487"/>
          <a:stretch>
            <a:fillRect/>
          </a:stretch>
        </p:blipFill>
        <p:spPr>
          <a:xfrm>
            <a:off x="0" y="1561"/>
            <a:ext cx="3276600" cy="3443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r="18281"/>
          <a:stretch>
            <a:fillRect/>
          </a:stretch>
        </p:blipFill>
        <p:spPr>
          <a:xfrm>
            <a:off x="3287486" y="3414686"/>
            <a:ext cx="3276600" cy="3443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r="15059"/>
          <a:stretch>
            <a:fillRect/>
          </a:stretch>
        </p:blipFill>
        <p:spPr>
          <a:xfrm>
            <a:off x="6564086" y="3414685"/>
            <a:ext cx="3276600" cy="344331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805" y="2074876"/>
            <a:ext cx="2819399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5" b="7365"/>
          <a:stretch>
            <a:fillRect/>
          </a:stretch>
        </p:blipFill>
        <p:spPr>
          <a:xfrm>
            <a:off x="0" y="-76200"/>
            <a:ext cx="12192000" cy="6934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76201"/>
            <a:ext cx="12192000" cy="6934199"/>
          </a:xfrm>
          <a:prstGeom prst="rect">
            <a:avLst/>
          </a:prstGeom>
          <a:solidFill>
            <a:srgbClr val="623C6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2000" y="1497057"/>
            <a:ext cx="10820400" cy="497994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天父，求祢看顾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每一位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在提格雷州内战中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受到极大创伤的埃塞俄比亚人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民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如今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他们仍然活在伤害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当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中，求祢止息刀兵，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记念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看顾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他们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所承受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的心理创伤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飢荒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与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病痛，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并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得到主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耶稣基督完全的医治与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平安。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保守国际救援队能够顺利把物资送到需要帮助的人手中。</a:t>
            </a:r>
            <a:endParaRPr lang="en-MY" altLang="zh-TW" sz="3200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愿神复兴埃塞俄比亚教会，知道祢是神，即使前景令人失望，但祢祝福属神的百姓有从神而来的永恒盼望。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奉主耶稣基督的名求，阿们！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1"/>
          <p:cNvSpPr txBox="1"/>
          <p:nvPr/>
        </p:nvSpPr>
        <p:spPr>
          <a:xfrm>
            <a:off x="2286000" y="295870"/>
            <a:ext cx="724907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为</a:t>
            </a:r>
            <a:r>
              <a:rPr lang="zh-TW" altLang="en-US" sz="32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塞俄比亚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</TotalTime>
  <Words>3184</Words>
  <Application>Microsoft Office PowerPoint</Application>
  <PresentationFormat>Widescreen</PresentationFormat>
  <Paragraphs>105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Microsoft JhengHei</vt:lpstr>
      <vt:lpstr>Microsoft YaHei UI</vt:lpstr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Esther</dc:creator>
  <cp:lastModifiedBy>Yeng Shiow Lim</cp:lastModifiedBy>
  <cp:revision>2672</cp:revision>
  <dcterms:created xsi:type="dcterms:W3CDTF">2020-11-06T17:04:00Z</dcterms:created>
  <dcterms:modified xsi:type="dcterms:W3CDTF">2023-10-30T05:24:50Z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C63C32EB6A9A4F959A9349225A4B516E_12</vt:lpwstr>
  </property>
  <property fmtid="{D5CDD505-2E9C-101B-9397-08002B2CF9AE}" pid="3" name="KSOProductBuildVer">
    <vt:lpwstr>1033-12.2.0.13266</vt:lpwstr>
  </property>
</Properties>
</file>