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70" r:id="rId2"/>
    <p:sldId id="311" r:id="rId3"/>
    <p:sldId id="367" r:id="rId4"/>
    <p:sldId id="371" r:id="rId5"/>
    <p:sldId id="373" r:id="rId6"/>
    <p:sldId id="375" r:id="rId7"/>
    <p:sldId id="376" r:id="rId8"/>
    <p:sldId id="377" r:id="rId9"/>
    <p:sldId id="378" r:id="rId10"/>
    <p:sldId id="34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cmAuthor id="2" name="Yeng Shiow Lim" initials="Y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52D"/>
    <a:srgbClr val="623C60"/>
    <a:srgbClr val="533993"/>
    <a:srgbClr val="064A4A"/>
    <a:srgbClr val="3E4818"/>
    <a:srgbClr val="60533E"/>
    <a:srgbClr val="D4D6C4"/>
    <a:srgbClr val="8F2407"/>
    <a:srgbClr val="76567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7" autoAdjust="0"/>
    <p:restoredTop sz="66960" autoAdjust="0"/>
  </p:normalViewPr>
  <p:slideViewPr>
    <p:cSldViewPr showGuides="1">
      <p:cViewPr varScale="1">
        <p:scale>
          <a:sx n="57" d="100"/>
          <a:sy n="57" d="100"/>
        </p:scale>
        <p:origin x="881" y="45"/>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t>11/1/2023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i="0" dirty="0">
                <a:solidFill>
                  <a:srgbClr val="585858"/>
                </a:solidFill>
                <a:effectLst/>
                <a:latin typeface="Open Sans"/>
              </a:rPr>
              <a:t>In the months of November and December of 2023, Crossroad’s Mission Path pray for 7 countries that are in urgent humanitarian crisis, understanding the various vulnerabilities and acute suffering that they are facing and the hidden root causes. Please prepare to be in a praying heart.</a:t>
            </a:r>
            <a:endParaRPr lang="en-US" b="0" dirty="0"/>
          </a:p>
        </p:txBody>
      </p:sp>
      <p:sp>
        <p:nvSpPr>
          <p:cNvPr id="4" name="Slide Number Placeholder 3"/>
          <p:cNvSpPr>
            <a:spLocks noGrp="1"/>
          </p:cNvSpPr>
          <p:nvPr>
            <p:ph type="sldNum" sz="quarter" idx="10"/>
          </p:nvPr>
        </p:nvSpPr>
        <p:spPr/>
        <p:txBody>
          <a:bodyPr/>
          <a:lstStyle/>
          <a:p>
            <a:fld id="{4770A47A-5C7E-436F-BE97-00A4918567CB}"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sz="1200" b="0" dirty="0">
                <a:solidFill>
                  <a:schemeClr val="bg1"/>
                </a:solidFill>
                <a:latin typeface="Microsoft JhengHei" panose="020B0604030504040204" pitchFamily="34" charset="-120"/>
                <a:ea typeface="Microsoft JhengHei" panose="020B0604030504040204" pitchFamily="34" charset="-120"/>
              </a:rPr>
              <a:t>Syria is the ancient land of Aram mentioned in the Old Testament. During the Tang Dynasty, the Syrian Church sent Bishop </a:t>
            </a:r>
            <a:r>
              <a:rPr lang="en-US" sz="1200" b="0" dirty="0" err="1">
                <a:solidFill>
                  <a:schemeClr val="bg1"/>
                </a:solidFill>
                <a:latin typeface="Microsoft JhengHei" panose="020B0604030504040204" pitchFamily="34" charset="-120"/>
                <a:ea typeface="Microsoft JhengHei" panose="020B0604030504040204" pitchFamily="34" charset="-120"/>
              </a:rPr>
              <a:t>Alopen</a:t>
            </a:r>
            <a:r>
              <a:rPr lang="en-US" sz="1200" b="0" dirty="0">
                <a:solidFill>
                  <a:schemeClr val="bg1"/>
                </a:solidFill>
                <a:latin typeface="Microsoft JhengHei" panose="020B0604030504040204" pitchFamily="34" charset="-120"/>
                <a:ea typeface="Microsoft JhengHei" panose="020B0604030504040204" pitchFamily="34" charset="-120"/>
              </a:rPr>
              <a:t> to China and established Nestorian Christianity.</a:t>
            </a:r>
          </a:p>
          <a:p>
            <a:pPr marL="0" marR="0" lvl="0" indent="0" algn="l" defTabSz="914400" rtl="0" eaLnBrk="1" fontAlgn="auto" latinLnBrk="0" hangingPunct="1">
              <a:lnSpc>
                <a:spcPts val="1200"/>
              </a:lnSpc>
              <a:spcBef>
                <a:spcPts val="0"/>
              </a:spcBef>
              <a:spcAft>
                <a:spcPts val="0"/>
              </a:spcAft>
              <a:buClrTx/>
              <a:buSzTx/>
              <a:buFontTx/>
              <a:buNone/>
              <a:tabLst/>
              <a:defRPr/>
            </a:pPr>
            <a:r>
              <a:rPr lang="en-US" sz="1200" b="0" dirty="0">
                <a:solidFill>
                  <a:schemeClr val="bg1"/>
                </a:solidFill>
                <a:latin typeface="Microsoft JhengHei" panose="020B0604030504040204" pitchFamily="34" charset="-120"/>
                <a:ea typeface="Microsoft JhengHei" panose="020B0604030504040204" pitchFamily="34" charset="-120"/>
              </a:rPr>
              <a:t>Today, this ancient civilization has fallen into severe inflation crisis due to successive years of droughts and global financial crisis, leading to widespread public discontent. During the Arab Spring in 2011, protests broke in Syria. </a:t>
            </a:r>
          </a:p>
          <a:p>
            <a:pPr marL="0" marR="0" lvl="0" indent="0" algn="l" defTabSz="914400" rtl="0" eaLnBrk="1" fontAlgn="auto" latinLnBrk="0" hangingPunct="1">
              <a:lnSpc>
                <a:spcPts val="1200"/>
              </a:lnSpc>
              <a:spcBef>
                <a:spcPts val="0"/>
              </a:spcBef>
              <a:spcAft>
                <a:spcPts val="0"/>
              </a:spcAft>
              <a:buClrTx/>
              <a:buSzTx/>
              <a:buFontTx/>
              <a:buNone/>
              <a:tabLst/>
              <a:defRPr/>
            </a:pPr>
            <a:r>
              <a:rPr lang="en-US" sz="1200" b="0" dirty="0">
                <a:solidFill>
                  <a:schemeClr val="bg1"/>
                </a:solidFill>
                <a:latin typeface="Microsoft JhengHei" panose="020B0604030504040204" pitchFamily="34" charset="-120"/>
                <a:ea typeface="Microsoft JhengHei" panose="020B0604030504040204" pitchFamily="34" charset="-120"/>
              </a:rPr>
              <a:t>The newly appointed President, Bashar al-Assad, suppressed the demonstrators with force, imprisoning tens of thousands of protesters in what has been described as one of the most inhumane and torturous prisons in the world. Mass killings, torturing, and chemical attacks on civilians coupled with sieges causing famine in besieged areas resulted in 15.3 million people losing their homes. Six and a half million had fled Syria, and over two million were children. They faced malnutrition and death. Many boys at the age of 12 were sent to war as soldiers. Syria remains under U.S. sanctions to this day.</a:t>
            </a:r>
          </a:p>
          <a:p>
            <a:pPr marL="0" marR="0" lvl="0" indent="0" algn="l" defTabSz="914400" rtl="0" eaLnBrk="1" fontAlgn="auto" latinLnBrk="0" hangingPunct="1">
              <a:lnSpc>
                <a:spcPts val="1200"/>
              </a:lnSpc>
              <a:spcBef>
                <a:spcPts val="0"/>
              </a:spcBef>
              <a:spcAft>
                <a:spcPts val="0"/>
              </a:spcAft>
              <a:buClrTx/>
              <a:buSzTx/>
              <a:buFontTx/>
              <a:buNone/>
              <a:tabLst/>
              <a:defRPr/>
            </a:pPr>
            <a:r>
              <a:rPr lang="en-US" sz="1200" b="0" dirty="0">
                <a:solidFill>
                  <a:schemeClr val="bg1"/>
                </a:solidFill>
                <a:latin typeface="Microsoft JhengHei" panose="020B0604030504040204" pitchFamily="34" charset="-120"/>
                <a:ea typeface="Microsoft JhengHei" panose="020B0604030504040204" pitchFamily="34" charset="-120"/>
              </a:rPr>
              <a:t>Let us pray together for Syria. </a:t>
            </a:r>
          </a:p>
          <a:p>
            <a:pPr marL="0" marR="0">
              <a:lnSpc>
                <a:spcPts val="12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en-MY" altLang="zh-TW" sz="4400" dirty="0"/>
              <a:t>The kingdom of Sheba from the Old Testament was located in today’s southern Yemen. In recent times, Yemen was divided into North and South. </a:t>
            </a:r>
          </a:p>
          <a:p>
            <a:pPr marL="0" marR="0">
              <a:lnSpc>
                <a:spcPts val="1200"/>
              </a:lnSpc>
              <a:spcBef>
                <a:spcPts val="0"/>
              </a:spcBef>
              <a:spcAft>
                <a:spcPts val="0"/>
              </a:spcAft>
            </a:pPr>
            <a:r>
              <a:rPr lang="en-MY" altLang="zh-TW" sz="4400" b="1" dirty="0"/>
              <a:t>South Yemen is where the Bin Laden family resided. Shia rebel forces is in North Yemen. </a:t>
            </a:r>
          </a:p>
          <a:p>
            <a:pPr marL="0" marR="0">
              <a:lnSpc>
                <a:spcPts val="1200"/>
              </a:lnSpc>
              <a:spcBef>
                <a:spcPts val="0"/>
              </a:spcBef>
              <a:spcAft>
                <a:spcPts val="0"/>
              </a:spcAft>
            </a:pPr>
            <a:r>
              <a:rPr lang="en-MY" altLang="zh-TW" sz="4400" dirty="0"/>
              <a:t>Despite the declaration of unification in 1990, separatism was rampant. 1/3 of the population has been suffering from chronic food shortages and hunger, </a:t>
            </a:r>
          </a:p>
          <a:p>
            <a:pPr marL="0" marR="0">
              <a:lnSpc>
                <a:spcPts val="1200"/>
              </a:lnSpc>
              <a:spcBef>
                <a:spcPts val="0"/>
              </a:spcBef>
              <a:spcAft>
                <a:spcPts val="0"/>
              </a:spcAft>
            </a:pPr>
            <a:r>
              <a:rPr lang="en-MY" altLang="zh-TW" sz="4400" dirty="0"/>
              <a:t>In 2011, following the waves the Arab Spring, Yemen experienced anti-government protests and the president stepped down. </a:t>
            </a:r>
          </a:p>
          <a:p>
            <a:pPr marL="0" marR="0">
              <a:lnSpc>
                <a:spcPts val="1200"/>
              </a:lnSpc>
              <a:spcBef>
                <a:spcPts val="0"/>
              </a:spcBef>
              <a:spcAft>
                <a:spcPts val="0"/>
              </a:spcAft>
            </a:pPr>
            <a:r>
              <a:rPr lang="en-MY" altLang="zh-TW" sz="4400" dirty="0"/>
              <a:t>Three years later, in 2015, the Houthi Rebel group, a Shia militia supported by Iran, launched a coup. </a:t>
            </a:r>
          </a:p>
          <a:p>
            <a:pPr marL="0" marR="0">
              <a:lnSpc>
                <a:spcPts val="1200"/>
              </a:lnSpc>
              <a:spcBef>
                <a:spcPts val="0"/>
              </a:spcBef>
              <a:spcAft>
                <a:spcPts val="0"/>
              </a:spcAft>
            </a:pPr>
            <a:r>
              <a:rPr lang="en-MY" altLang="zh-TW" sz="4400" dirty="0"/>
              <a:t>A coalition of Sunni nations, led by Saudi Arabia, began continuous airstrikes against the Houthi armed forces, a conflict that continues to this day.</a:t>
            </a:r>
            <a:br>
              <a:rPr lang="en-MY" altLang="zh-TW" sz="4400" dirty="0"/>
            </a:br>
            <a:endParaRPr lang="en-MY" altLang="zh-TW" sz="4400" dirty="0"/>
          </a:p>
          <a:p>
            <a:pPr marL="0" marR="0">
              <a:lnSpc>
                <a:spcPts val="1200"/>
              </a:lnSpc>
              <a:spcBef>
                <a:spcPts val="0"/>
              </a:spcBef>
              <a:spcAft>
                <a:spcPts val="0"/>
              </a:spcAft>
            </a:pPr>
            <a:r>
              <a:rPr lang="en-MY" altLang="zh-TW" sz="4400" dirty="0"/>
              <a:t>Civilians have been the hardest-hit group. It’s estimated that 80% of the population (around 24.1 million people) is in urgent need of humanitarian aid. </a:t>
            </a:r>
          </a:p>
          <a:p>
            <a:pPr marL="0" marR="0">
              <a:lnSpc>
                <a:spcPts val="1200"/>
              </a:lnSpc>
              <a:spcBef>
                <a:spcPts val="0"/>
              </a:spcBef>
              <a:spcAft>
                <a:spcPts val="0"/>
              </a:spcAft>
            </a:pPr>
            <a:r>
              <a:rPr lang="en-MY" altLang="zh-TW" sz="4400" dirty="0"/>
              <a:t>4.5 million people fled their homes. Apart from the way overcrowded refugee camps, Yemen has also been frequently hit by heavy rain, resulting in and the spread of cholera. However, only 51% of Yemen’s medical facilities are functioning properly. </a:t>
            </a:r>
          </a:p>
          <a:p>
            <a:pPr marL="0" marR="0">
              <a:lnSpc>
                <a:spcPts val="1200"/>
              </a:lnSpc>
              <a:spcBef>
                <a:spcPts val="0"/>
              </a:spcBef>
              <a:spcAft>
                <a:spcPts val="0"/>
              </a:spcAft>
            </a:pPr>
            <a:r>
              <a:rPr lang="en-MY" altLang="zh-TW" sz="4400" dirty="0"/>
              <a:t>In March 2023, with mediation from China, Saudi Arabia and Iran resumed diplomatic relations, offering a glimmer of hope for peace in the Yemeni civil war.</a:t>
            </a:r>
          </a:p>
          <a:p>
            <a:pPr marL="0" marR="0">
              <a:lnSpc>
                <a:spcPts val="1200"/>
              </a:lnSpc>
              <a:spcBef>
                <a:spcPts val="0"/>
              </a:spcBef>
              <a:spcAft>
                <a:spcPts val="0"/>
              </a:spcAft>
            </a:pPr>
            <a:r>
              <a:rPr lang="en-MY" altLang="zh-TW" sz="4400" dirty="0"/>
              <a:t>Let us pray together for Yemen.</a:t>
            </a:r>
          </a:p>
          <a:p>
            <a:pPr marL="0" marR="0" lvl="0" indent="0" algn="l" defTabSz="914400" rtl="0" eaLnBrk="1" fontAlgn="auto" latinLnBrk="0" hangingPunct="1">
              <a:lnSpc>
                <a:spcPts val="1200"/>
              </a:lnSpc>
              <a:spcBef>
                <a:spcPts val="0"/>
              </a:spcBef>
              <a:spcAft>
                <a:spcPts val="0"/>
              </a:spcAft>
              <a:buClrTx/>
              <a:buSzTx/>
              <a:buFontTx/>
              <a:buNone/>
              <a:tabLst/>
              <a:defRPr/>
            </a:pPr>
            <a:endParaRPr lang="en-MY" altLang="zh-CN" sz="4400" b="0" dirty="0">
              <a:solidFill>
                <a:schemeClr val="bg1"/>
              </a:solidFill>
              <a:effectLst/>
              <a:ea typeface="Microsoft JhengHei" panose="020B0604030504040204" pitchFamily="34" charset="-12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lang="zh-TW" altLang="en-US" sz="4400" dirty="0"/>
          </a:p>
          <a:p>
            <a:pPr marL="0" marR="0">
              <a:lnSpc>
                <a:spcPts val="1200"/>
              </a:lnSpc>
              <a:spcBef>
                <a:spcPts val="0"/>
              </a:spcBef>
              <a:spcAft>
                <a:spcPts val="0"/>
              </a:spcAft>
            </a:pPr>
            <a:r>
              <a:rPr lang="en-US" altLang="zh-TW" sz="4400" dirty="0"/>
              <a:t>https://www.unhcr.org/hk/yemen-emergency#:~:text=</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4</a:t>
            </a:fld>
            <a:endParaRPr lang="en-US"/>
          </a:p>
        </p:txBody>
      </p:sp>
    </p:spTree>
    <p:extLst>
      <p:ext uri="{BB962C8B-B14F-4D97-AF65-F5344CB8AC3E}">
        <p14:creationId xmlns:p14="http://schemas.microsoft.com/office/powerpoint/2010/main" val="270270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5</a:t>
            </a:fld>
            <a:endParaRPr lang="en-US"/>
          </a:p>
        </p:txBody>
      </p:sp>
    </p:spTree>
    <p:extLst>
      <p:ext uri="{BB962C8B-B14F-4D97-AF65-F5344CB8AC3E}">
        <p14:creationId xmlns:p14="http://schemas.microsoft.com/office/powerpoint/2010/main" val="346096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zh-TW" sz="4400" dirty="0"/>
              <a:t>Somalia is a country with a diverse population and multiple clans. There has been a lot of conflicts among these clans due to resource, land, and political power disputes. </a:t>
            </a:r>
          </a:p>
          <a:p>
            <a:pPr marL="0" marR="0" lvl="0" indent="0" algn="l" defTabSz="914400" rtl="0" eaLnBrk="1" fontAlgn="auto" latinLnBrk="0" hangingPunct="1">
              <a:lnSpc>
                <a:spcPts val="1200"/>
              </a:lnSpc>
              <a:spcBef>
                <a:spcPts val="0"/>
              </a:spcBef>
              <a:spcAft>
                <a:spcPts val="0"/>
              </a:spcAft>
              <a:buClrTx/>
              <a:buSzTx/>
              <a:buFontTx/>
              <a:buNone/>
              <a:tabLst/>
              <a:defRPr/>
            </a:pPr>
            <a:r>
              <a:rPr lang="en-US" altLang="zh-TW" sz="4400" dirty="0"/>
              <a:t>In the early 1990s, Somalia experienced economic collapse and social unrest, becoming a breeding ground for international terrorist groups. Al-Shabaab, the Islamist extremist terrorist group associated with al-Qaeda, frequently targeted civilians and damaged public infrastructure, bridges, schools, and numerous wells. </a:t>
            </a:r>
          </a:p>
          <a:p>
            <a:pPr marL="0" marR="0" lvl="0" indent="0" algn="l" defTabSz="914400" rtl="0" eaLnBrk="1" fontAlgn="auto" latinLnBrk="0" hangingPunct="1">
              <a:lnSpc>
                <a:spcPts val="1200"/>
              </a:lnSpc>
              <a:spcBef>
                <a:spcPts val="0"/>
              </a:spcBef>
              <a:spcAft>
                <a:spcPts val="0"/>
              </a:spcAft>
              <a:buClrTx/>
              <a:buSzTx/>
              <a:buFontTx/>
              <a:buNone/>
              <a:tabLst/>
              <a:defRPr/>
            </a:pPr>
            <a:r>
              <a:rPr lang="en-US" altLang="zh-TW" sz="4400" dirty="0"/>
              <a:t>Besides deliberately poisoning a well in the </a:t>
            </a:r>
            <a:r>
              <a:rPr lang="en-US" altLang="zh-TW" sz="4400" dirty="0" err="1"/>
              <a:t>Hiran</a:t>
            </a:r>
            <a:r>
              <a:rPr lang="en-US" altLang="zh-TW" sz="4400" dirty="0"/>
              <a:t> region during severe drought when people were already struggling to survive, Al-Shabaab also destroyed part of the Shebelle River's banks and houses, making the communication tower dysfunctional, and damaged 11 schools. It also frequently carries out terrorist attacks in the Horn of Africa, causing concern in the international community.</a:t>
            </a:r>
            <a:endParaRPr lang="zh-TW" altLang="en-US" sz="4400" dirty="0"/>
          </a:p>
          <a:p>
            <a:pPr marL="0" marR="0">
              <a:lnSpc>
                <a:spcPts val="1200"/>
              </a:lnSpc>
              <a:spcBef>
                <a:spcPts val="0"/>
              </a:spcBef>
              <a:spcAft>
                <a:spcPts val="0"/>
              </a:spcAft>
            </a:pPr>
            <a:endParaRPr lang="en-MY" sz="4400" dirty="0"/>
          </a:p>
          <a:p>
            <a:pPr marL="0" marR="0">
              <a:lnSpc>
                <a:spcPts val="1200"/>
              </a:lnSpc>
              <a:spcBef>
                <a:spcPts val="0"/>
              </a:spcBef>
              <a:spcAft>
                <a:spcPts val="0"/>
              </a:spcAft>
            </a:pPr>
            <a:r>
              <a:rPr lang="en-US" altLang="zh-TW" dirty="0"/>
              <a:t>Somalia ranks second in the most severe country in the persecution of Christians, only next to North Korea. They openly encourage the people to oppose Christianity. The extremist group Al-Shabaab has repeatedly expressed its intention to eradicate all Christians in the country. Anyone discovered to be a Christian is immediately subject to execution.</a:t>
            </a:r>
            <a:endParaRPr lang="zh-TW" altLang="en-US" dirty="0"/>
          </a:p>
          <a:p>
            <a:pPr marL="0" marR="0">
              <a:lnSpc>
                <a:spcPts val="1200"/>
              </a:lnSpc>
              <a:spcBef>
                <a:spcPts val="0"/>
              </a:spcBef>
              <a:spcAft>
                <a:spcPts val="0"/>
              </a:spcAft>
            </a:pPr>
            <a:endParaRPr lang="en-MY" altLang="zh-TW" dirty="0"/>
          </a:p>
          <a:p>
            <a:pPr marL="0" marR="0">
              <a:lnSpc>
                <a:spcPts val="1200"/>
              </a:lnSpc>
              <a:spcBef>
                <a:spcPts val="0"/>
              </a:spcBef>
              <a:spcAft>
                <a:spcPts val="0"/>
              </a:spcAft>
            </a:pPr>
            <a:r>
              <a:rPr lang="en-US" altLang="zh-TW" dirty="0"/>
              <a:t>Due to the lack of a strong and centralized government, the waters near Somalia have become not only a haven for illegal fishing, depleting fisheries resources, but also a free dumping ground for industrial waste. This has resulted in various diseases among coastal residents, such as infections, abdominal bleeding, and abnormal skin rashes. In order to protect their interests, fishermen armed themselves, laying the groundwork for Somali piracy. This piracy posed a significant threat to international shipping and maritime trade. In recent years, under the strict crackdowns by various countries, Somali pirates have shifted towards engaging in transnational criminal activities like human trafficking and drug trade.</a:t>
            </a:r>
            <a:endParaRPr lang="zh-TW" altLang="en-US" dirty="0"/>
          </a:p>
          <a:p>
            <a:pPr marL="0" marR="0">
              <a:lnSpc>
                <a:spcPts val="1200"/>
              </a:lnSpc>
              <a:spcBef>
                <a:spcPts val="0"/>
              </a:spcBef>
              <a:spcAft>
                <a:spcPts val="0"/>
              </a:spcAft>
            </a:pPr>
            <a:endParaRPr lang="en-US" altLang="zh-TW" dirty="0"/>
          </a:p>
          <a:p>
            <a:pPr marL="0" marR="0">
              <a:lnSpc>
                <a:spcPts val="1200"/>
              </a:lnSpc>
              <a:spcBef>
                <a:spcPts val="0"/>
              </a:spcBef>
              <a:spcAft>
                <a:spcPts val="0"/>
              </a:spcAft>
            </a:pPr>
            <a:r>
              <a:rPr lang="en-MY" altLang="zh-TW" dirty="0"/>
              <a:t>In the past 12 years, Somalia has been plagued by persistent drought. In 2011 alone, this drought resulted in the deaths of over 200,000 people due to starvation. Millions of livestock also died. The drought continues unabated to this day. Currently, over 7 million people are facing severe food shortages. 1.5 million children under the age of five are suffering from severe malnutrition. </a:t>
            </a:r>
          </a:p>
          <a:p>
            <a:pPr marL="0" marR="0">
              <a:lnSpc>
                <a:spcPts val="1200"/>
              </a:lnSpc>
              <a:spcBef>
                <a:spcPts val="0"/>
              </a:spcBef>
              <a:spcAft>
                <a:spcPts val="0"/>
              </a:spcAft>
            </a:pPr>
            <a:endParaRPr lang="en-MY" altLang="zh-TW" dirty="0"/>
          </a:p>
          <a:p>
            <a:pPr marL="0" marR="0">
              <a:lnSpc>
                <a:spcPts val="1200"/>
              </a:lnSpc>
              <a:spcBef>
                <a:spcPts val="0"/>
              </a:spcBef>
              <a:spcAft>
                <a:spcPts val="0"/>
              </a:spcAft>
            </a:pPr>
            <a:r>
              <a:rPr lang="en-MY" altLang="zh-TW" dirty="0"/>
              <a:t>People fled to the urban areas to seek survival due to the drought. A mother lost all her four children because of starvation along the way. In a hospital in Somalia, 24 children died from hunger in only 2 months.</a:t>
            </a:r>
            <a:br>
              <a:rPr lang="en-MY" altLang="zh-TW" dirty="0"/>
            </a:br>
            <a:endParaRPr lang="en-MY" altLang="zh-TW" dirty="0"/>
          </a:p>
          <a:p>
            <a:pPr marL="0" marR="0">
              <a:lnSpc>
                <a:spcPts val="1200"/>
              </a:lnSpc>
              <a:spcBef>
                <a:spcPts val="0"/>
              </a:spcBef>
              <a:spcAft>
                <a:spcPts val="0"/>
              </a:spcAft>
            </a:pPr>
            <a:r>
              <a:rPr lang="en-US" sz="1200" b="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Without timely treatment, 386,000 people will be at risk of losing their lives. In 2022, due to the Russia-Ukraine conflict, a significant amount of humanitarian aid donations was directed towards Ukraine. Somalia has only managed to raise 30% of the required funds for relief efforts.</a:t>
            </a:r>
          </a:p>
          <a:p>
            <a:pPr marL="0" marR="0" lvl="0" indent="0" algn="l" defTabSz="914400" rtl="0" eaLnBrk="1" fontAlgn="auto" latinLnBrk="0" hangingPunct="1">
              <a:lnSpc>
                <a:spcPts val="1200"/>
              </a:lnSpc>
              <a:spcBef>
                <a:spcPts val="0"/>
              </a:spcBef>
              <a:spcAft>
                <a:spcPts val="0"/>
              </a:spcAft>
              <a:buClrTx/>
              <a:buSzTx/>
              <a:buFontTx/>
              <a:buNone/>
              <a:tabLst/>
              <a:defRPr/>
            </a:pPr>
            <a:r>
              <a:rPr lang="en-US" sz="1200" b="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Let us pray in unity for Somalia.</a:t>
            </a:r>
            <a:endParaRPr lang="en-US" sz="1200" b="0" dirty="0">
              <a:solidFill>
                <a:schemeClr val="bg1"/>
              </a:solidFill>
              <a:latin typeface="Microsoft JhengHei" panose="020B0604030504040204" pitchFamily="34" charset="-120"/>
              <a:ea typeface="Microsoft JhengHei" panose="020B0604030504040204" pitchFamily="34" charset="-120"/>
            </a:endParaRPr>
          </a:p>
          <a:p>
            <a:pPr marL="0" marR="0">
              <a:lnSpc>
                <a:spcPts val="1200"/>
              </a:lnSpc>
              <a:spcBef>
                <a:spcPts val="0"/>
              </a:spcBef>
              <a:spcAft>
                <a:spcPts val="0"/>
              </a:spcAft>
            </a:pPr>
            <a:endParaRPr lang="en-US" altLang="zh-TW" dirty="0"/>
          </a:p>
          <a:p>
            <a:pPr marL="0" marR="0">
              <a:lnSpc>
                <a:spcPts val="1200"/>
              </a:lnSpc>
              <a:spcBef>
                <a:spcPts val="0"/>
              </a:spcBef>
              <a:spcAft>
                <a:spcPts val="0"/>
              </a:spcAft>
            </a:pPr>
            <a:endParaRPr lang="en-US" altLang="zh-TW" dirty="0"/>
          </a:p>
          <a:p>
            <a:pPr marL="0" marR="0">
              <a:lnSpc>
                <a:spcPts val="12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6</a:t>
            </a:fld>
            <a:endParaRPr lang="en-US"/>
          </a:p>
        </p:txBody>
      </p:sp>
    </p:spTree>
    <p:extLst>
      <p:ext uri="{BB962C8B-B14F-4D97-AF65-F5344CB8AC3E}">
        <p14:creationId xmlns:p14="http://schemas.microsoft.com/office/powerpoint/2010/main" val="86408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7</a:t>
            </a:fld>
            <a:endParaRPr lang="en-US"/>
          </a:p>
        </p:txBody>
      </p:sp>
    </p:spTree>
    <p:extLst>
      <p:ext uri="{BB962C8B-B14F-4D97-AF65-F5344CB8AC3E}">
        <p14:creationId xmlns:p14="http://schemas.microsoft.com/office/powerpoint/2010/main" val="306656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a:lnSpc>
                <a:spcPts val="1200"/>
              </a:lnSpc>
              <a:spcBef>
                <a:spcPts val="0"/>
              </a:spcBef>
              <a:spcAft>
                <a:spcPts val="0"/>
              </a:spcAft>
            </a:pPr>
            <a:r>
              <a:rPr lang="en-US" altLang="zh-TW" sz="4400" dirty="0"/>
              <a:t>In 2019, Ethiopian Prime Minister Abiy was awarded the Nobel Peace Prize for his efforts to resolve the long-standing border conflict with neighboring Eritrea. </a:t>
            </a:r>
          </a:p>
          <a:p>
            <a:pPr marL="0" marR="0">
              <a:lnSpc>
                <a:spcPts val="1200"/>
              </a:lnSpc>
              <a:spcBef>
                <a:spcPts val="0"/>
              </a:spcBef>
              <a:spcAft>
                <a:spcPts val="0"/>
              </a:spcAft>
            </a:pPr>
            <a:r>
              <a:rPr lang="en-US" altLang="zh-TW" sz="4400" dirty="0"/>
              <a:t>Ironically, the following year, in November 2020, Abiy ordered a military operation in the northern Tigray Autonomous Region due to disagreements with the political elite there. This operation included widespread arrests and arbitrary detentions, killings, starvations, destruction of schools and medical facilities, and displacement of the people. The Eritrean military took advantage of the situation to invade Tigray and committed sexual violence against Tigrayan women and girls.</a:t>
            </a:r>
          </a:p>
          <a:p>
            <a:pPr marL="0" marR="0">
              <a:lnSpc>
                <a:spcPts val="1200"/>
              </a:lnSpc>
              <a:spcBef>
                <a:spcPts val="0"/>
              </a:spcBef>
              <a:spcAft>
                <a:spcPts val="0"/>
              </a:spcAft>
            </a:pPr>
            <a:endParaRPr lang="en-US" altLang="zh-TW" sz="4400" dirty="0"/>
          </a:p>
          <a:p>
            <a:pPr marL="0" marR="0">
              <a:lnSpc>
                <a:spcPts val="1200"/>
              </a:lnSpc>
              <a:spcBef>
                <a:spcPts val="0"/>
              </a:spcBef>
              <a:spcAft>
                <a:spcPts val="0"/>
              </a:spcAft>
            </a:pPr>
            <a:r>
              <a:rPr lang="en-US" altLang="zh-TW" sz="4400" dirty="0"/>
              <a:t>Despite a ceasefire agreement reached in November 2022, war crimes continued to be reported. The violent conflict has damaged infrastructure, disrupted access to healthcare, education, and food supplies. Famine was widespread. 350,000 Tigrayans suffered from hunger and 2.5 million people were in need of assistance. Experts warn that the trauma caused by the atrocities may last for generations.</a:t>
            </a:r>
          </a:p>
          <a:p>
            <a:pPr marL="0" marR="0">
              <a:lnSpc>
                <a:spcPts val="1200"/>
              </a:lnSpc>
              <a:spcBef>
                <a:spcPts val="0"/>
              </a:spcBef>
              <a:spcAft>
                <a:spcPts val="0"/>
              </a:spcAft>
            </a:pPr>
            <a:endParaRPr lang="en-US" altLang="zh-TW" sz="4400" dirty="0"/>
          </a:p>
          <a:p>
            <a:pPr marL="0" marR="0" algn="l">
              <a:lnSpc>
                <a:spcPts val="1200"/>
              </a:lnSpc>
              <a:spcBef>
                <a:spcPts val="0"/>
              </a:spcBef>
              <a:spcAft>
                <a:spcPts val="0"/>
              </a:spcAft>
            </a:pPr>
            <a:r>
              <a:rPr lang="en-US" altLang="zh-TW" sz="4400" dirty="0"/>
              <a:t>Let us pray for Ethiopia together.</a:t>
            </a:r>
          </a:p>
          <a:p>
            <a:pPr marL="0" marR="0">
              <a:lnSpc>
                <a:spcPts val="1200"/>
              </a:lnSpc>
              <a:spcBef>
                <a:spcPts val="0"/>
              </a:spcBef>
              <a:spcAft>
                <a:spcPts val="0"/>
              </a:spcAft>
            </a:pPr>
            <a:endParaRPr lang="en-US" altLang="zh-TW" sz="4400" dirty="0"/>
          </a:p>
          <a:p>
            <a:pPr marL="0" marR="0">
              <a:lnSpc>
                <a:spcPts val="1200"/>
              </a:lnSpc>
              <a:spcBef>
                <a:spcPts val="0"/>
              </a:spcBef>
              <a:spcAft>
                <a:spcPts val="0"/>
              </a:spcAft>
            </a:pPr>
            <a:endParaRPr lang="zh-TW" altLang="en-US" sz="4400" dirty="0"/>
          </a:p>
        </p:txBody>
      </p:sp>
      <p:sp>
        <p:nvSpPr>
          <p:cNvPr id="4" name="Slide Number Placeholder 3"/>
          <p:cNvSpPr>
            <a:spLocks noGrp="1"/>
          </p:cNvSpPr>
          <p:nvPr>
            <p:ph type="sldNum" sz="quarter" idx="10"/>
          </p:nvPr>
        </p:nvSpPr>
        <p:spPr/>
        <p:txBody>
          <a:bodyPr/>
          <a:lstStyle/>
          <a:p>
            <a:fld id="{4770A47A-5C7E-436F-BE97-00A4918567CB}" type="slidenum">
              <a:rPr lang="en-US" smtClean="0"/>
              <a:t>8</a:t>
            </a:fld>
            <a:endParaRPr lang="en-US"/>
          </a:p>
        </p:txBody>
      </p:sp>
    </p:spTree>
    <p:extLst>
      <p:ext uri="{BB962C8B-B14F-4D97-AF65-F5344CB8AC3E}">
        <p14:creationId xmlns:p14="http://schemas.microsoft.com/office/powerpoint/2010/main" val="249183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MY" altLang="zh-TW" sz="1200" b="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References</a:t>
            </a:r>
            <a:endParaRPr lang="zh-TW" altLang="en-US" dirty="0"/>
          </a:p>
          <a:p>
            <a:r>
              <a:rPr lang="en-US" altLang="zh-TW" dirty="0"/>
              <a:t>https://www.who.int/china/zh/activities/responding-to-the-humanitarian-crises-in-yemen</a:t>
            </a:r>
          </a:p>
          <a:p>
            <a:r>
              <a:rPr lang="en-US" altLang="zh-TW" dirty="0"/>
              <a:t>https://news.un.org/</a:t>
            </a:r>
            <a:r>
              <a:rPr lang="en-US" altLang="zh-TW" dirty="0" err="1"/>
              <a:t>zh</a:t>
            </a:r>
            <a:r>
              <a:rPr lang="en-US" altLang="zh-TW" dirty="0"/>
              <a:t>/story/2020/12/1072772#:~:text=《</a:t>
            </a:r>
            <a:r>
              <a:rPr lang="zh-TW" altLang="en-US" dirty="0"/>
              <a:t>概覽</a:t>
            </a:r>
            <a:r>
              <a:rPr lang="en-US" altLang="zh-TW" dirty="0"/>
              <a:t>》</a:t>
            </a:r>
            <a:r>
              <a:rPr lang="zh-TW" altLang="en-US" dirty="0"/>
              <a:t>指出：“這</a:t>
            </a:r>
            <a:r>
              <a:rPr lang="en-US" altLang="zh-TW" dirty="0"/>
              <a:t>,</a:t>
            </a:r>
            <a:r>
              <a:rPr lang="zh-TW" altLang="en-US" dirty="0"/>
              <a:t>醫療服務和基礎設施</a:t>
            </a:r>
            <a:r>
              <a:rPr lang="en-US" altLang="zh-TW" dirty="0"/>
              <a:t>%E3%80%82”</a:t>
            </a:r>
          </a:p>
          <a:p>
            <a:r>
              <a:rPr lang="en-US" altLang="zh-TW" dirty="0"/>
              <a:t>https://news.un.org/zh/story/2018/04/1006502</a:t>
            </a:r>
          </a:p>
          <a:p>
            <a:r>
              <a:rPr lang="en-US" altLang="zh-TW" dirty="0"/>
              <a:t>https://www.icrc.org/zh/where-we-work/africa/somalia/somalia-drought-hunger-crisis</a:t>
            </a:r>
          </a:p>
          <a:p>
            <a:r>
              <a:rPr lang="en-US" altLang="zh-TW" dirty="0"/>
              <a:t>https://news.un.org/zh/story/2022/09/1110091</a:t>
            </a:r>
          </a:p>
          <a:p>
            <a:r>
              <a:rPr lang="en-US" altLang="zh-TW" dirty="0"/>
              <a:t>http://www.fides.org/zh/news/72634-</a:t>
            </a:r>
            <a:r>
              <a:rPr lang="zh-TW" altLang="en-US" dirty="0"/>
              <a:t>非洲</a:t>
            </a:r>
            <a:r>
              <a:rPr lang="en-US" altLang="zh-TW" dirty="0"/>
              <a:t>_</a:t>
            </a:r>
            <a:r>
              <a:rPr lang="zh-TW" altLang="en-US" dirty="0"/>
              <a:t>索馬里</a:t>
            </a:r>
            <a:r>
              <a:rPr lang="en-US" altLang="zh-TW" dirty="0"/>
              <a:t>_</a:t>
            </a:r>
            <a:r>
              <a:rPr lang="zh-TW" altLang="en-US" dirty="0"/>
              <a:t>人道主義危機</a:t>
            </a:r>
            <a:r>
              <a:rPr lang="en-US" altLang="zh-TW" dirty="0"/>
              <a:t>_</a:t>
            </a:r>
            <a:r>
              <a:rPr lang="zh-TW" altLang="en-US" dirty="0"/>
              <a:t>乾旱和恐怖襲擊</a:t>
            </a:r>
            <a:r>
              <a:rPr lang="en-US" altLang="zh-TW" dirty="0"/>
              <a:t>_</a:t>
            </a:r>
            <a:r>
              <a:rPr lang="zh-TW" altLang="en-US" dirty="0"/>
              <a:t>民眾呼籲聯合國干預</a:t>
            </a:r>
          </a:p>
          <a:p>
            <a:r>
              <a:rPr lang="en-US" altLang="zh-TW" dirty="0"/>
              <a:t>https://www.sohu.com/a/621394774_121111362</a:t>
            </a:r>
          </a:p>
          <a:p>
            <a:r>
              <a:rPr lang="en-US" altLang="zh-TW" dirty="0"/>
              <a:t>https://www.opendoors.org.hk/SC/persecution/countries/somalia/</a:t>
            </a:r>
          </a:p>
          <a:p>
            <a:r>
              <a:rPr lang="en-US" altLang="zh-TW" dirty="0"/>
              <a:t>https://www.rfi.fr/cn/</a:t>
            </a:r>
            <a:r>
              <a:rPr lang="zh-TW" altLang="en-US" dirty="0"/>
              <a:t>專欄檢索</a:t>
            </a:r>
            <a:r>
              <a:rPr lang="en-US" altLang="zh-TW" dirty="0"/>
              <a:t>/</a:t>
            </a:r>
            <a:r>
              <a:rPr lang="zh-TW" altLang="en-US" dirty="0"/>
              <a:t>聚焦非洲</a:t>
            </a:r>
            <a:r>
              <a:rPr lang="en-US" altLang="zh-TW" dirty="0"/>
              <a:t>/20210620-</a:t>
            </a:r>
            <a:r>
              <a:rPr lang="zh-TW" altLang="en-US" dirty="0"/>
              <a:t>聚焦非洲</a:t>
            </a:r>
            <a:r>
              <a:rPr lang="en-US" altLang="zh-TW" dirty="0"/>
              <a:t>-</a:t>
            </a:r>
            <a:r>
              <a:rPr lang="zh-TW" altLang="en-US" dirty="0"/>
              <a:t>艾瑟爾比亞</a:t>
            </a:r>
            <a:r>
              <a:rPr lang="en-US" altLang="zh-TW" dirty="0"/>
              <a:t>-</a:t>
            </a:r>
            <a:r>
              <a:rPr lang="zh-TW" altLang="en-US" dirty="0"/>
              <a:t>提格雷戰爭與人道危機</a:t>
            </a:r>
          </a:p>
          <a:p>
            <a:r>
              <a:rPr lang="en-US" altLang="zh-TW" dirty="0"/>
              <a:t>http://cs.mfa.gov.cn/zggmcg/ljmdd/fz_648564/aseby_648690/#:~:text=</a:t>
            </a:r>
            <a:r>
              <a:rPr lang="zh-TW" altLang="en-US" dirty="0"/>
              <a:t>居民中</a:t>
            </a:r>
            <a:r>
              <a:rPr lang="en-US" altLang="zh-TW" dirty="0"/>
              <a:t>45%25</a:t>
            </a:r>
            <a:r>
              <a:rPr lang="zh-TW" altLang="en-US" dirty="0"/>
              <a:t>信奉埃</a:t>
            </a:r>
            <a:r>
              <a:rPr lang="en-US" altLang="zh-TW" dirty="0"/>
              <a:t>,450</a:t>
            </a:r>
            <a:r>
              <a:rPr lang="zh-TW" altLang="en-US" dirty="0"/>
              <a:t>萬（</a:t>
            </a:r>
            <a:r>
              <a:rPr lang="en-US" altLang="zh-TW" dirty="0"/>
              <a:t>2019</a:t>
            </a:r>
            <a:r>
              <a:rPr lang="zh-TW" altLang="en-US" dirty="0"/>
              <a:t>年）</a:t>
            </a:r>
            <a:r>
              <a:rPr lang="en-US" altLang="zh-TW" dirty="0"/>
              <a:t>%E3%80%82</a:t>
            </a:r>
          </a:p>
          <a:p>
            <a:r>
              <a:rPr lang="en-US" altLang="zh-TW" dirty="0"/>
              <a:t>https://www.christianitytoday.com/news/2023/january/christian-persecution-2023-countries-open-doors-zh-hans.html</a:t>
            </a:r>
            <a:endParaRPr lang="en-MY"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icrosoft JhengHei" panose="020B0604030504040204" pitchFamily="34" charset="-120"/>
              <a:ea typeface="Microsoft JhengHei" panose="020B0604030504040204" pitchFamily="34" charset="-120"/>
            </a:endParaRPr>
          </a:p>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9</a:t>
            </a:fld>
            <a:endParaRPr lang="en-US"/>
          </a:p>
        </p:txBody>
      </p:sp>
    </p:spTree>
    <p:extLst>
      <p:ext uri="{BB962C8B-B14F-4D97-AF65-F5344CB8AC3E}">
        <p14:creationId xmlns:p14="http://schemas.microsoft.com/office/powerpoint/2010/main" val="589577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E05AB-13C4-4FEF-8460-F7BC1550F1E5}"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907E05AB-13C4-4FEF-8460-F7BC1550F1E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907E05AB-13C4-4FEF-8460-F7BC1550F1E5}"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907E05AB-13C4-4FEF-8460-F7BC1550F1E5}"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E05AB-13C4-4FEF-8460-F7BC1550F1E5}"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23C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4459" r="4459"/>
          <a:stretch/>
        </p:blipFill>
        <p:spPr>
          <a:xfrm>
            <a:off x="0" y="0"/>
            <a:ext cx="12192000" cy="8915400"/>
          </a:xfrm>
          <a:prstGeom prst="rect">
            <a:avLst/>
          </a:prstGeom>
        </p:spPr>
      </p:pic>
      <p:sp>
        <p:nvSpPr>
          <p:cNvPr id="8" name="Rectangle 7"/>
          <p:cNvSpPr/>
          <p:nvPr/>
        </p:nvSpPr>
        <p:spPr>
          <a:xfrm>
            <a:off x="-38100" y="-152400"/>
            <a:ext cx="12192000" cy="9067800"/>
          </a:xfrm>
          <a:prstGeom prst="rect">
            <a:avLst/>
          </a:prstGeom>
          <a:gradFill>
            <a:gsLst>
              <a:gs pos="0">
                <a:srgbClr val="60533E">
                  <a:alpha val="0"/>
                </a:srgbClr>
              </a:gs>
              <a:gs pos="80000">
                <a:schemeClr val="accent6">
                  <a:lumMod val="50000"/>
                  <a:alpha val="2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740043" y="526096"/>
            <a:ext cx="831271" cy="1331460"/>
          </a:xfrm>
          <a:prstGeom prst="rect">
            <a:avLst/>
          </a:prstGeom>
        </p:spPr>
      </p:pic>
      <p:sp>
        <p:nvSpPr>
          <p:cNvPr id="19" name="TextBox 18"/>
          <p:cNvSpPr txBox="1"/>
          <p:nvPr/>
        </p:nvSpPr>
        <p:spPr>
          <a:xfrm>
            <a:off x="1905000" y="4667070"/>
            <a:ext cx="8305800" cy="830997"/>
          </a:xfrm>
          <a:prstGeom prst="rect">
            <a:avLst/>
          </a:prstGeom>
          <a:noFill/>
        </p:spPr>
        <p:txBody>
          <a:bodyPr wrap="square">
            <a:spAutoFit/>
          </a:bodyPr>
          <a:lstStyle/>
          <a:p>
            <a:pPr algn="ctr"/>
            <a:r>
              <a:rPr lang="en-US" altLang="zh-TW" sz="2400" b="1" dirty="0">
                <a:solidFill>
                  <a:schemeClr val="bg1"/>
                </a:solidFill>
                <a:ea typeface="Microsoft JhengHei" panose="020B0604030504040204" pitchFamily="34" charset="-120"/>
              </a:rPr>
              <a:t>November 2023</a:t>
            </a:r>
          </a:p>
          <a:p>
            <a:pPr algn="ctr"/>
            <a:r>
              <a:rPr lang="en-MY" sz="2400" b="1" dirty="0">
                <a:solidFill>
                  <a:schemeClr val="bg1"/>
                </a:solidFill>
                <a:ea typeface="Microsoft JhengHei" panose="020B0604030504040204" pitchFamily="34" charset="-120"/>
              </a:rPr>
              <a:t>Countries in Humanitarian Crisis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a:fillRect/>
          </a:stretch>
        </p:blipFill>
        <p:spPr>
          <a:xfrm>
            <a:off x="9525000" y="2590800"/>
            <a:ext cx="1771650" cy="2057400"/>
          </a:xfrm>
          <a:prstGeom prst="rect">
            <a:avLst/>
          </a:prstGeom>
          <a:ln>
            <a:noFill/>
          </a:ln>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2652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7" name="TextBox 6"/>
          <p:cNvSpPr txBox="1"/>
          <p:nvPr/>
        </p:nvSpPr>
        <p:spPr>
          <a:xfrm>
            <a:off x="3505200" y="1905000"/>
            <a:ext cx="6096000" cy="3354765"/>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Population: 17 million (2011: 22.5 million)</a:t>
            </a:r>
          </a:p>
          <a:p>
            <a:pPr marL="457200" indent="-45720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Over 1 million school-age children out of school</a:t>
            </a:r>
          </a:p>
          <a:p>
            <a:pPr marL="457200" indent="-45720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Lack of clean drinking water leading to cholera outbreaks</a:t>
            </a:r>
          </a:p>
          <a:p>
            <a:pPr marL="457200" indent="-45720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730,000 people living in areas contaminated by landmines</a:t>
            </a:r>
          </a:p>
          <a:p>
            <a:pPr marL="457200" indent="-457200">
              <a:spcAft>
                <a:spcPts val="600"/>
              </a:spcAft>
              <a:buFont typeface="Arial" panose="020B0604020202020204" pitchFamily="34" charset="0"/>
              <a:buChar char="•"/>
            </a:pPr>
            <a:endParaRPr lang="en-US" altLang="zh-TW" sz="2400" dirty="0">
              <a:solidFill>
                <a:schemeClr val="bg1"/>
              </a:solidFill>
              <a:ea typeface="Microsoft JhengHei" panose="020B0604030504040204" pitchFamily="34" charset="-120"/>
            </a:endParaRPr>
          </a:p>
        </p:txBody>
      </p:sp>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a:blip r:embed="rId4">
            <a:extLst>
              <a:ext uri="{28A0092B-C50C-407E-A947-70E740481C1C}">
                <a14:useLocalDpi xmlns:a14="http://schemas.microsoft.com/office/drawing/2010/main" val="0"/>
              </a:ext>
            </a:extLst>
          </a:blip>
          <a:srcRect l="2421" r="2421"/>
          <a:stretch/>
        </p:blipFill>
        <p:spPr>
          <a:xfrm>
            <a:off x="0" y="3414686"/>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27" r="7153"/>
          <a:stretch/>
        </p:blipFill>
        <p:spPr>
          <a:xfrm>
            <a:off x="0" y="1561"/>
            <a:ext cx="3276600" cy="3443315"/>
          </a:xfrm>
          <a:prstGeom prst="rect">
            <a:avLst/>
          </a:prstGeom>
        </p:spPr>
      </p:pic>
      <p:pic>
        <p:nvPicPr>
          <p:cNvPr id="1030" name="Picture 6">
            <a:extLst>
              <a:ext uri="{FF2B5EF4-FFF2-40B4-BE49-F238E27FC236}">
                <a16:creationId xmlns:a16="http://schemas.microsoft.com/office/drawing/2014/main" id="{DA7EBE43-74D2-2359-ACFA-7D73A55356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7172" y="1828800"/>
            <a:ext cx="2689224" cy="2689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6B8645-88D3-0E22-832F-B6ED9374963D}"/>
              </a:ext>
            </a:extLst>
          </p:cNvPr>
          <p:cNvSpPr txBox="1"/>
          <p:nvPr/>
        </p:nvSpPr>
        <p:spPr>
          <a:xfrm>
            <a:off x="3505200" y="371920"/>
            <a:ext cx="8341196" cy="1127040"/>
          </a:xfrm>
          <a:prstGeom prst="rect">
            <a:avLst/>
          </a:prstGeom>
          <a:noFill/>
        </p:spPr>
        <p:txBody>
          <a:bodyPr wrap="square">
            <a:spAutoFit/>
          </a:bodyPr>
          <a:lstStyle/>
          <a:p>
            <a:pPr>
              <a:lnSpc>
                <a:spcPts val="4200"/>
              </a:lnSpc>
            </a:pPr>
            <a:r>
              <a:rPr lang="en-US" altLang="zh-TW" sz="2800" b="1" dirty="0">
                <a:solidFill>
                  <a:srgbClr val="D4D6C4"/>
                </a:solidFill>
                <a:latin typeface="Microsoft JhengHei" panose="020B0604030504040204" pitchFamily="34" charset="-120"/>
                <a:ea typeface="Microsoft JhengHei" panose="020B0604030504040204" pitchFamily="34" charset="-120"/>
              </a:rPr>
              <a:t>Syria -</a:t>
            </a:r>
          </a:p>
          <a:p>
            <a:pPr>
              <a:lnSpc>
                <a:spcPts val="4200"/>
              </a:lnSpc>
            </a:pPr>
            <a:r>
              <a:rPr lang="en-US" altLang="zh-TW" sz="2800" b="1" dirty="0">
                <a:solidFill>
                  <a:srgbClr val="D4D6C4"/>
                </a:solidFill>
                <a:latin typeface="Microsoft JhengHei" panose="020B0604030504040204" pitchFamily="34" charset="-120"/>
                <a:ea typeface="Microsoft JhengHei" panose="020B0604030504040204" pitchFamily="34" charset="-120"/>
              </a:rPr>
              <a:t>Coexistence of the Living and the Dead</a:t>
            </a:r>
            <a:endParaRPr lang="en-US" altLang="zh-TW" sz="2400" dirty="0">
              <a:solidFill>
                <a:schemeClr val="bg1"/>
              </a:solidFill>
              <a:ea typeface="Microsoft JhengHei" panose="020B0604030504040204" pitchFamily="34" charset="-120"/>
            </a:endParaRPr>
          </a:p>
        </p:txBody>
      </p:sp>
      <p:sp>
        <p:nvSpPr>
          <p:cNvPr id="8" name="TextBox 7">
            <a:extLst>
              <a:ext uri="{FF2B5EF4-FFF2-40B4-BE49-F238E27FC236}">
                <a16:creationId xmlns:a16="http://schemas.microsoft.com/office/drawing/2014/main" id="{88285932-D294-8062-2672-3A46B5A46429}"/>
              </a:ext>
            </a:extLst>
          </p:cNvPr>
          <p:cNvSpPr txBox="1"/>
          <p:nvPr/>
        </p:nvSpPr>
        <p:spPr>
          <a:xfrm>
            <a:off x="3505200" y="4818727"/>
            <a:ext cx="8153400" cy="1277273"/>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8.8 million refugees displaced in Syria</a:t>
            </a:r>
          </a:p>
          <a:p>
            <a:pPr marL="457200" indent="-45720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In neighboring Turkey, children aged 5-12 are forced to work as child laborers, working up to 9-12 hours a day.</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12083" b="12083"/>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rgbClr val="3E4818">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685800" y="838200"/>
            <a:ext cx="10820400" cy="5715000"/>
          </a:xfrm>
        </p:spPr>
        <p:txBody>
          <a:bodyPr>
            <a:noAutofit/>
          </a:bodyPr>
          <a:lstStyle/>
          <a:p>
            <a:pPr marL="0" indent="0" algn="ctr">
              <a:lnSpc>
                <a:spcPct val="100000"/>
              </a:lnSpc>
              <a:spcBef>
                <a:spcPts val="0"/>
              </a:spcBef>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Heavenly Father, may Your love and mercy be revealed in Syria,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providing them with adequate food, water, and medical resources. </a:t>
            </a:r>
          </a:p>
          <a:p>
            <a:pPr marL="0" indent="0" algn="ctr">
              <a:lnSpc>
                <a:spcPct val="100000"/>
              </a:lnSpc>
              <a:spcBef>
                <a:spcPts val="0"/>
              </a:spcBef>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Lord, may You command and bring an end to the forces of darkness, </a:t>
            </a:r>
          </a:p>
          <a:p>
            <a:pPr marL="0" indent="0" algn="ctr">
              <a:lnSpc>
                <a:spcPct val="100000"/>
              </a:lnSpc>
              <a:spcBef>
                <a:spcPts val="0"/>
              </a:spcBef>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change the government's stance, and bring relief from oppression,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allowing the people of Syria to live in peace. </a:t>
            </a:r>
          </a:p>
          <a:p>
            <a:pPr marL="0" indent="0" algn="ctr">
              <a:lnSpc>
                <a:spcPct val="100000"/>
              </a:lnSpc>
              <a:spcBef>
                <a:spcPts val="0"/>
              </a:spcBef>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May the Syrian government rebuild infrastructure and clear landmines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to protect the citizens from harm.</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Please protect the injured with timely treatment and prosthetics needed.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We pray for the care of the one million out-of-school children. </a:t>
            </a:r>
          </a:p>
          <a:p>
            <a:pPr marL="0" indent="0" algn="ctr">
              <a:lnSpc>
                <a:spcPct val="100000"/>
              </a:lnSpc>
              <a:spcBef>
                <a:spcPts val="0"/>
              </a:spcBef>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We ask the Lord to strengthen all Syrian churches to transcend conflict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and become the light and salt for the Lord. </a:t>
            </a:r>
          </a:p>
          <a:p>
            <a:pPr marL="0" indent="0" algn="ctr">
              <a:lnSpc>
                <a:spcPct val="100000"/>
              </a:lnSpc>
              <a:spcBef>
                <a:spcPts val="0"/>
              </a:spcBef>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May our Lord send missionaries with educational and medical expertise to Syria, becoming a source of help for the local people.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In the name of our Lord Jesus Christ, we pray. Amen.</a:t>
            </a: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228600"/>
            <a:ext cx="7249078" cy="584775"/>
          </a:xfrm>
          <a:prstGeom prst="rect">
            <a:avLst/>
          </a:prstGeom>
          <a:noFill/>
        </p:spPr>
        <p:txBody>
          <a:bodyPr wrap="square" rtlCol="0">
            <a:spAutoFit/>
          </a:bodyPr>
          <a:lstStyle/>
          <a:p>
            <a:pPr algn="ctr"/>
            <a:r>
              <a:rPr lang="en-US" altLang="zh-TW" sz="32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Pray for </a:t>
            </a:r>
            <a:r>
              <a:rPr lang="en-US" altLang="zh-TW" sz="3200" b="1" dirty="0">
                <a:solidFill>
                  <a:srgbClr val="D4D6C4"/>
                </a:solidFill>
                <a:latin typeface="Microsoft JhengHei" panose="020B0604030504040204" pitchFamily="34" charset="-120"/>
                <a:ea typeface="Microsoft JhengHei" panose="020B0604030504040204" pitchFamily="34" charset="-120"/>
              </a:rPr>
              <a:t>Syria</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a:blip r:embed="rId3" cstate="print">
            <a:extLst>
              <a:ext uri="{28A0092B-C50C-407E-A947-70E740481C1C}">
                <a14:useLocalDpi xmlns:a14="http://schemas.microsoft.com/office/drawing/2010/main" val="0"/>
              </a:ext>
            </a:extLst>
          </a:blip>
          <a:srcRect l="18265" r="18265"/>
          <a:stretch/>
        </p:blipFill>
        <p:spPr>
          <a:xfrm>
            <a:off x="8915402" y="3392757"/>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56" r="10006"/>
          <a:stretch/>
        </p:blipFill>
        <p:spPr>
          <a:xfrm>
            <a:off x="8915402" y="0"/>
            <a:ext cx="3276600" cy="3443315"/>
          </a:xfrm>
          <a:prstGeom prst="rect">
            <a:avLst/>
          </a:prstGeom>
        </p:spPr>
      </p:pic>
      <p:sp>
        <p:nvSpPr>
          <p:cNvPr id="7" name="TextBox 6"/>
          <p:cNvSpPr txBox="1"/>
          <p:nvPr/>
        </p:nvSpPr>
        <p:spPr>
          <a:xfrm>
            <a:off x="322152" y="543455"/>
            <a:ext cx="8468277" cy="1446550"/>
          </a:xfrm>
          <a:prstGeom prst="rect">
            <a:avLst/>
          </a:prstGeom>
          <a:noFill/>
        </p:spPr>
        <p:txBody>
          <a:bodyPr wrap="square">
            <a:spAutoFit/>
          </a:bodyPr>
          <a:lstStyle/>
          <a:p>
            <a:pPr>
              <a:lnSpc>
                <a:spcPts val="4200"/>
              </a:lnSpc>
              <a:spcAft>
                <a:spcPts val="600"/>
              </a:spcAft>
            </a:pPr>
            <a:r>
              <a:rPr lang="en-US" altLang="zh-TW" sz="3600" b="1" dirty="0">
                <a:solidFill>
                  <a:srgbClr val="D4D6C4"/>
                </a:solidFill>
                <a:ea typeface="Microsoft JhengHei" panose="020B0604030504040204" pitchFamily="34" charset="-120"/>
              </a:rPr>
              <a:t>Yemen</a:t>
            </a:r>
            <a:r>
              <a:rPr lang="zh-TW" altLang="en-US" sz="3600" b="1" dirty="0">
                <a:solidFill>
                  <a:srgbClr val="D4D6C4"/>
                </a:solidFill>
                <a:ea typeface="Microsoft JhengHei" panose="020B0604030504040204" pitchFamily="34" charset="-120"/>
              </a:rPr>
              <a:t>  </a:t>
            </a:r>
            <a:r>
              <a:rPr lang="en-US" altLang="zh-TW" sz="3600" b="1" dirty="0">
                <a:solidFill>
                  <a:schemeClr val="bg1"/>
                </a:solidFill>
                <a:ea typeface="Microsoft JhengHei" panose="020B0604030504040204" pitchFamily="34" charset="-120"/>
              </a:rPr>
              <a:t>The Forgotten Corner of the World</a:t>
            </a:r>
            <a:endParaRPr lang="en-US" sz="3600" b="1" dirty="0">
              <a:solidFill>
                <a:srgbClr val="D4D6C4"/>
              </a:solidFill>
              <a:ea typeface="Microsoft JhengHei" panose="020B0604030504040204" pitchFamily="34" charset="-120"/>
            </a:endParaRPr>
          </a:p>
          <a:p>
            <a:pPr marL="274320" indent="-274320">
              <a:spcAft>
                <a:spcPts val="600"/>
              </a:spcAft>
              <a:buFont typeface="Arial" panose="020B0604020202020204" pitchFamily="34" charset="0"/>
              <a:buChar char="•"/>
            </a:pPr>
            <a:r>
              <a:rPr lang="en-US" altLang="zh-CN" sz="2400" dirty="0">
                <a:solidFill>
                  <a:schemeClr val="bg1"/>
                </a:solidFill>
                <a:ea typeface="Microsoft JhengHei" panose="020B0604030504040204" pitchFamily="34" charset="-120"/>
              </a:rPr>
              <a:t>Population: 30 million, one of the poorest countries in the Middle East.</a:t>
            </a:r>
            <a:endParaRPr lang="zh-TW" altLang="en-US" sz="2400" dirty="0">
              <a:solidFill>
                <a:schemeClr val="bg1"/>
              </a:solidFill>
              <a:ea typeface="Microsoft JhengHei" panose="020B0604030504040204" pitchFamily="34" charset="-120"/>
            </a:endParaRPr>
          </a:p>
        </p:txBody>
      </p:sp>
      <p:pic>
        <p:nvPicPr>
          <p:cNvPr id="6" name="Picture 5">
            <a:extLst>
              <a:ext uri="{FF2B5EF4-FFF2-40B4-BE49-F238E27FC236}">
                <a16:creationId xmlns:a16="http://schemas.microsoft.com/office/drawing/2014/main" id="{C4ACCB64-F77A-E448-5FCC-27896BD894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12" name="Picture 11">
            <a:extLst>
              <a:ext uri="{FF2B5EF4-FFF2-40B4-BE49-F238E27FC236}">
                <a16:creationId xmlns:a16="http://schemas.microsoft.com/office/drawing/2014/main" id="{9BA6DD9A-A2B2-D759-A990-A5AD9CF0DA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2096428"/>
            <a:ext cx="2592657" cy="2592657"/>
          </a:xfrm>
          <a:prstGeom prst="rect">
            <a:avLst/>
          </a:prstGeom>
        </p:spPr>
      </p:pic>
      <p:sp>
        <p:nvSpPr>
          <p:cNvPr id="4" name="TextBox 3">
            <a:extLst>
              <a:ext uri="{FF2B5EF4-FFF2-40B4-BE49-F238E27FC236}">
                <a16:creationId xmlns:a16="http://schemas.microsoft.com/office/drawing/2014/main" id="{83868C69-C777-7813-B6C7-42E05CCE8E65}"/>
              </a:ext>
            </a:extLst>
          </p:cNvPr>
          <p:cNvSpPr txBox="1"/>
          <p:nvPr/>
        </p:nvSpPr>
        <p:spPr>
          <a:xfrm>
            <a:off x="322151" y="1929795"/>
            <a:ext cx="7069249" cy="2385268"/>
          </a:xfrm>
          <a:prstGeom prst="rect">
            <a:avLst/>
          </a:prstGeom>
          <a:noFill/>
        </p:spPr>
        <p:txBody>
          <a:bodyPr wrap="square">
            <a:spAutoFit/>
          </a:bodyPr>
          <a:lstStyle/>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In 2015, the Shia Houthi rebels backed Iran and the Sunni government supported by Saudi Arabia went into conflicts - A proxy war between the Powers of the Middle East and Muslim sects</a:t>
            </a: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380,000 Yemenis had lost their lives (70% were children under the age of 5)</a:t>
            </a:r>
          </a:p>
        </p:txBody>
      </p:sp>
      <p:sp>
        <p:nvSpPr>
          <p:cNvPr id="5" name="TextBox 4">
            <a:extLst>
              <a:ext uri="{FF2B5EF4-FFF2-40B4-BE49-F238E27FC236}">
                <a16:creationId xmlns:a16="http://schemas.microsoft.com/office/drawing/2014/main" id="{997D8584-AC4A-1153-126B-CC695C709D8E}"/>
              </a:ext>
            </a:extLst>
          </p:cNvPr>
          <p:cNvSpPr txBox="1"/>
          <p:nvPr/>
        </p:nvSpPr>
        <p:spPr>
          <a:xfrm>
            <a:off x="304800" y="4243387"/>
            <a:ext cx="8468277" cy="2462213"/>
          </a:xfrm>
          <a:prstGeom prst="rect">
            <a:avLst/>
          </a:prstGeom>
          <a:noFill/>
        </p:spPr>
        <p:txBody>
          <a:bodyPr wrap="square">
            <a:spAutoFit/>
          </a:bodyPr>
          <a:lstStyle/>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24.1 million people in starvation. Children and pregnant    women experienced extreme malnutrition, along with widespread diseases and a significant displaced population.</a:t>
            </a: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280,000 refugees from African countries in very harsh conditions </a:t>
            </a: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The third most oppressed country in the world for religious freedom violations, yet miraculously, the Gospel thrived.</a:t>
            </a:r>
            <a:endParaRPr lang="en-MY" sz="2400" dirty="0">
              <a:solidFill>
                <a:schemeClr val="bg1"/>
              </a:solidFill>
              <a:ea typeface="Microsoft JhengHei" panose="020B0604030504040204" pitchFamily="34" charset="-120"/>
            </a:endParaRPr>
          </a:p>
        </p:txBody>
      </p:sp>
    </p:spTree>
    <p:extLst>
      <p:ext uri="{BB962C8B-B14F-4D97-AF65-F5344CB8AC3E}">
        <p14:creationId xmlns:p14="http://schemas.microsoft.com/office/powerpoint/2010/main" val="3462617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396" b="7396"/>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rgbClr val="8F2407">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381000" y="1524000"/>
            <a:ext cx="11430000" cy="4419600"/>
          </a:xfrm>
        </p:spPr>
        <p:txBody>
          <a:bodyPr>
            <a:noAutofit/>
          </a:bodyPr>
          <a:lstStyle/>
          <a:p>
            <a:pPr marL="0" indent="0" algn="ctr">
              <a:lnSpc>
                <a:spcPct val="100000"/>
              </a:lnSpc>
              <a:spcBef>
                <a:spcPts val="0"/>
              </a:spcBef>
              <a:spcAft>
                <a:spcPts val="600"/>
              </a:spcAft>
              <a:buNone/>
            </a:pPr>
            <a:r>
              <a:rPr lang="en-US" altLang="zh-TW" kern="100" dirty="0">
                <a:solidFill>
                  <a:schemeClr val="bg1"/>
                </a:solidFill>
                <a:effectLst/>
                <a:ea typeface="Microsoft JhengHei" panose="020B0604030504040204" pitchFamily="34" charset="-120"/>
                <a:cs typeface="Times New Roman" panose="02020603050405020304" pitchFamily="18" charset="0"/>
              </a:rPr>
              <a:t>Father God, we pray for Your abundant grace upon Yemen. </a:t>
            </a:r>
          </a:p>
          <a:p>
            <a:pPr marL="0" indent="0" algn="ctr">
              <a:lnSpc>
                <a:spcPct val="100000"/>
              </a:lnSpc>
              <a:spcBef>
                <a:spcPts val="0"/>
              </a:spcBef>
              <a:spcAft>
                <a:spcPts val="600"/>
              </a:spcAft>
              <a:buNone/>
            </a:pPr>
            <a:r>
              <a:rPr lang="en-US" altLang="zh-TW" kern="100" dirty="0">
                <a:solidFill>
                  <a:schemeClr val="bg1"/>
                </a:solidFill>
                <a:effectLst/>
                <a:ea typeface="Microsoft JhengHei" panose="020B0604030504040204" pitchFamily="34" charset="-120"/>
                <a:cs typeface="Times New Roman" panose="02020603050405020304" pitchFamily="18" charset="0"/>
              </a:rPr>
              <a:t>Please cease the armed conflicts among the religious groups. </a:t>
            </a:r>
          </a:p>
          <a:p>
            <a:pPr marL="0" indent="0" algn="ctr">
              <a:lnSpc>
                <a:spcPct val="100000"/>
              </a:lnSpc>
              <a:spcBef>
                <a:spcPts val="0"/>
              </a:spcBef>
              <a:spcAft>
                <a:spcPts val="600"/>
              </a:spcAft>
              <a:buNone/>
            </a:pPr>
            <a:r>
              <a:rPr lang="en-US" altLang="zh-TW" kern="100" dirty="0">
                <a:solidFill>
                  <a:schemeClr val="bg1"/>
                </a:solidFill>
                <a:effectLst/>
                <a:ea typeface="Microsoft JhengHei" panose="020B0604030504040204" pitchFamily="34" charset="-120"/>
                <a:cs typeface="Times New Roman" panose="02020603050405020304" pitchFamily="18" charset="0"/>
              </a:rPr>
              <a:t>Please heal the land, provide food, protect women and children from exploitation and trafficking, and provide medical care to the sick. </a:t>
            </a:r>
          </a:p>
          <a:p>
            <a:pPr marL="0" indent="0" algn="ctr">
              <a:lnSpc>
                <a:spcPct val="100000"/>
              </a:lnSpc>
              <a:spcBef>
                <a:spcPts val="0"/>
              </a:spcBef>
              <a:spcAft>
                <a:spcPts val="600"/>
              </a:spcAft>
              <a:buNone/>
            </a:pPr>
            <a:r>
              <a:rPr lang="en-US" altLang="zh-TW" b="1" kern="100" dirty="0">
                <a:solidFill>
                  <a:schemeClr val="bg1"/>
                </a:solidFill>
                <a:effectLst/>
                <a:ea typeface="Microsoft JhengHei" panose="020B0604030504040204" pitchFamily="34" charset="-120"/>
                <a:cs typeface="Times New Roman" panose="02020603050405020304" pitchFamily="18" charset="0"/>
              </a:rPr>
              <a:t>Heavenly Father, please help the persecuted Christians in Yemen, </a:t>
            </a:r>
          </a:p>
          <a:p>
            <a:pPr marL="0" indent="0" algn="ctr">
              <a:lnSpc>
                <a:spcPct val="100000"/>
              </a:lnSpc>
              <a:spcBef>
                <a:spcPts val="0"/>
              </a:spcBef>
              <a:spcAft>
                <a:spcPts val="600"/>
              </a:spcAft>
              <a:buNone/>
            </a:pPr>
            <a:r>
              <a:rPr lang="en-US" altLang="zh-TW" b="1" kern="100" dirty="0">
                <a:solidFill>
                  <a:schemeClr val="bg1"/>
                </a:solidFill>
                <a:effectLst/>
                <a:ea typeface="Microsoft JhengHei" panose="020B0604030504040204" pitchFamily="34" charset="-120"/>
                <a:cs typeface="Times New Roman" panose="02020603050405020304" pitchFamily="18" charset="0"/>
              </a:rPr>
              <a:t>extend Your righteous right hand to support, guide, and comfort them. </a:t>
            </a:r>
          </a:p>
          <a:p>
            <a:pPr marL="0" indent="0" algn="ctr">
              <a:lnSpc>
                <a:spcPct val="100000"/>
              </a:lnSpc>
              <a:spcBef>
                <a:spcPts val="0"/>
              </a:spcBef>
              <a:spcAft>
                <a:spcPts val="600"/>
              </a:spcAft>
              <a:buNone/>
            </a:pPr>
            <a:r>
              <a:rPr lang="en-US" altLang="zh-TW" b="1" kern="100" dirty="0">
                <a:solidFill>
                  <a:schemeClr val="bg1"/>
                </a:solidFill>
                <a:effectLst/>
                <a:ea typeface="Microsoft JhengHei" panose="020B0604030504040204" pitchFamily="34" charset="-120"/>
                <a:cs typeface="Times New Roman" panose="02020603050405020304" pitchFamily="18" charset="0"/>
              </a:rPr>
              <a:t>May the Holy Spirit touch the Yemeni government to treat the African refugees in their territory with kindness. </a:t>
            </a:r>
          </a:p>
          <a:p>
            <a:pPr marL="0" indent="0" algn="ctr">
              <a:lnSpc>
                <a:spcPct val="100000"/>
              </a:lnSpc>
              <a:spcBef>
                <a:spcPts val="0"/>
              </a:spcBef>
              <a:spcAft>
                <a:spcPts val="600"/>
              </a:spcAft>
              <a:buNone/>
            </a:pPr>
            <a:r>
              <a:rPr lang="en-US" altLang="zh-TW" b="1" kern="100" dirty="0">
                <a:solidFill>
                  <a:schemeClr val="bg1"/>
                </a:solidFill>
                <a:effectLst/>
                <a:ea typeface="Microsoft JhengHei" panose="020B0604030504040204" pitchFamily="34" charset="-120"/>
                <a:cs typeface="Times New Roman" panose="02020603050405020304" pitchFamily="18" charset="0"/>
              </a:rPr>
              <a:t>Please prepare other nations to be willing to receive these refugees. </a:t>
            </a:r>
          </a:p>
          <a:p>
            <a:pPr marL="0" indent="0" algn="ctr">
              <a:lnSpc>
                <a:spcPct val="100000"/>
              </a:lnSpc>
              <a:spcBef>
                <a:spcPts val="0"/>
              </a:spcBef>
              <a:spcAft>
                <a:spcPts val="600"/>
              </a:spcAft>
              <a:buNone/>
            </a:pPr>
            <a:r>
              <a:rPr lang="en-US" altLang="zh-TW" b="1" kern="100" dirty="0">
                <a:solidFill>
                  <a:schemeClr val="bg1"/>
                </a:solidFill>
                <a:effectLst/>
                <a:ea typeface="Microsoft JhengHei" panose="020B0604030504040204" pitchFamily="34" charset="-120"/>
                <a:cs typeface="Times New Roman" panose="02020603050405020304" pitchFamily="18" charset="0"/>
              </a:rPr>
              <a:t>In the name of our Lord Jesus Christ, we pray. Amen.</a:t>
            </a: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755904"/>
            <a:ext cx="7249078" cy="861774"/>
          </a:xfrm>
          <a:prstGeom prst="rect">
            <a:avLst/>
          </a:prstGeom>
          <a:noFill/>
        </p:spPr>
        <p:txBody>
          <a:bodyPr wrap="square" rtlCol="0">
            <a:spAutoFit/>
          </a:bodyPr>
          <a:lstStyle/>
          <a:p>
            <a:pPr algn="ctr"/>
            <a:r>
              <a:rPr lang="en-US" altLang="zh-CN" sz="3200" b="1" dirty="0">
                <a:solidFill>
                  <a:schemeClr val="bg1"/>
                </a:solidFill>
                <a:effectLst/>
                <a:ea typeface="Microsoft JhengHei" panose="020B0604030504040204" pitchFamily="34" charset="-120"/>
                <a:cs typeface="Times New Roman" panose="02020603050405020304" pitchFamily="18" charset="0"/>
              </a:rPr>
              <a:t>Pray for </a:t>
            </a:r>
            <a:r>
              <a:rPr lang="en-US" altLang="zh-TW" sz="3200" b="1" dirty="0">
                <a:solidFill>
                  <a:srgbClr val="D4D6C4"/>
                </a:solidFill>
                <a:latin typeface="Microsoft JhengHei" panose="020B0604030504040204" pitchFamily="34" charset="-120"/>
                <a:ea typeface="Microsoft JhengHei" panose="020B0604030504040204" pitchFamily="34" charset="-120"/>
              </a:rPr>
              <a:t>Yemen</a:t>
            </a:r>
            <a:endParaRPr lang="en-US" sz="3200" b="1" dirty="0">
              <a:solidFill>
                <a:schemeClr val="bg1"/>
              </a:solidFill>
              <a:latin typeface="Microsoft JhengHei" panose="020B0604030504040204" pitchFamily="34" charset="-120"/>
              <a:ea typeface="Microsoft JhengHei" panose="020B0604030504040204" pitchFamily="34" charset="-120"/>
            </a:endParaRPr>
          </a:p>
          <a:p>
            <a:pPr algn="ctr"/>
            <a:endParaRPr lang="en-US" dirty="0"/>
          </a:p>
        </p:txBody>
      </p:sp>
    </p:spTree>
    <p:extLst>
      <p:ext uri="{BB962C8B-B14F-4D97-AF65-F5344CB8AC3E}">
        <p14:creationId xmlns:p14="http://schemas.microsoft.com/office/powerpoint/2010/main" val="64797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4A4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7" name="TextBox 6"/>
          <p:cNvSpPr txBox="1"/>
          <p:nvPr/>
        </p:nvSpPr>
        <p:spPr>
          <a:xfrm>
            <a:off x="7086600" y="1330271"/>
            <a:ext cx="4593772" cy="4919167"/>
          </a:xfrm>
          <a:prstGeom prst="rect">
            <a:avLst/>
          </a:prstGeom>
          <a:noFill/>
        </p:spPr>
        <p:txBody>
          <a:bodyPr wrap="square">
            <a:spAutoFit/>
          </a:bodyPr>
          <a:lstStyle/>
          <a:p>
            <a:pPr>
              <a:lnSpc>
                <a:spcPts val="4200"/>
              </a:lnSpc>
              <a:spcAft>
                <a:spcPts val="600"/>
              </a:spcAft>
            </a:pPr>
            <a:r>
              <a:rPr lang="en-US" altLang="zh-TW" sz="3600" b="1" dirty="0">
                <a:solidFill>
                  <a:srgbClr val="D4D6C4"/>
                </a:solidFill>
                <a:ea typeface="Microsoft JhengHei" panose="020B0604030504040204" pitchFamily="34" charset="-120"/>
              </a:rPr>
              <a:t>Somalia</a:t>
            </a:r>
          </a:p>
          <a:p>
            <a:pPr>
              <a:lnSpc>
                <a:spcPts val="4200"/>
              </a:lnSpc>
              <a:spcAft>
                <a:spcPts val="600"/>
              </a:spcAft>
            </a:pPr>
            <a:r>
              <a:rPr lang="en-US" altLang="zh-TW" sz="3200" b="1" i="0" dirty="0">
                <a:solidFill>
                  <a:schemeClr val="bg1"/>
                </a:solidFill>
                <a:effectLst/>
              </a:rPr>
              <a:t>The Pirate kingdom trapped in the Desert</a:t>
            </a:r>
            <a:endParaRPr lang="en-US" sz="3600" b="1" dirty="0">
              <a:solidFill>
                <a:srgbClr val="D4D6C4"/>
              </a:solidFill>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rPr>
              <a:t>Population: 15.2 million</a:t>
            </a:r>
            <a:endParaRPr lang="en-MY" altLang="zh-TW" sz="2800" dirty="0">
              <a:solidFill>
                <a:schemeClr val="bg1"/>
              </a:solidFill>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rPr>
              <a:t>Existential crisis</a:t>
            </a:r>
            <a:endParaRPr lang="zh-TW" altLang="en-US" sz="2800" dirty="0">
              <a:solidFill>
                <a:schemeClr val="bg1"/>
              </a:solidFill>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rPr>
              <a:t>Piracy issues</a:t>
            </a:r>
            <a:endParaRPr lang="zh-TW" altLang="en-US" sz="2800" dirty="0">
              <a:solidFill>
                <a:schemeClr val="bg1"/>
              </a:solidFill>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en-US" altLang="zh-TW" sz="2800" dirty="0">
                <a:solidFill>
                  <a:schemeClr val="bg1"/>
                </a:solidFill>
                <a:ea typeface="Microsoft JhengHei" panose="020B0604030504040204" pitchFamily="34" charset="-120"/>
              </a:rPr>
              <a:t>Terrorism</a:t>
            </a:r>
            <a:endParaRPr lang="zh-TW" altLang="en-US" sz="2800" dirty="0">
              <a:solidFill>
                <a:schemeClr val="bg1"/>
              </a:solidFill>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en-US" sz="2800" dirty="0">
                <a:solidFill>
                  <a:schemeClr val="bg1"/>
                </a:solidFill>
                <a:ea typeface="Microsoft JhengHei" panose="020B0604030504040204" pitchFamily="34" charset="-120"/>
              </a:rPr>
              <a:t>Extreme hatred against Christianity</a:t>
            </a:r>
            <a:endParaRPr lang="en-MY" sz="2800" dirty="0">
              <a:solidFill>
                <a:schemeClr val="bg1"/>
              </a:solidFill>
              <a:ea typeface="Microsoft JhengHei" panose="020B0604030504040204" pitchFamily="34" charset="-120"/>
            </a:endParaRPr>
          </a:p>
        </p:txBody>
      </p:sp>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rotWithShape="1">
          <a:blip r:embed="rId4">
            <a:extLst>
              <a:ext uri="{28A0092B-C50C-407E-A947-70E740481C1C}">
                <a14:useLocalDpi xmlns:a14="http://schemas.microsoft.com/office/drawing/2010/main" val="0"/>
              </a:ext>
            </a:extLst>
          </a:blip>
          <a:srcRect l="23453" t="-416" r="4513" b="416"/>
          <a:stretch/>
        </p:blipFill>
        <p:spPr>
          <a:xfrm>
            <a:off x="0" y="3414686"/>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5" cstate="print">
            <a:extLst>
              <a:ext uri="{28A0092B-C50C-407E-A947-70E740481C1C}">
                <a14:useLocalDpi xmlns:a14="http://schemas.microsoft.com/office/drawing/2010/main" val="0"/>
              </a:ext>
            </a:extLst>
          </a:blip>
          <a:srcRect l="18288" r="18288"/>
          <a:stretch/>
        </p:blipFill>
        <p:spPr>
          <a:xfrm>
            <a:off x="0" y="1561"/>
            <a:ext cx="3276600" cy="3443315"/>
          </a:xfrm>
          <a:prstGeom prst="rect">
            <a:avLst/>
          </a:prstGeom>
        </p:spPr>
      </p:pic>
      <p:pic>
        <p:nvPicPr>
          <p:cNvPr id="9" name="Picture 8">
            <a:extLst>
              <a:ext uri="{FF2B5EF4-FFF2-40B4-BE49-F238E27FC236}">
                <a16:creationId xmlns:a16="http://schemas.microsoft.com/office/drawing/2014/main" id="{069AF9A6-52FE-623B-0CDB-46273FDEC82F}"/>
              </a:ext>
            </a:extLst>
          </p:cNvPr>
          <p:cNvPicPr>
            <a:picLocks noChangeAspect="1"/>
          </p:cNvPicPr>
          <p:nvPr/>
        </p:nvPicPr>
        <p:blipFill>
          <a:blip r:embed="rId6" cstate="print">
            <a:extLst>
              <a:ext uri="{28A0092B-C50C-407E-A947-70E740481C1C}">
                <a14:useLocalDpi xmlns:a14="http://schemas.microsoft.com/office/drawing/2010/main" val="0"/>
              </a:ext>
            </a:extLst>
          </a:blip>
          <a:srcRect l="18242" r="18242"/>
          <a:stretch/>
        </p:blipFill>
        <p:spPr>
          <a:xfrm>
            <a:off x="3287486" y="3414686"/>
            <a:ext cx="3276600" cy="3443315"/>
          </a:xfrm>
          <a:prstGeom prst="rect">
            <a:avLst/>
          </a:prstGeom>
        </p:spPr>
      </p:pic>
      <p:pic>
        <p:nvPicPr>
          <p:cNvPr id="10" name="Picture 9">
            <a:extLst>
              <a:ext uri="{FF2B5EF4-FFF2-40B4-BE49-F238E27FC236}">
                <a16:creationId xmlns:a16="http://schemas.microsoft.com/office/drawing/2014/main" id="{F0DC1644-3DFD-EA62-85F8-8C04AD10AC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336" t="316" r="8150" b="-316"/>
          <a:stretch/>
        </p:blipFill>
        <p:spPr>
          <a:xfrm>
            <a:off x="3287486" y="1561"/>
            <a:ext cx="3276600" cy="3443315"/>
          </a:xfrm>
          <a:prstGeom prst="rect">
            <a:avLst/>
          </a:prstGeom>
        </p:spPr>
      </p:pic>
      <p:pic>
        <p:nvPicPr>
          <p:cNvPr id="3074" name="Picture 2" descr="索马里实际统治区域（深绿色） 索马里联邦声称但不被其控制的索马里兰（浅绿色）[1]">
            <a:extLst>
              <a:ext uri="{FF2B5EF4-FFF2-40B4-BE49-F238E27FC236}">
                <a16:creationId xmlns:a16="http://schemas.microsoft.com/office/drawing/2014/main" id="{9679AE9B-4EDA-CF74-7CD8-662987104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254251"/>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0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365" b="7365"/>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rgbClr val="064A4A">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533400" y="1219200"/>
            <a:ext cx="11353799" cy="5410200"/>
          </a:xfrm>
        </p:spPr>
        <p:txBody>
          <a:bodyPr>
            <a:noAutofit/>
          </a:bodyPr>
          <a:lstStyle/>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Dear Heavenly Father, we join our hearts and voices in prayer for Somalia.</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Ignorance, violence, famine, and terrorism have run rampant in this land,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even giving rise to international piracy, making the country to be a target of despise.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However, we know that You still love the Somalians.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Please break the power of terrorist groups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and dismantle the manipulation and schemes of religious leaders.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You are the Shepherd for the people of Somalia.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May the Lord grant them abundant rain, so that the adults and children alike lack nothing.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Please protect them from falling into sins of human trafficking, drug, and becoming pirates.</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Lord, please protect and comfort the several hundred Christians in Somalia.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When they face loneliness and persecution, Your presence and peace be with them.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We pray in the name of our Lord Jesus Christ. Amen.</a:t>
            </a: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433626"/>
            <a:ext cx="7249078" cy="861774"/>
          </a:xfrm>
          <a:prstGeom prst="rect">
            <a:avLst/>
          </a:prstGeom>
          <a:noFill/>
        </p:spPr>
        <p:txBody>
          <a:bodyPr wrap="square" rtlCol="0">
            <a:spAutoFit/>
          </a:bodyPr>
          <a:lstStyle/>
          <a:p>
            <a:pPr algn="ctr"/>
            <a:r>
              <a:rPr lang="en-US" altLang="zh-CN" sz="3200" b="1" dirty="0">
                <a:solidFill>
                  <a:schemeClr val="bg1"/>
                </a:solidFill>
                <a:effectLst/>
                <a:ea typeface="Microsoft JhengHei" panose="020B0604030504040204" pitchFamily="34" charset="-120"/>
                <a:cs typeface="Times New Roman" panose="02020603050405020304" pitchFamily="18" charset="0"/>
              </a:rPr>
              <a:t>Pray for</a:t>
            </a:r>
            <a:r>
              <a:rPr lang="en-US" altLang="zh-CN" sz="3200" b="1" dirty="0">
                <a:solidFill>
                  <a:schemeClr val="bg1"/>
                </a:solidFill>
                <a:ea typeface="Microsoft JhengHei" panose="020B0604030504040204" pitchFamily="34" charset="-120"/>
                <a:cs typeface="Times New Roman" panose="02020603050405020304" pitchFamily="18" charset="0"/>
              </a:rPr>
              <a:t> </a:t>
            </a:r>
            <a:r>
              <a:rPr lang="en-US" altLang="zh-TW" sz="3200" b="1" dirty="0">
                <a:solidFill>
                  <a:srgbClr val="D4D6C4"/>
                </a:solidFill>
                <a:latin typeface="Microsoft JhengHei" panose="020B0604030504040204" pitchFamily="34" charset="-120"/>
                <a:ea typeface="Microsoft JhengHei" panose="020B0604030504040204" pitchFamily="34" charset="-120"/>
              </a:rPr>
              <a:t>Somalia</a:t>
            </a:r>
            <a:endParaRPr lang="en-US" sz="3200" b="1" dirty="0">
              <a:solidFill>
                <a:schemeClr val="bg1"/>
              </a:solidFill>
              <a:latin typeface="Microsoft JhengHei" panose="020B0604030504040204" pitchFamily="34" charset="-120"/>
              <a:ea typeface="Microsoft JhengHei" panose="020B0604030504040204" pitchFamily="34" charset="-120"/>
            </a:endParaRPr>
          </a:p>
          <a:p>
            <a:pPr algn="ctr"/>
            <a:endParaRPr lang="en-US" dirty="0"/>
          </a:p>
        </p:txBody>
      </p:sp>
    </p:spTree>
    <p:extLst>
      <p:ext uri="{BB962C8B-B14F-4D97-AF65-F5344CB8AC3E}">
        <p14:creationId xmlns:p14="http://schemas.microsoft.com/office/powerpoint/2010/main" val="39454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23C6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7" name="TextBox 6"/>
          <p:cNvSpPr txBox="1"/>
          <p:nvPr/>
        </p:nvSpPr>
        <p:spPr>
          <a:xfrm>
            <a:off x="3429000" y="340852"/>
            <a:ext cx="7315200" cy="3058979"/>
          </a:xfrm>
          <a:prstGeom prst="rect">
            <a:avLst/>
          </a:prstGeom>
          <a:noFill/>
        </p:spPr>
        <p:txBody>
          <a:bodyPr wrap="square">
            <a:spAutoFit/>
          </a:bodyPr>
          <a:lstStyle/>
          <a:p>
            <a:pPr>
              <a:lnSpc>
                <a:spcPts val="4200"/>
              </a:lnSpc>
            </a:pPr>
            <a:r>
              <a:rPr lang="en-US" altLang="zh-TW" sz="3600" b="1" dirty="0">
                <a:solidFill>
                  <a:srgbClr val="D4D6C4"/>
                </a:solidFill>
                <a:ea typeface="Microsoft JhengHei" panose="020B0604030504040204" pitchFamily="34" charset="-120"/>
              </a:rPr>
              <a:t>Ethiopia </a:t>
            </a:r>
          </a:p>
          <a:p>
            <a:pPr>
              <a:lnSpc>
                <a:spcPts val="4200"/>
              </a:lnSpc>
              <a:spcAft>
                <a:spcPts val="600"/>
              </a:spcAft>
            </a:pPr>
            <a:r>
              <a:rPr lang="en-US" altLang="zh-TW" sz="3600" b="1" i="0" dirty="0">
                <a:solidFill>
                  <a:schemeClr val="bg1"/>
                </a:solidFill>
                <a:effectLst/>
              </a:rPr>
              <a:t>The Christ Body Suffering in Africa </a:t>
            </a:r>
          </a:p>
          <a:p>
            <a:pPr marL="274320" indent="-274320">
              <a:lnSpc>
                <a:spcPts val="3600"/>
              </a:lnSpc>
              <a:buFont typeface="Arial" panose="020B0604020202020204" pitchFamily="34" charset="0"/>
              <a:buChar char="•"/>
            </a:pPr>
            <a:r>
              <a:rPr lang="en-US" altLang="zh-TW" sz="2400" dirty="0">
                <a:solidFill>
                  <a:schemeClr val="bg1"/>
                </a:solidFill>
                <a:ea typeface="Microsoft JhengHei" panose="020B0604030504040204" pitchFamily="34" charset="-120"/>
              </a:rPr>
              <a:t>Population: 110 million</a:t>
            </a:r>
          </a:p>
          <a:p>
            <a:pPr marL="274320" indent="-274320">
              <a:lnSpc>
                <a:spcPts val="3600"/>
              </a:lnSpc>
              <a:buFont typeface="Arial" panose="020B0604020202020204" pitchFamily="34" charset="0"/>
              <a:buChar char="•"/>
            </a:pPr>
            <a:r>
              <a:rPr lang="en-US" altLang="zh-TW" sz="2400" dirty="0">
                <a:solidFill>
                  <a:schemeClr val="bg1"/>
                </a:solidFill>
                <a:ea typeface="Microsoft JhengHei" panose="020B0604030504040204" pitchFamily="34" charset="-120"/>
              </a:rPr>
              <a:t>350,000 facing food shortages in Tigray Region</a:t>
            </a:r>
          </a:p>
          <a:p>
            <a:pPr marL="274320" indent="-274320">
              <a:lnSpc>
                <a:spcPts val="3600"/>
              </a:lnSpc>
              <a:buFont typeface="Arial" panose="020B0604020202020204" pitchFamily="34" charset="0"/>
              <a:buChar char="•"/>
            </a:pPr>
            <a:r>
              <a:rPr lang="en-US" altLang="zh-TW" sz="2400" dirty="0">
                <a:solidFill>
                  <a:schemeClr val="bg1"/>
                </a:solidFill>
                <a:ea typeface="Microsoft JhengHei" panose="020B0604030504040204" pitchFamily="34" charset="-120"/>
              </a:rPr>
              <a:t>2.5 million Ethiopians need aids </a:t>
            </a:r>
          </a:p>
          <a:p>
            <a:pPr marL="274320" indent="-274320">
              <a:lnSpc>
                <a:spcPts val="3600"/>
              </a:lnSpc>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Serious human rights abuses</a:t>
            </a:r>
            <a:endParaRPr lang="en-MY" sz="2400" dirty="0">
              <a:solidFill>
                <a:schemeClr val="bg1"/>
              </a:solidFill>
              <a:ea typeface="Microsoft JhengHei" panose="020B0604030504040204" pitchFamily="34" charset="-120"/>
            </a:endParaRPr>
          </a:p>
        </p:txBody>
      </p:sp>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565" t="3791" r="13773"/>
          <a:stretch/>
        </p:blipFill>
        <p:spPr>
          <a:xfrm>
            <a:off x="0" y="3414686"/>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836" t="-487" r="13740" b="487"/>
          <a:stretch/>
        </p:blipFill>
        <p:spPr>
          <a:xfrm>
            <a:off x="0" y="1561"/>
            <a:ext cx="3276600" cy="3443315"/>
          </a:xfrm>
          <a:prstGeom prst="rect">
            <a:avLst/>
          </a:prstGeom>
        </p:spPr>
      </p:pic>
      <p:pic>
        <p:nvPicPr>
          <p:cNvPr id="9" name="Picture 8">
            <a:extLst>
              <a:ext uri="{FF2B5EF4-FFF2-40B4-BE49-F238E27FC236}">
                <a16:creationId xmlns:a16="http://schemas.microsoft.com/office/drawing/2014/main" id="{069AF9A6-52FE-623B-0CDB-46273FDEC82F}"/>
              </a:ext>
            </a:extLst>
          </p:cNvPr>
          <p:cNvPicPr>
            <a:picLocks noChangeAspect="1"/>
          </p:cNvPicPr>
          <p:nvPr/>
        </p:nvPicPr>
        <p:blipFill>
          <a:blip r:embed="rId6" cstate="print">
            <a:extLst>
              <a:ext uri="{28A0092B-C50C-407E-A947-70E740481C1C}">
                <a14:useLocalDpi xmlns:a14="http://schemas.microsoft.com/office/drawing/2010/main" val="0"/>
              </a:ext>
            </a:extLst>
          </a:blip>
          <a:srcRect l="18281" r="18281"/>
          <a:stretch/>
        </p:blipFill>
        <p:spPr>
          <a:xfrm>
            <a:off x="3287486" y="3414686"/>
            <a:ext cx="3276600" cy="3443315"/>
          </a:xfrm>
          <a:prstGeom prst="rect">
            <a:avLst/>
          </a:prstGeom>
        </p:spPr>
      </p:pic>
      <p:pic>
        <p:nvPicPr>
          <p:cNvPr id="10" name="Picture 9">
            <a:extLst>
              <a:ext uri="{FF2B5EF4-FFF2-40B4-BE49-F238E27FC236}">
                <a16:creationId xmlns:a16="http://schemas.microsoft.com/office/drawing/2014/main" id="{F0DC1644-3DFD-EA62-85F8-8C04AD10AC3F}"/>
              </a:ext>
            </a:extLst>
          </p:cNvPr>
          <p:cNvPicPr>
            <a:picLocks noChangeAspect="1"/>
          </p:cNvPicPr>
          <p:nvPr/>
        </p:nvPicPr>
        <p:blipFill>
          <a:blip r:embed="rId7" cstate="print">
            <a:extLst>
              <a:ext uri="{28A0092B-C50C-407E-A947-70E740481C1C}">
                <a14:useLocalDpi xmlns:a14="http://schemas.microsoft.com/office/drawing/2010/main" val="0"/>
              </a:ext>
            </a:extLst>
          </a:blip>
          <a:srcRect l="15059" r="15059"/>
          <a:stretch/>
        </p:blipFill>
        <p:spPr>
          <a:xfrm>
            <a:off x="6564086" y="3414685"/>
            <a:ext cx="3276600" cy="3443315"/>
          </a:xfrm>
          <a:prstGeom prst="rect">
            <a:avLst/>
          </a:prstGeom>
        </p:spPr>
      </p:pic>
      <p:pic>
        <p:nvPicPr>
          <p:cNvPr id="4098" name="Picture 2">
            <a:extLst>
              <a:ext uri="{FF2B5EF4-FFF2-40B4-BE49-F238E27FC236}">
                <a16:creationId xmlns:a16="http://schemas.microsoft.com/office/drawing/2014/main" id="{BE9FBBC8-6148-CB55-FB9E-DD8FDD6E8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5805" y="2074876"/>
            <a:ext cx="2819399" cy="281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0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365" b="7365"/>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rgbClr val="623C6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609600" y="1379350"/>
            <a:ext cx="10972800" cy="4979943"/>
          </a:xfrm>
        </p:spPr>
        <p:txBody>
          <a:bodyPr>
            <a:noAutofit/>
          </a:bodyPr>
          <a:lstStyle/>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Heavenly Father, please watch over every Ethiopian</a:t>
            </a:r>
            <a:r>
              <a:rPr lang="en-US" altLang="zh-TW" sz="2400" kern="100" dirty="0">
                <a:solidFill>
                  <a:schemeClr val="bg1"/>
                </a:solidFill>
                <a:ea typeface="Microsoft JhengHei" panose="020B0604030504040204" pitchFamily="34" charset="-120"/>
                <a:cs typeface="Times New Roman" panose="02020603050405020304" pitchFamily="18" charset="0"/>
              </a:rPr>
              <a:t> </a:t>
            </a:r>
            <a:r>
              <a:rPr lang="en-US" altLang="zh-TW" sz="2400" kern="100" dirty="0">
                <a:solidFill>
                  <a:schemeClr val="bg1"/>
                </a:solidFill>
                <a:effectLst/>
                <a:ea typeface="Microsoft JhengHei" panose="020B0604030504040204" pitchFamily="34" charset="-120"/>
                <a:cs typeface="Times New Roman" panose="02020603050405020304" pitchFamily="18" charset="0"/>
              </a:rPr>
              <a:t>who has suffered immense trauma during the civil war in the Tigray region.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They continue to live in this turmoil. We ask you to bring an end to the violence.</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Please remember the psychological trauma, famine, and illness that they have endured.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May they receive complete healing and peace through our Lord Jesus Christ.</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Please protect international relief organizations </a:t>
            </a:r>
            <a:r>
              <a:rPr lang="en-US" altLang="zh-TW" sz="2400" kern="100" dirty="0">
                <a:solidFill>
                  <a:schemeClr val="bg1"/>
                </a:solidFill>
                <a:ea typeface="Microsoft JhengHei" panose="020B0604030504040204" pitchFamily="34" charset="-120"/>
                <a:cs typeface="Times New Roman" panose="02020603050405020304" pitchFamily="18" charset="0"/>
              </a:rPr>
              <a:t>to </a:t>
            </a:r>
            <a:r>
              <a:rPr lang="en-US" altLang="zh-TW" sz="2400" kern="100" dirty="0">
                <a:solidFill>
                  <a:schemeClr val="bg1"/>
                </a:solidFill>
                <a:effectLst/>
                <a:ea typeface="Microsoft JhengHei" panose="020B0604030504040204" pitchFamily="34" charset="-120"/>
                <a:cs typeface="Times New Roman" panose="02020603050405020304" pitchFamily="18" charset="0"/>
              </a:rPr>
              <a:t>safely and successfully deliver aids to those in need.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May God revive the Ethiopian Church to know that you are God.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Although the future is disheartening, </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You bless Your people with eternal hope that comes from You.</a:t>
            </a:r>
          </a:p>
          <a:p>
            <a:pPr marL="0" indent="0" algn="ctr">
              <a:lnSpc>
                <a:spcPct val="100000"/>
              </a:lnSpc>
              <a:spcBef>
                <a:spcPts val="0"/>
              </a:spcBef>
              <a:spcAft>
                <a:spcPts val="600"/>
              </a:spcAft>
              <a:buNone/>
            </a:pPr>
            <a:r>
              <a:rPr lang="en-US" altLang="zh-TW" sz="2400" b="1" kern="100" dirty="0">
                <a:solidFill>
                  <a:schemeClr val="bg1"/>
                </a:solidFill>
                <a:effectLst/>
                <a:ea typeface="Microsoft JhengHei" panose="020B0604030504040204" pitchFamily="34" charset="-120"/>
                <a:cs typeface="Times New Roman" panose="02020603050405020304" pitchFamily="18" charset="0"/>
              </a:rPr>
              <a:t>We pray in the name of our Lord Jesus Christ. Amen.</a:t>
            </a: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502187"/>
            <a:ext cx="7249078" cy="584775"/>
          </a:xfrm>
          <a:prstGeom prst="rect">
            <a:avLst/>
          </a:prstGeom>
          <a:noFill/>
        </p:spPr>
        <p:txBody>
          <a:bodyPr wrap="square" rtlCol="0">
            <a:spAutoFit/>
          </a:bodyPr>
          <a:lstStyle/>
          <a:p>
            <a:pPr algn="ctr"/>
            <a:r>
              <a:rPr lang="en-US" altLang="zh-CN" sz="3200" b="1" dirty="0">
                <a:solidFill>
                  <a:schemeClr val="bg1"/>
                </a:solidFill>
                <a:effectLst/>
                <a:ea typeface="Microsoft JhengHei" panose="020B0604030504040204" pitchFamily="34" charset="-120"/>
                <a:cs typeface="Times New Roman" panose="02020603050405020304" pitchFamily="18" charset="0"/>
              </a:rPr>
              <a:t>Pray for </a:t>
            </a:r>
            <a:r>
              <a:rPr lang="en-US" altLang="zh-TW" sz="3200" b="1" dirty="0">
                <a:solidFill>
                  <a:srgbClr val="D4D6C4"/>
                </a:solidFill>
                <a:latin typeface="Microsoft JhengHei" panose="020B0604030504040204" pitchFamily="34" charset="-120"/>
                <a:ea typeface="Microsoft JhengHei" panose="020B0604030504040204" pitchFamily="34" charset="-120"/>
              </a:rPr>
              <a:t>Ethiopia</a:t>
            </a:r>
            <a:endParaRPr lang="en-US" dirty="0"/>
          </a:p>
        </p:txBody>
      </p:sp>
    </p:spTree>
    <p:extLst>
      <p:ext uri="{BB962C8B-B14F-4D97-AF65-F5344CB8AC3E}">
        <p14:creationId xmlns:p14="http://schemas.microsoft.com/office/powerpoint/2010/main" val="220553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864</TotalTime>
  <Words>2297</Words>
  <Application>Microsoft Office PowerPoint</Application>
  <PresentationFormat>Widescreen</PresentationFormat>
  <Paragraphs>136</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Microsoft JhengHei</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2687</cp:revision>
  <dcterms:created xsi:type="dcterms:W3CDTF">2020-11-06T17:04:00Z</dcterms:created>
  <dcterms:modified xsi:type="dcterms:W3CDTF">2023-11-01T00:52:25Z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3F8A3C643ED24B86BCF96D1CFB0CB11C_12</vt:lpwstr>
  </property>
  <property fmtid="{D5CDD505-2E9C-101B-9397-08002B2CF9AE}" pid="3" name="KSOProductBuildVer">
    <vt:lpwstr>1033-12.2.0.13215</vt:lpwstr>
  </property>
</Properties>
</file>