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76" r:id="rId2"/>
    <p:sldId id="377" r:id="rId3"/>
    <p:sldId id="346" r:id="rId4"/>
    <p:sldId id="348" r:id="rId5"/>
    <p:sldId id="344" r:id="rId6"/>
    <p:sldId id="345" r:id="rId7"/>
    <p:sldId id="34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232"/>
    <a:srgbClr val="48282B"/>
    <a:srgbClr val="AF275B"/>
    <a:srgbClr val="943857"/>
    <a:srgbClr val="8B4A51"/>
    <a:srgbClr val="EAE7A4"/>
    <a:srgbClr val="C3747A"/>
    <a:srgbClr val="937471"/>
    <a:srgbClr val="FF6699"/>
    <a:srgbClr val="EB6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250" autoAdjust="0"/>
  </p:normalViewPr>
  <p:slideViewPr>
    <p:cSldViewPr snapToGrid="0">
      <p:cViewPr varScale="1">
        <p:scale>
          <a:sx n="67" d="100"/>
          <a:sy n="67" d="100"/>
        </p:scale>
        <p:origin x="66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769D7-64F7-4DB7-97DD-86085B68C599}"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36BE7-1164-4177-9E38-1A2350595057}" type="slidenum">
              <a:rPr lang="en-US" smtClean="0"/>
              <a:t>‹#›</a:t>
            </a:fld>
            <a:endParaRPr lang="en-US"/>
          </a:p>
        </p:txBody>
      </p:sp>
    </p:spTree>
    <p:extLst>
      <p:ext uri="{BB962C8B-B14F-4D97-AF65-F5344CB8AC3E}">
        <p14:creationId xmlns:p14="http://schemas.microsoft.com/office/powerpoint/2010/main" val="322044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u-orFMI278o?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joshwilburne?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hPeGDIGHnoI?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jasebloor?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photos/sMP1im1Jbq4?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es/@thirdcultureken?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photos/E2bpEh2BLZ4?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TW" altLang="en-US" b="0" i="0" dirty="0">
              <a:solidFill>
                <a:srgbClr val="999999"/>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日本人口</a:t>
            </a:r>
          </a:p>
          <a:p>
            <a:pPr marL="0" marR="0">
              <a:lnSpc>
                <a:spcPts val="1400"/>
              </a:lnSpc>
              <a:spcBef>
                <a:spcPts val="0"/>
              </a:spcBef>
              <a:spcAft>
                <a:spcPts val="800"/>
              </a:spcAft>
            </a:pP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億</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2</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千</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5</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百萬，僅次於美國。</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人口集中在</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東京</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大阪</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名古屋</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三大都市</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20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東京</a:t>
            </a:r>
            <a:r>
              <a:rPr lang="zh-CN" altLang="en-US" sz="20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en-US" altLang="zh-CN" sz="2000" b="0" i="0" dirty="0">
                <a:solidFill>
                  <a:srgbClr val="4D5156"/>
                </a:solidFill>
                <a:effectLst/>
                <a:latin typeface="arial" panose="020B0604020202020204" pitchFamily="34" charset="0"/>
              </a:rPr>
              <a:t>36,192,261</a:t>
            </a:r>
            <a:r>
              <a:rPr lang="zh-CN" altLang="en-US" sz="2000" b="0" i="0" dirty="0">
                <a:solidFill>
                  <a:srgbClr val="4D5156"/>
                </a:solidFill>
                <a:effectLst/>
                <a:latin typeface="arial" panose="020B0604020202020204" pitchFamily="34" charset="0"/>
              </a:rPr>
              <a:t>人、</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大阪</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en-US" altLang="zh-CN" sz="2000" b="0" i="0" dirty="0">
                <a:solidFill>
                  <a:srgbClr val="4D5156"/>
                </a:solidFill>
                <a:effectLst/>
                <a:latin typeface="arial" panose="020B0604020202020204" pitchFamily="34" charset="0"/>
              </a:rPr>
              <a:t>11,913,722</a:t>
            </a:r>
            <a:r>
              <a:rPr lang="zh-CN" altLang="en-US" sz="2000" b="0" i="0" dirty="0">
                <a:solidFill>
                  <a:srgbClr val="4D5156"/>
                </a:solidFill>
                <a:effectLst/>
                <a:latin typeface="arial" panose="020B0604020202020204" pitchFamily="34" charset="0"/>
              </a:rPr>
              <a:t>人、</a:t>
            </a:r>
            <a:r>
              <a:rPr lang="zh-CN" altLang="en-US" sz="2000" b="0" i="0" dirty="0">
                <a:solidFill>
                  <a:srgbClr val="5F6368"/>
                </a:solidFill>
                <a:effectLst/>
                <a:latin typeface="arial" panose="020B0604020202020204" pitchFamily="34" charset="0"/>
              </a:rPr>
              <a:t>名古屋</a:t>
            </a:r>
            <a:r>
              <a:rPr lang="zh-CN" altLang="en-US" sz="2000" b="0" i="0" dirty="0">
                <a:solidFill>
                  <a:srgbClr val="4D5156"/>
                </a:solidFill>
                <a:effectLst/>
                <a:latin typeface="arial" panose="020B0604020202020204" pitchFamily="34" charset="0"/>
              </a:rPr>
              <a:t>：</a:t>
            </a:r>
            <a:r>
              <a:rPr lang="en-US" altLang="zh-CN" sz="2000" b="0" i="0" dirty="0">
                <a:solidFill>
                  <a:srgbClr val="4D5156"/>
                </a:solidFill>
                <a:effectLst/>
                <a:latin typeface="arial" panose="020B0604020202020204" pitchFamily="34" charset="0"/>
              </a:rPr>
              <a:t>5,754,972</a:t>
            </a:r>
            <a:r>
              <a:rPr lang="zh-CN" altLang="en-US" sz="2000" b="0" i="0" dirty="0">
                <a:solidFill>
                  <a:srgbClr val="4D5156"/>
                </a:solidFill>
                <a:effectLst/>
                <a:latin typeface="arial" panose="020B0604020202020204" pitchFamily="34" charset="0"/>
              </a:rPr>
              <a:t>人</a:t>
            </a: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日本福音現狀</a:t>
            </a: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日本人普遍認為自己是神道教徒或佛教徒。</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事實上，二戰的失敗前，日本人普遍認為他們是一個</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受武士道紀律規範</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，由天皇領導的家族中的神聖人民 。</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只有</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1/3</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的人有實際的信仰生活，許多日本人看重宗教的功能性高於真理。</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天主教在</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1549</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年進入日本， 後受逼迫屠殺</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與</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禁止，</a:t>
            </a: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二戰後才有福音派的宣教工作</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，信徒約有</a:t>
            </a:r>
            <a:r>
              <a:rPr lang="en-US" altLang="zh-TW"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2</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百萬</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卻有許多在受洗後的五年內因受不住家庭和社會的</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壓力而</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停止聚會。</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福音在日本的擴展仍受多限制</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182880" marR="0" indent="-182880">
              <a:lnSpc>
                <a:spcPts val="1400"/>
              </a:lnSpc>
              <a:spcBef>
                <a:spcPts val="0"/>
              </a:spcBef>
              <a:spcAft>
                <a:spcPts val="800"/>
              </a:spcAft>
              <a:buFont typeface="Arial" panose="020B0604020202020204" pitchFamily="34" charset="0"/>
              <a:buChar char="•"/>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前往日本宣教的人很少。</a:t>
            </a:r>
          </a:p>
          <a:p>
            <a:pPr marL="182880" marR="0" indent="-182880">
              <a:lnSpc>
                <a:spcPts val="1400"/>
              </a:lnSpc>
              <a:spcBef>
                <a:spcPts val="0"/>
              </a:spcBef>
              <a:spcAft>
                <a:spcPts val="800"/>
              </a:spcAft>
              <a:buFont typeface="Arial" panose="020B0604020202020204" pitchFamily="34" charset="0"/>
              <a:buChar char="•"/>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教會牧者年老，在日本教會中活躍的</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80</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歲以上的牧師比</a:t>
            </a:r>
            <a:r>
              <a:rPr lang="en-US"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30</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歲以下的牧師還要多。</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182880" marR="0" indent="-182880">
              <a:lnSpc>
                <a:spcPts val="1400"/>
              </a:lnSpc>
              <a:spcBef>
                <a:spcPts val="0"/>
              </a:spcBef>
              <a:spcAft>
                <a:spcPts val="800"/>
              </a:spcAft>
              <a:buFont typeface="Arial" panose="020B0604020202020204" pitchFamily="34" charset="0"/>
              <a:buChar char="•"/>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缺乏年輕傳道人接棒</a:t>
            </a:r>
            <a:r>
              <a:rPr lang="zh-CN"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島國文化</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日本是個島國，面對很多地震和海嘯，發展出</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尋求與自然威脅並存</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產生日本人</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重視和諧強調團隊合作</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尊重權威</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的行為模式和價值觀，</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與基督信仰中重視個人自由、與神的關係，和責任等概念，懼怕會因此脫離社會而被排斥。</a:t>
            </a:r>
            <a:br>
              <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b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導致日本人難以接受和理解基督信仰。</a:t>
            </a:r>
          </a:p>
          <a:p>
            <a:pPr marL="0" marR="0">
              <a:lnSpc>
                <a:spcPts val="1400"/>
              </a:lnSpc>
              <a:spcBef>
                <a:spcPts val="0"/>
              </a:spcBef>
              <a:spcAft>
                <a:spcPts val="800"/>
              </a:spcAft>
            </a:pPr>
            <a:endParaRPr lang="en-MY" altLang="zh-TW"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集團主義</a:t>
            </a:r>
            <a:r>
              <a:rPr lang="zh-CN"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日本有許多許多大企業，過去都是終身雇用，大企業本身就是一個大家庭。</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而且公司的機能延伸到員工的私生活許多層面，僱主與從屬的關係非常堅強，</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時至今日，為老闆脫罪而自殺的例子仍時有可聞。</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這種集團文化也做成一種內外之分，</a:t>
            </a:r>
            <a:r>
              <a:rPr lang="zh-TW" altLang="en-US" sz="14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對非圈內人非常冷漠無情</a:t>
            </a: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，特別在對方處於劣勢的時候，就出現敵意與優越感。</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造成了日本人的「非社交性」，他們缺少橫的聯繫。</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r>
              <a:rPr lang="zh-TW" altLang="en-US"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強調一體感，負面的結果造成做成他們不容易接受基督教背後的孤立性及封閉性的原因。</a:t>
            </a: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0" marR="0">
              <a:lnSpc>
                <a:spcPts val="1400"/>
              </a:lnSpc>
              <a:spcBef>
                <a:spcPts val="0"/>
              </a:spcBef>
              <a:spcAft>
                <a:spcPts val="800"/>
              </a:spcAft>
            </a:pPr>
            <a:endParaRPr lang="en-MY" altLang="zh-TW" sz="1400" b="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E436BE7-1164-4177-9E38-1A2350595057}" type="slidenum">
              <a:rPr lang="en-US" smtClean="0"/>
              <a:t>2</a:t>
            </a:fld>
            <a:endParaRPr lang="en-US"/>
          </a:p>
        </p:txBody>
      </p:sp>
    </p:spTree>
    <p:extLst>
      <p:ext uri="{BB962C8B-B14F-4D97-AF65-F5344CB8AC3E}">
        <p14:creationId xmlns:p14="http://schemas.microsoft.com/office/powerpoint/2010/main" val="288209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zh-TW" sz="18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我們要記念日本面臨的社會問題</a:t>
            </a:r>
            <a:r>
              <a:rPr 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endParaRPr lang="en-US" sz="1800" b="1"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名列前茅的貧困比率</a:t>
            </a:r>
            <a:endParaRPr lang="en-MY"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kern="100" dirty="0">
                <a:effectLst/>
                <a:latin typeface="Calibri" panose="020F0502020204030204" pitchFamily="34" charset="0"/>
                <a:ea typeface="DengXian" panose="02010600030101010101" pitchFamily="2" charset="-122"/>
                <a:cs typeface="Times New Roman" panose="02020603050405020304" pitchFamily="18" charset="0"/>
              </a:rPr>
              <a:t>日本</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是</a:t>
            </a:r>
            <a:r>
              <a:rPr lang="zh-TW" sz="1800" b="1"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世界第三大經濟體</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但卻因上世紀</a:t>
            </a:r>
            <a:r>
              <a:rPr 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80</a:t>
            </a: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年代的金融機構破產經歷衰退、經濟重整後，</a:t>
            </a:r>
            <a:endParaRPr lang="en-MY" alt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Calibri" panose="020F0502020204030204" pitchFamily="34" charset="0"/>
                <a:ea typeface="Microsoft JhengHei" panose="020B0604030504040204" pitchFamily="34" charset="-120"/>
                <a:cs typeface="Microsoft JhengHei" panose="020B0604030504040204" pitchFamily="34" charset="-120"/>
              </a:rPr>
              <a:t>终</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身雇用制崩</a:t>
            </a:r>
            <a:r>
              <a:rPr lang="zh-TW" sz="1800" kern="100" dirty="0">
                <a:solidFill>
                  <a:srgbClr val="636669"/>
                </a:solidFill>
                <a:effectLst/>
                <a:latin typeface="Calibri" panose="020F0502020204030204" pitchFamily="34" charset="0"/>
                <a:ea typeface="Microsoft JhengHei" panose="020B0604030504040204" pitchFamily="34" charset="-120"/>
                <a:cs typeface="Microsoft JhengHei" panose="020B0604030504040204" pitchFamily="34" charset="-120"/>
              </a:rPr>
              <a:t>溃</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a:t>
            </a:r>
            <a:r>
              <a:rPr lang="zh-TW" sz="1800" kern="100" dirty="0">
                <a:solidFill>
                  <a:srgbClr val="636669"/>
                </a:solidFill>
                <a:effectLst/>
                <a:latin typeface="Calibri" panose="020F0502020204030204" pitchFamily="34" charset="0"/>
                <a:ea typeface="Microsoft JhengHei" panose="020B0604030504040204" pitchFamily="34" charset="-120"/>
                <a:cs typeface="Microsoft JhengHei" panose="020B0604030504040204" pitchFamily="34" charset="-120"/>
              </a:rPr>
              <a:t>转</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型</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為</a:t>
            </a:r>
            <a:r>
              <a:rPr lang="zh-TW" sz="1800" kern="100" dirty="0">
                <a:solidFill>
                  <a:srgbClr val="636669"/>
                </a:solidFill>
                <a:effectLst/>
                <a:latin typeface="Calibri" panose="020F0502020204030204" pitchFamily="34" charset="0"/>
                <a:ea typeface="Microsoft JhengHei" panose="020B0604030504040204" pitchFamily="34" charset="-120"/>
                <a:cs typeface="Microsoft JhengHei" panose="020B0604030504040204" pitchFamily="34" charset="-120"/>
              </a:rPr>
              <a:t>压</a:t>
            </a:r>
            <a:r>
              <a:rPr 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力巨大的業績為主的社会</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，從中產國變成有大</a:t>
            </a:r>
            <a:r>
              <a:rPr lang="zh-CN" altLang="en-US"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部份</a:t>
            </a:r>
            <a:endParaRPr lang="en-MY" alt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的工資不高的低收入階層，開始了了貧富分化。</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人口老化後</a:t>
            </a: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的孤獨死</a:t>
            </a: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en-US" alt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2022</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年</a:t>
            </a:r>
            <a:r>
              <a:rPr lang="en-US" altLang="zh-TW"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65</a:t>
            </a:r>
            <a:r>
              <a:rPr lang="zh-TW" alt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歲以上人口</a:t>
            </a:r>
            <a:r>
              <a:rPr lang="en-US" altLang="zh-TW"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3</a:t>
            </a:r>
            <a:r>
              <a:rPr lang="en-MY" altLang="zh-CN"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en-US" altLang="zh-TW"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640</a:t>
            </a:r>
            <a:r>
              <a:rPr lang="zh-TW" alt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萬</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相當於</a:t>
            </a:r>
            <a:r>
              <a:rPr lang="zh-CN" alt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總</a:t>
            </a:r>
            <a:r>
              <a:rPr lang="zh-TW" alt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人口</a:t>
            </a:r>
            <a:r>
              <a:rPr lang="en-US" altLang="zh-TW"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30%</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 </a:t>
            </a: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近年來日本有一種新興行業「孤獨</a:t>
            </a:r>
            <a:r>
              <a:rPr lang="zh-TW" altLang="en-US" sz="2800" b="0" i="0" dirty="0">
                <a:solidFill>
                  <a:srgbClr val="111111"/>
                </a:solidFill>
                <a:effectLst/>
                <a:latin typeface="-apple-system"/>
              </a:rPr>
              <a:t>死</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清掃</a:t>
            </a:r>
            <a:r>
              <a:rPr lang="zh-TW" altLang="en-MY"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endParaRPr lang="en-MY" altLang="zh-CN"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2800" b="0" i="0" dirty="0">
                <a:solidFill>
                  <a:srgbClr val="111111"/>
                </a:solidFill>
                <a:effectLst/>
                <a:latin typeface="-apple-system"/>
              </a:rPr>
              <a:t>受死者的家屬或是房東的委託，專門處理孤獨死者的房間和遺物</a:t>
            </a:r>
            <a:r>
              <a:rPr lang="zh-CN" altLang="en-US" sz="2800" b="0" i="0" dirty="0">
                <a:solidFill>
                  <a:srgbClr val="111111"/>
                </a:solidFill>
                <a:effectLst/>
                <a:latin typeface="-apple-system"/>
              </a:rPr>
              <a:t>。</a:t>
            </a:r>
            <a:endParaRPr lang="en-MY" altLang="zh-CN"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日本傳統文化要求有恩必報，</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造</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成日本人</a:t>
            </a:r>
            <a:r>
              <a:rPr lang="zh-TW" altLang="en-US" sz="1800" b="1"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不想麻煩別人</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，怕欠人情，</a:t>
            </a:r>
            <a:endParaRPr lang="en-MY" alt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342900" marR="0" lvl="0" indent="-342900" algn="l" defTabSz="914400" rtl="0" eaLnBrk="1" fontAlgn="auto" latinLnBrk="0" hangingPunct="1">
              <a:lnSpc>
                <a:spcPts val="1400"/>
              </a:lnSpc>
              <a:spcBef>
                <a:spcPts val="0"/>
              </a:spcBef>
              <a:spcAft>
                <a:spcPts val="800"/>
              </a:spcAft>
              <a:buClrTx/>
              <a:buSzTx/>
              <a:buFontTx/>
              <a:buNone/>
              <a:tabLst>
                <a:tab pos="457200" algn="l"/>
              </a:tabLst>
              <a:defRPr/>
            </a:pP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令越來越多的獨居老人，</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許多老人</a:t>
            </a:r>
            <a:r>
              <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是在親友都不知道的情況下孤獨死去</a:t>
            </a:r>
            <a:r>
              <a:rPr lang="zh-CN"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endParaRPr lang="zh-TW" altLang="en-US"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mj-lt"/>
              <a:buNone/>
              <a:tabLst/>
              <a:defRPr/>
            </a:pPr>
            <a:endParaRPr lang="en-US" altLang="zh-TW"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居高不下的自殺率</a:t>
            </a:r>
            <a:br>
              <a:rPr lang="en-US" altLang="zh-TW" sz="1200" kern="100" dirty="0">
                <a:effectLst/>
                <a:latin typeface="Calibri" panose="020F0502020204030204" pitchFamily="34" charset="0"/>
                <a:ea typeface="DengXian" panose="02010600030101010101" pitchFamily="2" charset="-122"/>
                <a:cs typeface="Times New Roman" panose="02020603050405020304" pitchFamily="18"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日本社會非常註重遵守規則，強調團體利益</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導致人們很容易被孤立或排斥，</a:t>
            </a:r>
            <a:b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個人的需求和感受會被忽略或被看為不重要覺得自己是沒有價值地存在，感到孤獨、抑郁、焦慮無望和絕望，</a:t>
            </a:r>
            <a:b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b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認為自己給周圍的人帶來了麻煩，再加上高失業率，從而導致自殺成為了</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20</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至</a:t>
            </a:r>
            <a:r>
              <a:rPr lang="en-US" altLang="zh-TW"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44</a:t>
            </a:r>
            <a:r>
              <a:rPr lang="zh-TW" altLang="en-US" sz="1800" kern="100" dirty="0">
                <a:solidFill>
                  <a:srgbClr val="374151"/>
                </a:solidFill>
                <a:effectLst/>
                <a:latin typeface="Calibri" panose="020F0502020204030204" pitchFamily="34" charset="0"/>
                <a:ea typeface="Yu Gothic" panose="020B0400000000000000" pitchFamily="34" charset="-128"/>
                <a:cs typeface="Segoe UI" panose="020B0502040204020203" pitchFamily="34" charset="0"/>
              </a:rPr>
              <a:t>歲男性死亡的一個重大原因。</a:t>
            </a:r>
            <a:br>
              <a:rPr lang="en-MY" altLang="zh-TW" sz="12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12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sz="1200" b="1" kern="100" dirty="0">
                <a:effectLst/>
                <a:latin typeface="Calibri" panose="020F0502020204030204" pitchFamily="34" charset="0"/>
                <a:ea typeface="DengXian" panose="02010600030101010101" pitchFamily="2" charset="-122"/>
                <a:cs typeface="Times New Roman" panose="02020603050405020304" pitchFamily="18" charset="0"/>
              </a:rPr>
              <a:t>放棄</a:t>
            </a: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奮進的家</a:t>
            </a:r>
            <a:r>
              <a:rPr lang="zh-CN" altLang="en-US" sz="1200" b="1" kern="100" dirty="0">
                <a:effectLst/>
                <a:latin typeface="Calibri" panose="020F0502020204030204" pitchFamily="34" charset="0"/>
                <a:ea typeface="DengXian" panose="02010600030101010101" pitchFamily="2" charset="-122"/>
                <a:cs typeface="Times New Roman" panose="02020603050405020304" pitchFamily="18" charset="0"/>
              </a:rPr>
              <a:t>裡</a:t>
            </a:r>
            <a:r>
              <a:rPr lang="zh-TW" altLang="en-US" sz="1200" b="1" kern="100" dirty="0">
                <a:effectLst/>
                <a:latin typeface="Calibri" panose="020F0502020204030204" pitchFamily="34" charset="0"/>
                <a:ea typeface="DengXian" panose="02010600030101010101" pitchFamily="2" charset="-122"/>
                <a:cs typeface="Times New Roman" panose="02020603050405020304" pitchFamily="18" charset="0"/>
              </a:rPr>
              <a:t>蹲族</a:t>
            </a:r>
            <a:r>
              <a:rPr lang="zh-CN" altLang="en-US" sz="1200" b="1" kern="100" dirty="0">
                <a:effectLst/>
                <a:latin typeface="Calibri" panose="020F0502020204030204" pitchFamily="34" charset="0"/>
                <a:ea typeface="DengXian" panose="02010600030101010101" pitchFamily="2" charset="-122"/>
                <a:cs typeface="Times New Roman" panose="02020603050405020304" pitchFamily="18" charset="0"/>
              </a:rPr>
              <a:t>（關門族）</a:t>
            </a:r>
            <a:endParaRPr lang="en-US" altLang="zh-CN" sz="12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en-US" altLang="zh-TW" sz="1200" kern="100" dirty="0" err="1">
                <a:effectLst/>
                <a:latin typeface="Calibri" panose="020F0502020204030204" pitchFamily="34" charset="0"/>
                <a:ea typeface="DengXian" panose="02010600030101010101" pitchFamily="2" charset="-122"/>
                <a:cs typeface="Times New Roman" panose="02020603050405020304" pitchFamily="18" charset="0"/>
              </a:rPr>
              <a:t>除了老年化</a:t>
            </a:r>
            <a:r>
              <a:rPr lang="zh-TW" altLang="en-US" sz="12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令</a:t>
            </a:r>
            <a:r>
              <a:rPr lang="zh-TW" sz="12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消費需求萎縮</a:t>
            </a:r>
            <a:r>
              <a:rPr lang="en-US" altLang="zh-TW" sz="1200" kern="100" dirty="0">
                <a:effectLst/>
                <a:latin typeface="Calibri" panose="020F0502020204030204" pitchFamily="34" charset="0"/>
                <a:ea typeface="DengXian" panose="02010600030101010101" pitchFamily="2" charset="-122"/>
                <a:cs typeface="Times New Roman" panose="02020603050405020304" pitchFamily="18" charset="0"/>
              </a:rPr>
              <a:t>，2011年開始，</a:t>
            </a:r>
            <a:r>
              <a:rPr lang="zh-TW" altLang="en-US" sz="1200" kern="100" dirty="0">
                <a:effectLst/>
                <a:latin typeface="Calibri" panose="020F0502020204030204" pitchFamily="34" charset="0"/>
                <a:ea typeface="DengXian" panose="02010600030101010101" pitchFamily="2" charset="-122"/>
                <a:cs typeface="Times New Roman" panose="02020603050405020304" pitchFamily="18" charset="0"/>
              </a:rPr>
              <a:t>日本出生率很低，勞動人口減少，</a:t>
            </a:r>
            <a:r>
              <a:rPr lang="zh-CN" altLang="en-US" sz="1200" kern="100" dirty="0">
                <a:effectLst/>
                <a:latin typeface="Calibri" panose="020F0502020204030204" pitchFamily="34" charset="0"/>
                <a:ea typeface="DengXian" panose="02010600030101010101" pitchFamily="2" charset="-122"/>
                <a:cs typeface="Times New Roman" panose="02020603050405020304" pitchFamily="18" charset="0"/>
              </a:rPr>
              <a:t>導致</a:t>
            </a:r>
            <a:r>
              <a:rPr lang="zh-TW" altLang="en-US" sz="1200" kern="100" dirty="0">
                <a:effectLst/>
                <a:latin typeface="Calibri" panose="020F0502020204030204" pitchFamily="34" charset="0"/>
                <a:ea typeface="DengXian" panose="02010600030101010101" pitchFamily="2" charset="-122"/>
                <a:cs typeface="Times New Roman" panose="02020603050405020304" pitchFamily="18" charset="0"/>
              </a:rPr>
              <a:t>經濟</a:t>
            </a:r>
            <a:r>
              <a:rPr lang="zh-CN" altLang="en-US" b="0" i="0" dirty="0">
                <a:solidFill>
                  <a:srgbClr val="4D5156"/>
                </a:solidFill>
                <a:effectLst/>
                <a:latin typeface="arial" panose="020B0604020202020204" pitchFamily="34" charset="0"/>
              </a:rPr>
              <a:t>低迷</a:t>
            </a:r>
            <a:r>
              <a:rPr lang="zh-TW" altLang="en-US"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rPr>
              <a:t>，</a:t>
            </a:r>
            <a:endParaRPr lang="en-MY" altLang="zh-TW" sz="1800" kern="100" dirty="0">
              <a:solidFill>
                <a:srgbClr val="636669"/>
              </a:solidFill>
              <a:effectLst/>
              <a:latin typeface="Calibri" panose="020F0502020204030204" pitchFamily="34" charset="0"/>
              <a:ea typeface="Yu Gothic" panose="020B0400000000000000" pitchFamily="34" charset="-128"/>
              <a:cs typeface="Yu Gothic" panose="020B0400000000000000" pitchFamily="34" charset="-128"/>
            </a:endParaRPr>
          </a:p>
          <a:p>
            <a:pPr marL="342900" marR="0" lvl="0" indent="-342900">
              <a:lnSpc>
                <a:spcPts val="1400"/>
              </a:lnSpc>
              <a:spcBef>
                <a:spcPts val="0"/>
              </a:spcBef>
              <a:spcAft>
                <a:spcPts val="800"/>
              </a:spcAft>
              <a:tabLst>
                <a:tab pos="457200" algn="l"/>
              </a:tabLst>
            </a:pPr>
            <a:r>
              <a:rPr lang="zh-CN" altLang="en-US" sz="2800" b="0" i="0" dirty="0">
                <a:solidFill>
                  <a:srgbClr val="374151"/>
                </a:solidFill>
                <a:effectLst/>
                <a:latin typeface="Söhne"/>
              </a:rPr>
              <a:t>日本的</a:t>
            </a:r>
            <a:r>
              <a:rPr lang="zh-CN" altLang="en-US" sz="2800" b="1" i="0" dirty="0">
                <a:solidFill>
                  <a:srgbClr val="374151"/>
                </a:solidFill>
                <a:effectLst/>
                <a:latin typeface="Söhne"/>
              </a:rPr>
              <a:t>家长制度</a:t>
            </a:r>
            <a:r>
              <a:rPr lang="zh-CN" altLang="en-US" sz="2800" b="0" i="0" dirty="0">
                <a:solidFill>
                  <a:srgbClr val="374151"/>
                </a:solidFill>
                <a:effectLst/>
                <a:latin typeface="Söhne"/>
              </a:rPr>
              <a:t>和</a:t>
            </a:r>
            <a:r>
              <a:rPr lang="zh-CN" altLang="en-US" sz="2800" b="1" i="0" dirty="0">
                <a:solidFill>
                  <a:srgbClr val="374151"/>
                </a:solidFill>
                <a:effectLst/>
                <a:latin typeface="Söhne"/>
              </a:rPr>
              <a:t>要求苛刻的工作文化</a:t>
            </a:r>
            <a:r>
              <a:rPr lang="zh-CN" altLang="en-US" sz="2800" b="0" i="0" dirty="0">
                <a:solidFill>
                  <a:srgbClr val="374151"/>
                </a:solidFill>
                <a:effectLst/>
                <a:latin typeface="Söhne"/>
              </a:rPr>
              <a:t>，</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高壓</a:t>
            </a:r>
            <a:r>
              <a:rPr lang="zh-CN" altLang="en-US"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的</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生活環境，</a:t>
            </a:r>
            <a:r>
              <a:rPr lang="zh-CN" altLang="en-US" sz="1800" b="0" i="0" dirty="0">
                <a:solidFill>
                  <a:srgbClr val="374151"/>
                </a:solidFill>
                <a:effectLst/>
                <a:latin typeface="Söhne"/>
              </a:rPr>
              <a:t>加上近年的新冠疫情，</a:t>
            </a:r>
            <a:endParaRPr lang="en-MY" altLang="zh-CN" sz="1800" b="0" i="0" dirty="0">
              <a:solidFill>
                <a:srgbClr val="374151"/>
              </a:solidFill>
              <a:effectLst/>
              <a:latin typeface="Söhne"/>
            </a:endParaRPr>
          </a:p>
          <a:p>
            <a:pPr marL="342900" marR="0" lvl="0" indent="-342900">
              <a:lnSpc>
                <a:spcPts val="1400"/>
              </a:lnSpc>
              <a:spcBef>
                <a:spcPts val="0"/>
              </a:spcBef>
              <a:spcAft>
                <a:spcPts val="800"/>
              </a:spcAft>
              <a:tabLst>
                <a:tab pos="457200" algn="l"/>
              </a:tabLst>
            </a:pP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令</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越來越多的年輕人選擇窩藏在家</a:t>
            </a: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zh-TW" altLang="en-US" sz="1800" b="0" i="0" dirty="0">
                <a:solidFill>
                  <a:srgbClr val="202122"/>
                </a:solidFill>
                <a:effectLst/>
                <a:latin typeface="Arial" panose="020B0604020202020204" pitchFamily="34" charset="0"/>
              </a:rPr>
              <a:t>逃避社會</a:t>
            </a: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不出門工作的獨特躺平行為</a:t>
            </a:r>
            <a:r>
              <a:rPr 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rPr>
              <a:t>，</a:t>
            </a:r>
            <a:endParaRPr lang="en-MY" altLang="zh-TW" sz="1800" kern="100" dirty="0">
              <a:solidFill>
                <a:srgbClr val="636669"/>
              </a:solidFill>
              <a:effectLst/>
              <a:latin typeface="Yu Gothic" panose="020B0400000000000000" pitchFamily="34" charset="-128"/>
              <a:ea typeface="PMingLiU" panose="02020500000000000000" pitchFamily="18" charset="-120"/>
              <a:cs typeface="Times New Roman" panose="02020603050405020304" pitchFamily="18" charset="0"/>
            </a:endParaRPr>
          </a:p>
          <a:p>
            <a:pPr marL="342900" marR="0" lvl="0" indent="-342900">
              <a:lnSpc>
                <a:spcPts val="1400"/>
              </a:lnSpc>
              <a:spcBef>
                <a:spcPts val="0"/>
              </a:spcBef>
              <a:spcAft>
                <a:spcPts val="800"/>
              </a:spcAft>
              <a:tabLst>
                <a:tab pos="457200" algn="l"/>
              </a:tabLst>
            </a:pPr>
            <a:r>
              <a:rPr lang="zh-TW" altLang="en-US" sz="2800" b="0" i="0" dirty="0">
                <a:solidFill>
                  <a:srgbClr val="202122"/>
                </a:solidFill>
                <a:effectLst/>
                <a:latin typeface="Arial" panose="020B0604020202020204" pitchFamily="34" charset="0"/>
              </a:rPr>
              <a:t>他們隱蔽於臥室之中，有時長達幾年之久</a:t>
            </a:r>
            <a:r>
              <a:rPr lang="zh-TW" sz="1800" kern="100" dirty="0">
                <a:solidFill>
                  <a:srgbClr val="636669"/>
                </a:solidFill>
                <a:effectLst/>
                <a:latin typeface="Calibri" panose="020F0502020204030204" pitchFamily="34" charset="0"/>
                <a:ea typeface="Yu Gothic" panose="020B0400000000000000" pitchFamily="34" charset="-128"/>
                <a:cs typeface="Times New Roman" panose="02020603050405020304" pitchFamily="18" charset="0"/>
              </a:rPr>
              <a:t>。</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nSpc>
                <a:spcPct val="150000"/>
              </a:lnSpc>
              <a:spcBef>
                <a:spcPts val="0"/>
              </a:spcBef>
              <a:spcAft>
                <a:spcPts val="0"/>
              </a:spcAft>
              <a:buFont typeface="+mj-lt"/>
              <a:buNone/>
            </a:pPr>
            <a:r>
              <a:rPr lang="en-US" dirty="0"/>
              <a:t>Photo by </a:t>
            </a:r>
            <a:r>
              <a:rPr lang="en-US" dirty="0">
                <a:hlinkClick r:id="rId3"/>
              </a:rPr>
              <a:t>Jase Bloor</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FE436BE7-1164-4177-9E38-1A2350595057}" type="slidenum">
              <a:rPr lang="en-US" smtClean="0"/>
              <a:t>3</a:t>
            </a:fld>
            <a:endParaRPr lang="en-US"/>
          </a:p>
        </p:txBody>
      </p:sp>
    </p:spTree>
    <p:extLst>
      <p:ext uri="{BB962C8B-B14F-4D97-AF65-F5344CB8AC3E}">
        <p14:creationId xmlns:p14="http://schemas.microsoft.com/office/powerpoint/2010/main" val="94657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Josh </a:t>
            </a:r>
            <a:r>
              <a:rPr lang="en-US" dirty="0" err="1">
                <a:hlinkClick r:id="rId3"/>
              </a:rPr>
              <a:t>Wilburne</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FE436BE7-1164-4177-9E38-1A2350595057}" type="slidenum">
              <a:rPr lang="en-US" smtClean="0"/>
              <a:t>4</a:t>
            </a:fld>
            <a:endParaRPr lang="en-US"/>
          </a:p>
        </p:txBody>
      </p:sp>
    </p:spTree>
    <p:extLst>
      <p:ext uri="{BB962C8B-B14F-4D97-AF65-F5344CB8AC3E}">
        <p14:creationId xmlns:p14="http://schemas.microsoft.com/office/powerpoint/2010/main" val="260704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Jase Bloor</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FE436BE7-1164-4177-9E38-1A2350595057}" type="slidenum">
              <a:rPr lang="en-US" smtClean="0"/>
              <a:t>5</a:t>
            </a:fld>
            <a:endParaRPr lang="en-US"/>
          </a:p>
        </p:txBody>
      </p:sp>
    </p:spTree>
    <p:extLst>
      <p:ext uri="{BB962C8B-B14F-4D97-AF65-F5344CB8AC3E}">
        <p14:creationId xmlns:p14="http://schemas.microsoft.com/office/powerpoint/2010/main" val="266972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Kentaro Toma</a:t>
            </a:r>
            <a:r>
              <a:rPr lang="en-US" dirty="0"/>
              <a:t> on </a:t>
            </a:r>
            <a:r>
              <a:rPr lang="en-US" dirty="0" err="1">
                <a:hlinkClick r:id="rId4"/>
              </a:rPr>
              <a:t>Unsplash</a:t>
            </a:r>
            <a:r>
              <a:rPr lang="en-US" dirty="0"/>
              <a:t> </a:t>
            </a:r>
          </a:p>
          <a:p>
            <a:endParaRPr lang="en-US" b="0" i="0" dirty="0">
              <a:solidFill>
                <a:srgbClr val="374151"/>
              </a:solidFill>
              <a:effectLst/>
              <a:latin typeface="Söhne"/>
            </a:endParaRPr>
          </a:p>
          <a:p>
            <a:endParaRPr lang="en-US" b="0" i="0" dirty="0">
              <a:solidFill>
                <a:srgbClr val="374151"/>
              </a:solidFill>
              <a:effectLst/>
              <a:latin typeface="Söhne"/>
            </a:endParaRPr>
          </a:p>
          <a:p>
            <a:r>
              <a:rPr lang="en-US" altLang="zh-TW" sz="1800" dirty="0">
                <a:solidFill>
                  <a:srgbClr val="374151"/>
                </a:solidFill>
                <a:effectLst/>
                <a:ea typeface="Microsoft JhengHei" panose="020B0604030504040204" pitchFamily="34" charset="-120"/>
                <a:cs typeface="Microsoft JhengHei" panose="020B0604030504040204" pitchFamily="34" charset="-120"/>
              </a:rPr>
              <a:t>，</a:t>
            </a:r>
            <a:endParaRPr lang="en-US" dirty="0"/>
          </a:p>
        </p:txBody>
      </p:sp>
      <p:sp>
        <p:nvSpPr>
          <p:cNvPr id="4" name="Slide Number Placeholder 3"/>
          <p:cNvSpPr>
            <a:spLocks noGrp="1"/>
          </p:cNvSpPr>
          <p:nvPr>
            <p:ph type="sldNum" sz="quarter" idx="5"/>
          </p:nvPr>
        </p:nvSpPr>
        <p:spPr/>
        <p:txBody>
          <a:bodyPr/>
          <a:lstStyle/>
          <a:p>
            <a:fld id="{FE436BE7-1164-4177-9E38-1A2350595057}" type="slidenum">
              <a:rPr lang="en-US" smtClean="0"/>
              <a:t>6</a:t>
            </a:fld>
            <a:endParaRPr lang="en-US"/>
          </a:p>
        </p:txBody>
      </p:sp>
    </p:spTree>
    <p:extLst>
      <p:ext uri="{BB962C8B-B14F-4D97-AF65-F5344CB8AC3E}">
        <p14:creationId xmlns:p14="http://schemas.microsoft.com/office/powerpoint/2010/main" val="60510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0A47A-5C7E-436F-BE97-00A4918567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0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77C7-9672-97CB-DF8D-629D67E4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48C72F-57B5-B7E5-2ADB-F91CFF27F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A1C96-AB84-EFB4-1DF1-98AA1E6AFDFC}"/>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FFD69A32-55D9-D082-E7AE-1496A3745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634F2-AD25-F543-6B34-615848F8D96E}"/>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242321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8C06-12C3-4F76-7C23-2B043DE12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9D043D-F7F6-4965-4A24-7B8F4CCB1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9826F-4BFB-6F71-3064-B2F570223C4B}"/>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9D64C531-CAEB-72BF-10E3-EAD5F690C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4C202-2D55-D774-96FB-1AE23C6FCAC2}"/>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58179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7F4D5-8347-EA98-FB9D-EF31F1CB2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1B8B8D-1652-9D24-C891-CFEFE03A17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0DAF4-AB59-D896-AAB1-065D89FD93B7}"/>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197DF468-1796-ECC1-9FD4-3EABBE72D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0F179-E35D-E3F3-F0B4-052A9782A76E}"/>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62930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4C5E-4838-FEB2-B634-5F688D71D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6D1A7-A1B7-8D51-8872-A6E6E13C99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85632-E1D3-4C05-245A-9CF12450D834}"/>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E4B3CB5F-713C-EAAB-A4E5-662AB730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F385A-3018-31FB-EE56-4F1D284A4658}"/>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150960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7BDF-13B4-7C68-BEF9-A95EF9EA0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111D8-18D9-355B-997E-962F72B7D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24628-804B-91F0-8223-58499385DD80}"/>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2B021518-AEED-42AB-7461-9827938B5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3614C-6637-0896-D2C5-5BE1746177CA}"/>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126024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64F-25AD-0269-E27D-C31EA9055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955C0-5A5C-BB36-2DC5-2E384BD4B3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DA9ED3-D942-E5B1-097C-91E7DFA75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FA24A-1F93-647B-FF73-32CBACEDA65A}"/>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6" name="Footer Placeholder 5">
            <a:extLst>
              <a:ext uri="{FF2B5EF4-FFF2-40B4-BE49-F238E27FC236}">
                <a16:creationId xmlns:a16="http://schemas.microsoft.com/office/drawing/2014/main" id="{ED8EE735-AE16-74B0-41EA-D27D8A1C4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FA01C-8855-50FA-1F16-A900C7680B9D}"/>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193177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BFE3-295F-4230-631E-A7E0A8625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51AB1-A941-6B2A-542C-CFA63881F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988B2-0597-2896-22AF-E109274F5B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8DEC3-8E50-F6E7-E540-36C684E82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2EFDBD-CD98-97E3-994E-E0A28D9FE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15E357-0291-2DFD-20B1-175BB54FE1E6}"/>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8" name="Footer Placeholder 7">
            <a:extLst>
              <a:ext uri="{FF2B5EF4-FFF2-40B4-BE49-F238E27FC236}">
                <a16:creationId xmlns:a16="http://schemas.microsoft.com/office/drawing/2014/main" id="{3A9B8E17-5F8D-C6D5-A01D-4A789FE0B6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4F0AF-7865-2E95-2D32-6F731B2D7CA9}"/>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212052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A5B-66F8-5DEA-323D-A6C7BDBADE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945699-90C1-6E27-CE69-5BDC25100C2C}"/>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4" name="Footer Placeholder 3">
            <a:extLst>
              <a:ext uri="{FF2B5EF4-FFF2-40B4-BE49-F238E27FC236}">
                <a16:creationId xmlns:a16="http://schemas.microsoft.com/office/drawing/2014/main" id="{F474AC04-DAD7-648B-B6E3-204BEF0D1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4B063B-5AEA-393A-706D-0DACC2EF9037}"/>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329963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2B9BB-B8AD-468A-0B77-0921D7F6ADAC}"/>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3" name="Footer Placeholder 2">
            <a:extLst>
              <a:ext uri="{FF2B5EF4-FFF2-40B4-BE49-F238E27FC236}">
                <a16:creationId xmlns:a16="http://schemas.microsoft.com/office/drawing/2014/main" id="{EE87B396-EAB3-5058-35E1-8DF8F3413E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809CDD-7437-81AC-29A2-BAA61C055B8E}"/>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344934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5E07-66AB-7B67-E052-3258B81BC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EE6C07-E06F-ED9F-C77B-3CC160760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962F46-11D4-3134-D445-88DDE3464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4EBE8-6651-7C54-6365-A22062D6F796}"/>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6" name="Footer Placeholder 5">
            <a:extLst>
              <a:ext uri="{FF2B5EF4-FFF2-40B4-BE49-F238E27FC236}">
                <a16:creationId xmlns:a16="http://schemas.microsoft.com/office/drawing/2014/main" id="{A106099C-2AA5-51E9-1BE1-EAADAD7AB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9116E-820B-E875-7DCA-3BFCDD7C6A75}"/>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27590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C386-C482-9153-E702-AB741F5B3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1E647-2FC0-D4AC-39EF-DD9078310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F16AB-9F40-84DD-A685-5C7C3A9D7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3C942-C942-2CD2-C531-394EA30099E8}"/>
              </a:ext>
            </a:extLst>
          </p:cNvPr>
          <p:cNvSpPr>
            <a:spLocks noGrp="1"/>
          </p:cNvSpPr>
          <p:nvPr>
            <p:ph type="dt" sz="half" idx="10"/>
          </p:nvPr>
        </p:nvSpPr>
        <p:spPr/>
        <p:txBody>
          <a:bodyPr/>
          <a:lstStyle/>
          <a:p>
            <a:fld id="{A902F30D-F43D-4DA5-9A14-94D85B495643}" type="datetimeFigureOut">
              <a:rPr lang="en-US" smtClean="0"/>
              <a:t>4/28/2023</a:t>
            </a:fld>
            <a:endParaRPr lang="en-US"/>
          </a:p>
        </p:txBody>
      </p:sp>
      <p:sp>
        <p:nvSpPr>
          <p:cNvPr id="6" name="Footer Placeholder 5">
            <a:extLst>
              <a:ext uri="{FF2B5EF4-FFF2-40B4-BE49-F238E27FC236}">
                <a16:creationId xmlns:a16="http://schemas.microsoft.com/office/drawing/2014/main" id="{1F791953-AFD8-C3D7-838E-697010594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6EEA8-6BA2-D0EB-0BAD-1EA0661BB7DC}"/>
              </a:ext>
            </a:extLst>
          </p:cNvPr>
          <p:cNvSpPr>
            <a:spLocks noGrp="1"/>
          </p:cNvSpPr>
          <p:nvPr>
            <p:ph type="sldNum" sz="quarter" idx="12"/>
          </p:nvPr>
        </p:nvSpPr>
        <p:spPr/>
        <p:txBody>
          <a:bodyPr/>
          <a:lstStyle/>
          <a:p>
            <a:fld id="{AF05AA2E-F8E7-4EF3-8A9B-7A24574B2E97}" type="slidenum">
              <a:rPr lang="en-US" smtClean="0"/>
              <a:t>‹#›</a:t>
            </a:fld>
            <a:endParaRPr lang="en-US"/>
          </a:p>
        </p:txBody>
      </p:sp>
    </p:spTree>
    <p:extLst>
      <p:ext uri="{BB962C8B-B14F-4D97-AF65-F5344CB8AC3E}">
        <p14:creationId xmlns:p14="http://schemas.microsoft.com/office/powerpoint/2010/main" val="34483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0704A-EC2E-4F51-E3E5-678A9F3AD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C78E3-D9B5-C71C-B44E-7CE6A0251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A3F38-7F0F-D88E-35FF-D2270D42E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2F30D-F43D-4DA5-9A14-94D85B495643}" type="datetimeFigureOut">
              <a:rPr lang="en-US" smtClean="0"/>
              <a:t>4/28/2023</a:t>
            </a:fld>
            <a:endParaRPr lang="en-US"/>
          </a:p>
        </p:txBody>
      </p:sp>
      <p:sp>
        <p:nvSpPr>
          <p:cNvPr id="5" name="Footer Placeholder 4">
            <a:extLst>
              <a:ext uri="{FF2B5EF4-FFF2-40B4-BE49-F238E27FC236}">
                <a16:creationId xmlns:a16="http://schemas.microsoft.com/office/drawing/2014/main" id="{C2DDAF43-B472-80EA-DBF6-669841BBC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E59019-F3D1-404D-A466-51F0F5639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5AA2E-F8E7-4EF3-8A9B-7A24574B2E97}" type="slidenum">
              <a:rPr lang="en-US" smtClean="0"/>
              <a:t>‹#›</a:t>
            </a:fld>
            <a:endParaRPr lang="en-US"/>
          </a:p>
        </p:txBody>
      </p:sp>
    </p:spTree>
    <p:extLst>
      <p:ext uri="{BB962C8B-B14F-4D97-AF65-F5344CB8AC3E}">
        <p14:creationId xmlns:p14="http://schemas.microsoft.com/office/powerpoint/2010/main" val="150340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l="1541" r="1541"/>
          <a:stretch/>
        </p:blipFill>
        <p:spPr bwMode="auto">
          <a:xfrm>
            <a:off x="1385" y="0"/>
            <a:ext cx="12192000" cy="838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sp>
        <p:nvSpPr>
          <p:cNvPr id="9" name="TextBox 8"/>
          <p:cNvSpPr txBox="1"/>
          <p:nvPr/>
        </p:nvSpPr>
        <p:spPr>
          <a:xfrm>
            <a:off x="1905000" y="4667070"/>
            <a:ext cx="8305800" cy="1077218"/>
          </a:xfrm>
          <a:prstGeom prst="rect">
            <a:avLst/>
          </a:prstGeom>
          <a:noFill/>
        </p:spPr>
        <p:txBody>
          <a:bodyPr wrap="square">
            <a:spAutoFit/>
          </a:bodyPr>
          <a:lstStyle/>
          <a:p>
            <a:pPr algn="ctr"/>
            <a:r>
              <a:rPr lang="en-US" altLang="zh-TW" sz="24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2023</a:t>
            </a:r>
            <a:r>
              <a:rPr lang="en-US" altLang="zh-TW" sz="2400" b="1" dirty="0">
                <a:solidFill>
                  <a:schemeClr val="bg1"/>
                </a:solidFill>
                <a:latin typeface="Microsoft JhengHei" panose="020B0604030504040204" pitchFamily="34" charset="-120"/>
                <a:ea typeface="Microsoft JhengHei" panose="020B0604030504040204" pitchFamily="34" charset="-120"/>
              </a:rPr>
              <a:t>年</a:t>
            </a:r>
            <a:r>
              <a:rPr lang="en-US" altLang="zh-TW" sz="24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5月</a:t>
            </a:r>
          </a:p>
          <a:p>
            <a:pPr algn="ctr"/>
            <a:r>
              <a:rPr lang="zh-CN" altLang="en-US" sz="4000" b="1" dirty="0">
                <a:solidFill>
                  <a:schemeClr val="bg1"/>
                </a:solidFill>
                <a:latin typeface="Microsoft JhengHei" panose="020B0604030504040204" pitchFamily="34" charset="-120"/>
                <a:ea typeface="Microsoft JhengHei" panose="020B0604030504040204" pitchFamily="34" charset="-120"/>
              </a:rPr>
              <a:t>日本</a:t>
            </a:r>
            <a:endParaRPr lang="en-MY" sz="4000" b="1" dirty="0">
              <a:latin typeface="Microsoft JhengHei" panose="020B0604030504040204" pitchFamily="34" charset="-120"/>
              <a:ea typeface="Microsoft JhengHe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64" presetClass="path" presetSubtype="0" accel="50000" decel="50000" fill="hold" nodeType="withEffect">
                                  <p:stCondLst>
                                    <p:cond delay="0"/>
                                  </p:stCondLst>
                                  <p:childTnLst>
                                    <p:animMotion origin="layout" path="M -2.08333E-7 -1.11111E-6 L -2.08333E-7 -0.2 " pathEditMode="relative" rAng="0" ptsTypes="AA">
                                      <p:cBhvr>
                                        <p:cTn id="11" dur="2000" fill="hold"/>
                                        <p:tgtEl>
                                          <p:spTgt spid="3"/>
                                        </p:tgtEl>
                                        <p:attrNameLst>
                                          <p:attrName>ppt_x</p:attrName>
                                          <p:attrName>ppt_y</p:attrName>
                                        </p:attrNameLst>
                                      </p:cBhvr>
                                      <p:rCtr x="0" y="-10000"/>
                                    </p:animMotion>
                                  </p:childTnLst>
                                </p:cTn>
                              </p:par>
                              <p:par>
                                <p:cTn id="12" presetID="10" presetClass="entr" presetSubtype="0"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323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26FD8-A812-A7DD-3CE3-1602644CD5DE}"/>
              </a:ext>
            </a:extLst>
          </p:cNvPr>
          <p:cNvSpPr>
            <a:spLocks noGrp="1"/>
          </p:cNvSpPr>
          <p:nvPr>
            <p:ph idx="1"/>
          </p:nvPr>
        </p:nvSpPr>
        <p:spPr>
          <a:xfrm>
            <a:off x="489782" y="661811"/>
            <a:ext cx="5606218" cy="6075319"/>
          </a:xfrm>
        </p:spPr>
        <p:txBody>
          <a:bodyPr>
            <a:noAutofit/>
          </a:bodyPr>
          <a:lstStyle/>
          <a:p>
            <a:pPr marL="0" marR="0" lvl="0" indent="0">
              <a:lnSpc>
                <a:spcPct val="100000"/>
              </a:lnSpc>
              <a:spcBef>
                <a:spcPts val="0"/>
              </a:spcBef>
              <a:spcAft>
                <a:spcPts val="600"/>
              </a:spcAft>
              <a:buNone/>
            </a:pPr>
            <a:r>
              <a:rPr lang="zh-TW" sz="36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rPr>
              <a:t>日本</a:t>
            </a:r>
            <a:endParaRPr lang="en-MY" altLang="zh-TW" sz="36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nSpc>
                <a:spcPct val="100000"/>
              </a:lnSpc>
              <a:spcBef>
                <a:spcPts val="0"/>
              </a:spcBef>
              <a:spcAft>
                <a:spcPts val="600"/>
              </a:spcAft>
              <a:buNone/>
            </a:pPr>
            <a:r>
              <a:rPr lang="zh-TW" altLang="en-US" sz="3200" dirty="0">
                <a:solidFill>
                  <a:schemeClr val="bg1"/>
                </a:solidFill>
                <a:latin typeface="Microsoft JhengHei" panose="020B0604030504040204" pitchFamily="34" charset="-120"/>
                <a:ea typeface="Microsoft JhengHei" panose="020B0604030504040204" pitchFamily="34" charset="-120"/>
              </a:rPr>
              <a:t>人口</a:t>
            </a:r>
            <a:r>
              <a:rPr lang="zh-CN" altLang="en-US" sz="3200" dirty="0">
                <a:solidFill>
                  <a:schemeClr val="bg1"/>
                </a:solidFill>
                <a:latin typeface="Microsoft JhengHei" panose="020B0604030504040204" pitchFamily="34" charset="-120"/>
                <a:ea typeface="Microsoft JhengHei" panose="020B0604030504040204" pitchFamily="34" charset="-120"/>
              </a:rPr>
              <a:t>：</a:t>
            </a:r>
            <a:r>
              <a:rPr lang="en-US" altLang="zh-TW" sz="3200" dirty="0">
                <a:solidFill>
                  <a:schemeClr val="bg1"/>
                </a:solidFill>
                <a:latin typeface="Microsoft JhengHei" panose="020B0604030504040204" pitchFamily="34" charset="-120"/>
                <a:ea typeface="Microsoft JhengHei" panose="020B0604030504040204" pitchFamily="34" charset="-120"/>
              </a:rPr>
              <a:t>1.25</a:t>
            </a:r>
            <a:r>
              <a:rPr lang="zh-TW" altLang="en-US" sz="3200" dirty="0">
                <a:solidFill>
                  <a:schemeClr val="bg1"/>
                </a:solidFill>
                <a:latin typeface="Microsoft JhengHei" panose="020B0604030504040204" pitchFamily="34" charset="-120"/>
                <a:ea typeface="Microsoft JhengHei" panose="020B0604030504040204" pitchFamily="34" charset="-120"/>
              </a:rPr>
              <a:t>億</a:t>
            </a:r>
            <a:br>
              <a:rPr lang="en-US" altLang="zh-TW" sz="3200" dirty="0">
                <a:solidFill>
                  <a:schemeClr val="bg1"/>
                </a:solidFill>
                <a:latin typeface="Microsoft JhengHei" panose="020B0604030504040204" pitchFamily="34" charset="-120"/>
                <a:ea typeface="Microsoft JhengHei" panose="020B0604030504040204" pitchFamily="34" charset="-120"/>
              </a:rPr>
            </a:br>
            <a:r>
              <a:rPr lang="zh-TW" altLang="en-US" sz="3200" dirty="0">
                <a:solidFill>
                  <a:schemeClr val="bg1"/>
                </a:solidFill>
                <a:latin typeface="Microsoft JhengHei" panose="020B0604030504040204" pitchFamily="34" charset="-120"/>
                <a:ea typeface="Microsoft JhengHei" panose="020B0604030504040204" pitchFamily="34" charset="-120"/>
              </a:rPr>
              <a:t>集中在東京、大阪、名古屋</a:t>
            </a:r>
            <a:endParaRPr lang="en-US" altLang="zh-TW" sz="3200" dirty="0">
              <a:solidFill>
                <a:schemeClr val="bg1"/>
              </a:solidFill>
              <a:latin typeface="Microsoft JhengHei" panose="020B0604030504040204" pitchFamily="34" charset="-120"/>
              <a:ea typeface="Microsoft JhengHei" panose="020B0604030504040204" pitchFamily="34" charset="-120"/>
            </a:endParaRPr>
          </a:p>
          <a:p>
            <a:pPr marL="0" marR="0" lvl="0" indent="0">
              <a:lnSpc>
                <a:spcPct val="100000"/>
              </a:lnSpc>
              <a:spcBef>
                <a:spcPts val="1200"/>
              </a:spcBef>
              <a:spcAft>
                <a:spcPts val="600"/>
              </a:spcAft>
              <a:buNone/>
            </a:pPr>
            <a:r>
              <a:rPr lang="zh-TW"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rPr>
              <a:t>日本</a:t>
            </a:r>
            <a:r>
              <a:rPr lang="zh-CN" altLang="en-US"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rPr>
              <a:t>福音</a:t>
            </a:r>
            <a:r>
              <a:rPr lang="zh-TW"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rPr>
              <a:t>現狀</a:t>
            </a:r>
            <a:endParaRPr lang="en-US" altLang="zh-TW"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TW" sz="30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神道教徒或佛教徒</a:t>
            </a:r>
            <a:endParaRPr lang="en-US" altLang="zh-TW" sz="30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CN"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日本首位宣教士：</a:t>
            </a:r>
            <a:r>
              <a:rPr lang="zh-TW"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沙勿略</a:t>
            </a:r>
            <a:endParaRPr 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需要鼓勵的兩百萬基督徒</a:t>
            </a:r>
            <a:endParaRPr lang="en-US" altLang="zh-TW"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宣教士短缺和教會老齡化</a:t>
            </a:r>
            <a:endParaRPr lang="en-US" altLang="zh-TW"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島國文化難以認同基督教</a:t>
            </a:r>
            <a:endParaRPr lang="en-US" altLang="zh-TW"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0"/>
              </a:spcBef>
              <a:spcAft>
                <a:spcPts val="600"/>
              </a:spcAft>
            </a:pPr>
            <a:r>
              <a:rPr lang="zh-TW" altLang="en-US" sz="3000"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集團主義產生內外之分</a:t>
            </a:r>
            <a:endParaRPr lang="en-US" sz="3000" b="1" dirty="0">
              <a:solidFill>
                <a:schemeClr val="bg1"/>
              </a:solidFill>
              <a:latin typeface="Microsoft JhengHei" panose="020B0604030504040204" pitchFamily="34" charset="-120"/>
              <a:ea typeface="Microsoft JhengHei" panose="020B0604030504040204" pitchFamily="34" charset="-120"/>
            </a:endParaRPr>
          </a:p>
        </p:txBody>
      </p:sp>
      <p:pic>
        <p:nvPicPr>
          <p:cNvPr id="1028" name="Picture 4">
            <a:extLst>
              <a:ext uri="{FF2B5EF4-FFF2-40B4-BE49-F238E27FC236}">
                <a16:creationId xmlns:a16="http://schemas.microsoft.com/office/drawing/2014/main" id="{62986F16-E0EC-0EBD-87CA-1A115EEB4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76038" y="0"/>
            <a:ext cx="590715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DECBCBF-9606-5712-AD2D-D2B7DBDC7B40}"/>
              </a:ext>
            </a:extLst>
          </p:cNvPr>
          <p:cNvGrpSpPr/>
          <p:nvPr/>
        </p:nvGrpSpPr>
        <p:grpSpPr>
          <a:xfrm>
            <a:off x="7402287" y="1254214"/>
            <a:ext cx="3308966" cy="4619018"/>
            <a:chOff x="7402287" y="1254214"/>
            <a:chExt cx="3308966" cy="4619018"/>
          </a:xfrm>
        </p:grpSpPr>
        <p:pic>
          <p:nvPicPr>
            <p:cNvPr id="4" name="Picture 3">
              <a:extLst>
                <a:ext uri="{FF2B5EF4-FFF2-40B4-BE49-F238E27FC236}">
                  <a16:creationId xmlns:a16="http://schemas.microsoft.com/office/drawing/2014/main" id="{246457F0-1C6F-9E44-AFCD-BA2E7B868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1254214"/>
              <a:ext cx="3200110" cy="4155986"/>
            </a:xfrm>
            <a:prstGeom prst="rect">
              <a:avLst/>
            </a:prstGeom>
          </p:spPr>
        </p:pic>
        <p:sp>
          <p:nvSpPr>
            <p:cNvPr id="6" name="TextBox 5">
              <a:extLst>
                <a:ext uri="{FF2B5EF4-FFF2-40B4-BE49-F238E27FC236}">
                  <a16:creationId xmlns:a16="http://schemas.microsoft.com/office/drawing/2014/main" id="{0AD695A7-7BEB-8B18-6B46-3E69A3C4DDCB}"/>
                </a:ext>
              </a:extLst>
            </p:cNvPr>
            <p:cNvSpPr txBox="1"/>
            <p:nvPr/>
          </p:nvSpPr>
          <p:spPr>
            <a:xfrm>
              <a:off x="7402287" y="5503900"/>
              <a:ext cx="1382486" cy="369332"/>
            </a:xfrm>
            <a:prstGeom prst="rect">
              <a:avLst/>
            </a:prstGeom>
            <a:noFill/>
          </p:spPr>
          <p:txBody>
            <a:bodyPr wrap="square">
              <a:spAutoFit/>
            </a:bodyPr>
            <a:lstStyle/>
            <a:p>
              <a:r>
                <a:rPr lang="zh-TW" altLang="en-US" sz="1800" b="1" kern="1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沙勿略</a:t>
              </a:r>
              <a:endParaRPr lang="en-MY" b="1" dirty="0"/>
            </a:p>
          </p:txBody>
        </p:sp>
      </p:grpSp>
    </p:spTree>
    <p:extLst>
      <p:ext uri="{BB962C8B-B14F-4D97-AF65-F5344CB8AC3E}">
        <p14:creationId xmlns:p14="http://schemas.microsoft.com/office/powerpoint/2010/main" val="13213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FF4498-661E-1AB7-C4CA-FBFC333AF194}"/>
              </a:ext>
            </a:extLst>
          </p:cNvPr>
          <p:cNvPicPr>
            <a:picLocks noChangeAspect="1"/>
          </p:cNvPicPr>
          <p:nvPr/>
        </p:nvPicPr>
        <p:blipFill>
          <a:blip r:embed="rId3">
            <a:extLst>
              <a:ext uri="{28A0092B-C50C-407E-A947-70E740481C1C}">
                <a14:useLocalDpi xmlns:a14="http://schemas.microsoft.com/office/drawing/2010/main" val="0"/>
              </a:ext>
            </a:extLst>
          </a:blip>
          <a:srcRect t="10" b="10"/>
          <a:stretch/>
        </p:blipFill>
        <p:spPr>
          <a:xfrm>
            <a:off x="4993115" y="0"/>
            <a:ext cx="7198886" cy="4041184"/>
          </a:xfrm>
          <a:prstGeom prst="rect">
            <a:avLst/>
          </a:prstGeom>
        </p:spPr>
      </p:pic>
      <p:sp>
        <p:nvSpPr>
          <p:cNvPr id="3" name="Content Placeholder 2">
            <a:extLst>
              <a:ext uri="{FF2B5EF4-FFF2-40B4-BE49-F238E27FC236}">
                <a16:creationId xmlns:a16="http://schemas.microsoft.com/office/drawing/2014/main" id="{70126FD8-A812-A7DD-3CE3-1602644CD5DE}"/>
              </a:ext>
            </a:extLst>
          </p:cNvPr>
          <p:cNvSpPr>
            <a:spLocks noGrp="1"/>
          </p:cNvSpPr>
          <p:nvPr>
            <p:ph idx="1"/>
          </p:nvPr>
        </p:nvSpPr>
        <p:spPr>
          <a:xfrm>
            <a:off x="426720" y="1460637"/>
            <a:ext cx="4733109" cy="3762556"/>
          </a:xfrm>
        </p:spPr>
        <p:txBody>
          <a:bodyPr>
            <a:normAutofit/>
          </a:bodyPr>
          <a:lstStyle/>
          <a:p>
            <a:pPr marL="0" indent="0">
              <a:lnSpc>
                <a:spcPct val="100000"/>
              </a:lnSpc>
              <a:spcBef>
                <a:spcPts val="600"/>
              </a:spcBef>
              <a:spcAft>
                <a:spcPts val="600"/>
              </a:spcAft>
              <a:buNone/>
            </a:pPr>
            <a:r>
              <a:rPr lang="zh-TW"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rPr>
              <a:t>日本社會問題現狀</a:t>
            </a:r>
            <a:endParaRPr lang="en-MY" altLang="zh-TW" sz="3200" b="1" dirty="0">
              <a:solidFill>
                <a:srgbClr val="EAE7A4"/>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名列前茅的貧困比率</a:t>
            </a:r>
            <a:endParaRPr lang="en-US"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600"/>
              </a:spcBef>
              <a:spcAft>
                <a:spcPts val="600"/>
              </a:spcAft>
            </a:pPr>
            <a:r>
              <a:rPr lang="zh-TW" altLang="en-US"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人口老</a:t>
            </a: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化</a:t>
            </a:r>
            <a:r>
              <a:rPr lang="zh-TW" altLang="en-US"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後</a:t>
            </a: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的孤獨死</a:t>
            </a:r>
            <a:endParaRPr lang="en-US" alt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居高不下的自殺率</a:t>
            </a:r>
            <a:endParaRPr lang="en-US"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600"/>
              </a:spcBef>
              <a:spcAft>
                <a:spcPts val="600"/>
              </a:spcAft>
            </a:pP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放棄奮進的家</a:t>
            </a:r>
            <a:r>
              <a:rPr lang="zh-CN" altLang="en-US"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裡</a:t>
            </a:r>
            <a:r>
              <a:rPr 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蹲族</a:t>
            </a:r>
            <a:endParaRPr lang="en-US" altLang="zh-TW" sz="3000" kern="1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nSpc>
                <a:spcPct val="100000"/>
              </a:lnSpc>
              <a:spcBef>
                <a:spcPts val="600"/>
              </a:spcBef>
              <a:spcAft>
                <a:spcPts val="600"/>
              </a:spcAft>
            </a:pPr>
            <a:r>
              <a:rPr lang="zh-CN" altLang="en-US" sz="3000" b="0" i="0" dirty="0">
                <a:solidFill>
                  <a:schemeClr val="bg1"/>
                </a:solidFill>
                <a:effectLst/>
                <a:latin typeface="Microsoft JhengHei" panose="020B0604030504040204" pitchFamily="34" charset="-120"/>
                <a:ea typeface="Microsoft JhengHei" panose="020B0604030504040204" pitchFamily="34" charset="-120"/>
              </a:rPr>
              <a:t>精神真空</a:t>
            </a:r>
            <a:endParaRPr lang="en-US" sz="3000" dirty="0">
              <a:solidFill>
                <a:schemeClr val="bg1"/>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5BF07AB3-22EB-0B2F-D399-8B2469454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64" r="823"/>
          <a:stretch/>
        </p:blipFill>
        <p:spPr bwMode="auto">
          <a:xfrm>
            <a:off x="4993114" y="4046058"/>
            <a:ext cx="3294346" cy="28119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843DD32-0CA6-52DD-4D3F-B83A17F1F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 r="32"/>
          <a:stretch/>
        </p:blipFill>
        <p:spPr bwMode="auto">
          <a:xfrm>
            <a:off x="8287460" y="4041184"/>
            <a:ext cx="3904539" cy="281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34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282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CFB7E3-938E-D65D-0BDB-F0EE6EBBFF41}"/>
              </a:ext>
            </a:extLst>
          </p:cNvPr>
          <p:cNvPicPr>
            <a:picLocks noChangeAspect="1"/>
          </p:cNvPicPr>
          <p:nvPr/>
        </p:nvPicPr>
        <p:blipFill rotWithShape="1">
          <a:blip r:embed="rId3">
            <a:extLst>
              <a:ext uri="{28A0092B-C50C-407E-A947-70E740481C1C}">
                <a14:useLocalDpi xmlns:a14="http://schemas.microsoft.com/office/drawing/2010/main" val="0"/>
              </a:ext>
            </a:extLst>
          </a:blip>
          <a:srcRect l="1869" t="6794" r="494" b="11986"/>
          <a:stretch/>
        </p:blipFill>
        <p:spPr>
          <a:xfrm>
            <a:off x="0" y="0"/>
            <a:ext cx="12366172" cy="6858000"/>
          </a:xfrm>
          <a:prstGeom prst="rect">
            <a:avLst/>
          </a:prstGeom>
        </p:spPr>
      </p:pic>
      <p:pic>
        <p:nvPicPr>
          <p:cNvPr id="4" name="Picture 3">
            <a:extLst>
              <a:ext uri="{FF2B5EF4-FFF2-40B4-BE49-F238E27FC236}">
                <a16:creationId xmlns:a16="http://schemas.microsoft.com/office/drawing/2014/main" id="{FDA21AE5-0B73-2B9C-7CB2-AFBCEE513A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44200" y="313862"/>
            <a:ext cx="1076879" cy="1075717"/>
          </a:xfrm>
          <a:prstGeom prst="rect">
            <a:avLst/>
          </a:prstGeom>
        </p:spPr>
      </p:pic>
      <p:sp>
        <p:nvSpPr>
          <p:cNvPr id="5" name="TextBox 4">
            <a:extLst>
              <a:ext uri="{FF2B5EF4-FFF2-40B4-BE49-F238E27FC236}">
                <a16:creationId xmlns:a16="http://schemas.microsoft.com/office/drawing/2014/main" id="{8973EBF5-73C4-353E-CE84-D5907BE97A01}"/>
              </a:ext>
            </a:extLst>
          </p:cNvPr>
          <p:cNvSpPr txBox="1"/>
          <p:nvPr/>
        </p:nvSpPr>
        <p:spPr>
          <a:xfrm>
            <a:off x="1752600" y="3048000"/>
            <a:ext cx="8229600" cy="1200329"/>
          </a:xfrm>
          <a:prstGeom prst="rect">
            <a:avLst/>
          </a:prstGeom>
          <a:noFill/>
        </p:spPr>
        <p:txBody>
          <a:bodyPr wrap="square">
            <a:spAutoFit/>
          </a:bodyPr>
          <a:lstStyle/>
          <a:p>
            <a:pPr algn="ctr"/>
            <a:r>
              <a:rPr lang="zh-TW" altLang="en-US" sz="3600" b="1" dirty="0">
                <a:solidFill>
                  <a:schemeClr val="bg1"/>
                </a:solidFill>
                <a:latin typeface="Microsoft JhengHei" panose="020B0604030504040204" pitchFamily="34" charset="-120"/>
                <a:ea typeface="Microsoft JhengHei" panose="020B0604030504040204" pitchFamily="34" charset="-120"/>
              </a:rPr>
              <a:t>讓我們</a:t>
            </a:r>
            <a:r>
              <a:rPr lang="zh-CN" altLang="en-US" sz="3600" b="1" dirty="0">
                <a:solidFill>
                  <a:schemeClr val="bg1"/>
                </a:solidFill>
                <a:latin typeface="Microsoft JhengHei" panose="020B0604030504040204" pitchFamily="34" charset="-120"/>
                <a:ea typeface="Microsoft JhengHei" panose="020B0604030504040204" pitchFamily="34" charset="-120"/>
              </a:rPr>
              <a:t>同心</a:t>
            </a:r>
            <a:r>
              <a:rPr lang="zh-TW" altLang="en-US" sz="3600" b="1" dirty="0">
                <a:solidFill>
                  <a:schemeClr val="bg1"/>
                </a:solidFill>
                <a:latin typeface="Microsoft JhengHei" panose="020B0604030504040204" pitchFamily="34" charset="-120"/>
                <a:ea typeface="Microsoft JhengHei" panose="020B0604030504040204" pitchFamily="34" charset="-120"/>
              </a:rPr>
              <a:t>為</a:t>
            </a:r>
            <a:r>
              <a:rPr lang="zh-CN" altLang="en-US" sz="3600" b="1" dirty="0">
                <a:solidFill>
                  <a:srgbClr val="FF0000"/>
                </a:solidFill>
                <a:latin typeface="Microsoft JhengHei" panose="020B0604030504040204" pitchFamily="34" charset="-120"/>
                <a:ea typeface="Microsoft JhengHei" panose="020B0604030504040204" pitchFamily="34" charset="-120"/>
              </a:rPr>
              <a:t>日本</a:t>
            </a:r>
            <a:r>
              <a:rPr lang="zh-TW" altLang="en-US" sz="3600" b="1" dirty="0">
                <a:solidFill>
                  <a:schemeClr val="bg1"/>
                </a:solidFill>
                <a:latin typeface="Microsoft JhengHei" panose="020B0604030504040204" pitchFamily="34" charset="-120"/>
                <a:ea typeface="Microsoft JhengHei" panose="020B0604030504040204" pitchFamily="34" charset="-120"/>
              </a:rPr>
              <a:t>禱告</a:t>
            </a:r>
            <a:br>
              <a:rPr lang="en-MY" altLang="zh-TW" sz="3600" b="1" dirty="0">
                <a:solidFill>
                  <a:schemeClr val="bg1"/>
                </a:solidFill>
                <a:latin typeface="Microsoft JhengHei" panose="020B0604030504040204" pitchFamily="34" charset="-120"/>
                <a:ea typeface="Microsoft JhengHei" panose="020B0604030504040204" pitchFamily="34" charset="-120"/>
              </a:rPr>
            </a:br>
            <a:r>
              <a:rPr lang="zh-TW" altLang="en-US" sz="3600" b="1" dirty="0">
                <a:latin typeface="Microsoft JhengHei" panose="020B0604030504040204" pitchFamily="34" charset="-120"/>
                <a:ea typeface="Microsoft JhengHei" panose="020B0604030504040204" pitchFamily="34" charset="-120"/>
              </a:rPr>
              <a:t> </a:t>
            </a:r>
            <a:endParaRPr lang="en-US" sz="36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0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400"/>
                                        <p:tgtEl>
                                          <p:spTgt spid="5">
                                            <p:txEl>
                                              <p:pRg st="0" end="0"/>
                                            </p:txEl>
                                          </p:spTgt>
                                        </p:tgtEl>
                                      </p:cBhvr>
                                    </p:animEffect>
                                  </p:childTnLst>
                                </p:cTn>
                              </p:par>
                              <p:par>
                                <p:cTn id="8" presetID="10" presetClass="exit" presetSubtype="0" fill="hold" nodeType="withEffect">
                                  <p:stCondLst>
                                    <p:cond delay="900"/>
                                  </p:stCondLst>
                                  <p:childTnLst>
                                    <p:animEffect transition="out" filter="fade">
                                      <p:cBhvr>
                                        <p:cTn id="9" dur="1100"/>
                                        <p:tgtEl>
                                          <p:spTgt spid="2"/>
                                        </p:tgtEl>
                                      </p:cBhvr>
                                    </p:animEffect>
                                    <p:set>
                                      <p:cBhvr>
                                        <p:cTn id="10" dur="1" fill="hold">
                                          <p:stCondLst>
                                            <p:cond delay="10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4BA7B-718D-395F-740B-0F82A548E040}"/>
              </a:ext>
            </a:extLst>
          </p:cNvPr>
          <p:cNvPicPr>
            <a:picLocks noChangeAspect="1"/>
          </p:cNvPicPr>
          <p:nvPr/>
        </p:nvPicPr>
        <p:blipFill>
          <a:blip r:embed="rId3">
            <a:extLst>
              <a:ext uri="{28A0092B-C50C-407E-A947-70E740481C1C}">
                <a14:useLocalDpi xmlns:a14="http://schemas.microsoft.com/office/drawing/2010/main" val="0"/>
              </a:ext>
            </a:extLst>
          </a:blip>
          <a:srcRect t="12" b="12"/>
          <a:stretch/>
        </p:blipFill>
        <p:spPr>
          <a:xfrm>
            <a:off x="0" y="0"/>
            <a:ext cx="12192000" cy="6858000"/>
          </a:xfrm>
          <a:prstGeom prst="rect">
            <a:avLst/>
          </a:prstGeom>
        </p:spPr>
      </p:pic>
      <p:sp>
        <p:nvSpPr>
          <p:cNvPr id="6" name="TextBox 5">
            <a:extLst>
              <a:ext uri="{FF2B5EF4-FFF2-40B4-BE49-F238E27FC236}">
                <a16:creationId xmlns:a16="http://schemas.microsoft.com/office/drawing/2014/main" id="{03E9C165-B857-72AD-D949-746E8BA0740C}"/>
              </a:ext>
            </a:extLst>
          </p:cNvPr>
          <p:cNvSpPr txBox="1"/>
          <p:nvPr/>
        </p:nvSpPr>
        <p:spPr>
          <a:xfrm>
            <a:off x="1289957" y="1115546"/>
            <a:ext cx="9612086" cy="4626908"/>
          </a:xfrm>
          <a:prstGeom prst="rect">
            <a:avLst/>
          </a:prstGeom>
          <a:solidFill>
            <a:srgbClr val="963232">
              <a:alpha val="87843"/>
            </a:srgbClr>
          </a:solidFill>
        </p:spPr>
        <p:txBody>
          <a:bodyPr wrap="square" lIns="182880" tIns="182880" rIns="182880" bIns="182880" rtlCol="0">
            <a:spAutoFit/>
          </a:bodyPr>
          <a:lstStyle/>
          <a:p>
            <a:pPr algn="ctr">
              <a:lnSpc>
                <a:spcPts val="4000"/>
              </a:lnSpc>
              <a:spcBef>
                <a:spcPts val="1200"/>
              </a:spcBef>
            </a:pP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親愛的天父，我們為日本的社會禱告，</a:t>
            </a:r>
            <a:br>
              <a:rPr lang="en-MY" alt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這</a:t>
            </a: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是一個勤奮卻又危機意識</a:t>
            </a:r>
            <a:r>
              <a:rPr lang="zh-CN" altLang="en-US" sz="34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沉</a:t>
            </a: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重</a:t>
            </a: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的國家，</a:t>
            </a:r>
            <a:br>
              <a:rPr lang="en-MY" alt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導致</a:t>
            </a: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許多</a:t>
            </a: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的</a:t>
            </a: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國民生活在極大的壓抑</a:t>
            </a: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當</a:t>
            </a: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中，</a:t>
            </a:r>
            <a:br>
              <a:rPr lang="en-MY" alt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心中缺乏平安和喜樂</a:t>
            </a:r>
            <a:r>
              <a:rPr lang="zh-CN" altLang="en-US"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br>
              <a:rPr lang="en-MY" alt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TW" sz="3400"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許多人因此陷入抑鬱或者選擇自殺。</a:t>
            </a:r>
            <a:endParaRPr lang="en-MY" altLang="zh-TW" sz="34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lnSpc>
                <a:spcPts val="4000"/>
              </a:lnSpc>
              <a:spcBef>
                <a:spcPts val="1200"/>
              </a:spcBef>
            </a:pP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求</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祢</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用福音的盼望打破他們心中的枷鎖，</a:t>
            </a:r>
            <a:br>
              <a:rPr lang="en-MY" alt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令他們</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在基督的救恩裡得</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著</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自由和釋放</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br>
              <a:rPr lang="en-MY" alt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因為</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凡</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勞苦擔重擔的人</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都能</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在</a:t>
            </a:r>
            <a:r>
              <a:rPr lang="zh-CN" altLang="en-US"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祢</a:t>
            </a:r>
            <a:r>
              <a:rPr lang="zh-TW" sz="3400" b="1" dirty="0">
                <a:solidFill>
                  <a:schemeClr val="bg1"/>
                </a:solidFill>
                <a:effectLst/>
                <a:latin typeface="Microsoft JhengHei" panose="020B0604030504040204" pitchFamily="34" charset="-120"/>
                <a:ea typeface="Microsoft JhengHei" panose="020B0604030504040204" pitchFamily="34" charset="-120"/>
                <a:cs typeface="Times New Roman" panose="02020603050405020304" pitchFamily="18" charset="0"/>
              </a:rPr>
              <a:t>那裡找到安息。</a:t>
            </a:r>
            <a:endParaRPr lang="en-US" sz="3400" b="1"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5023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56B09D-DAE8-BCE1-F136-74ACCA5131DE}"/>
              </a:ext>
            </a:extLst>
          </p:cNvPr>
          <p:cNvPicPr>
            <a:picLocks noChangeAspect="1"/>
          </p:cNvPicPr>
          <p:nvPr/>
        </p:nvPicPr>
        <p:blipFill rotWithShape="1">
          <a:blip r:embed="rId3">
            <a:extLst>
              <a:ext uri="{28A0092B-C50C-407E-A947-70E740481C1C}">
                <a14:useLocalDpi xmlns:a14="http://schemas.microsoft.com/office/drawing/2010/main" val="0"/>
              </a:ext>
            </a:extLst>
          </a:blip>
          <a:srcRect t="14667" b="4461"/>
          <a:stretch/>
        </p:blipFill>
        <p:spPr>
          <a:xfrm>
            <a:off x="0" y="0"/>
            <a:ext cx="12719956" cy="6858000"/>
          </a:xfrm>
          <a:prstGeom prst="rect">
            <a:avLst/>
          </a:prstGeom>
        </p:spPr>
      </p:pic>
      <p:sp>
        <p:nvSpPr>
          <p:cNvPr id="3" name="Content Placeholder 2">
            <a:extLst>
              <a:ext uri="{FF2B5EF4-FFF2-40B4-BE49-F238E27FC236}">
                <a16:creationId xmlns:a16="http://schemas.microsoft.com/office/drawing/2014/main" id="{04EAEE38-FFC4-5A6A-48C6-419C8644A28D}"/>
              </a:ext>
            </a:extLst>
          </p:cNvPr>
          <p:cNvSpPr>
            <a:spLocks noGrp="1"/>
          </p:cNvSpPr>
          <p:nvPr>
            <p:ph idx="1"/>
          </p:nvPr>
        </p:nvSpPr>
        <p:spPr>
          <a:xfrm>
            <a:off x="1251857" y="473528"/>
            <a:ext cx="10014858" cy="5910943"/>
          </a:xfrm>
          <a:solidFill>
            <a:srgbClr val="48282B">
              <a:alpha val="84706"/>
            </a:srgbClr>
          </a:solidFill>
        </p:spPr>
        <p:txBody>
          <a:bodyPr lIns="182880" tIns="182880" rIns="182880" bIns="0">
            <a:noAutofit/>
          </a:bodyPr>
          <a:lstStyle/>
          <a:p>
            <a:pPr marL="0" indent="0" algn="ctr">
              <a:lnSpc>
                <a:spcPts val="4000"/>
              </a:lnSpc>
              <a:spcBef>
                <a:spcPts val="1200"/>
              </a:spcBef>
              <a:buNone/>
            </a:pPr>
            <a:r>
              <a:rPr lang="zh-TW" altLang="en-US" sz="3400" dirty="0">
                <a:solidFill>
                  <a:schemeClr val="bg1"/>
                </a:solidFill>
                <a:latin typeface="Microsoft JhengHei" panose="020B0604030504040204" pitchFamily="34" charset="-120"/>
                <a:ea typeface="Microsoft JhengHei" panose="020B0604030504040204" pitchFamily="34" charset="-120"/>
              </a:rPr>
              <a:t>親愛的天父，願</a:t>
            </a:r>
            <a:r>
              <a:rPr lang="zh-CN" altLang="en-US" sz="3400" dirty="0">
                <a:solidFill>
                  <a:schemeClr val="bg1"/>
                </a:solidFill>
                <a:latin typeface="Microsoft JhengHei" panose="020B0604030504040204" pitchFamily="34" charset="-120"/>
                <a:ea typeface="Microsoft JhengHei" panose="020B0604030504040204" pitchFamily="34" charset="-120"/>
              </a:rPr>
              <a:t>祢</a:t>
            </a:r>
            <a:r>
              <a:rPr lang="zh-TW" altLang="en-US" sz="3400" dirty="0">
                <a:solidFill>
                  <a:schemeClr val="bg1"/>
                </a:solidFill>
                <a:latin typeface="Microsoft JhengHei" panose="020B0604030504040204" pitchFamily="34" charset="-120"/>
                <a:ea typeface="Microsoft JhengHei" panose="020B0604030504040204" pitchFamily="34" charset="-120"/>
              </a:rPr>
              <a:t>的靈澆灌日本的教會，</a:t>
            </a:r>
            <a:br>
              <a:rPr lang="zh-TW" altLang="en-US" sz="3400" dirty="0">
                <a:solidFill>
                  <a:schemeClr val="bg1"/>
                </a:solidFill>
                <a:latin typeface="Microsoft JhengHei" panose="020B0604030504040204" pitchFamily="34" charset="-120"/>
                <a:ea typeface="Microsoft JhengHei" panose="020B0604030504040204" pitchFamily="34" charset="-120"/>
              </a:rPr>
            </a:br>
            <a:r>
              <a:rPr lang="zh-TW" altLang="en-US" sz="3400" dirty="0">
                <a:solidFill>
                  <a:schemeClr val="bg1"/>
                </a:solidFill>
                <a:latin typeface="Microsoft JhengHei" panose="020B0604030504040204" pitchFamily="34" charset="-120"/>
                <a:ea typeface="Microsoft JhengHei" panose="020B0604030504040204" pitchFamily="34" charset="-120"/>
              </a:rPr>
              <a:t>使他們關</a:t>
            </a:r>
            <a:r>
              <a:rPr lang="zh-CN" altLang="en-US" sz="3400" dirty="0">
                <a:solidFill>
                  <a:schemeClr val="bg1"/>
                </a:solidFill>
                <a:latin typeface="Microsoft JhengHei" panose="020B0604030504040204" pitchFamily="34" charset="-120"/>
                <a:ea typeface="Microsoft JhengHei" panose="020B0604030504040204" pitchFamily="34" charset="-120"/>
              </a:rPr>
              <a:t>注</a:t>
            </a:r>
            <a:r>
              <a:rPr lang="en-US" altLang="zh-TW" sz="3400" dirty="0">
                <a:solidFill>
                  <a:schemeClr val="bg1"/>
                </a:solidFill>
                <a:latin typeface="Microsoft JhengHei" panose="020B0604030504040204" pitchFamily="34" charset="-120"/>
                <a:ea typeface="Microsoft JhengHei" panose="020B0604030504040204" pitchFamily="34" charset="-120"/>
              </a:rPr>
              <a:t>3,640</a:t>
            </a:r>
            <a:r>
              <a:rPr lang="zh-TW" altLang="en-US" sz="3400" dirty="0">
                <a:solidFill>
                  <a:schemeClr val="bg1"/>
                </a:solidFill>
                <a:latin typeface="Microsoft JhengHei" panose="020B0604030504040204" pitchFamily="34" charset="-120"/>
                <a:ea typeface="Microsoft JhengHei" panose="020B0604030504040204" pitchFamily="34" charset="-120"/>
              </a:rPr>
              <a:t>萬老人的需要，</a:t>
            </a:r>
            <a:br>
              <a:rPr lang="zh-TW" altLang="en-US" sz="3400" dirty="0">
                <a:solidFill>
                  <a:schemeClr val="bg1"/>
                </a:solidFill>
                <a:latin typeface="Microsoft JhengHei" panose="020B0604030504040204" pitchFamily="34" charset="-120"/>
                <a:ea typeface="Microsoft JhengHei" panose="020B0604030504040204" pitchFamily="34" charset="-120"/>
              </a:rPr>
            </a:br>
            <a:r>
              <a:rPr lang="zh-CN" altLang="en-US" sz="3400" dirty="0">
                <a:solidFill>
                  <a:schemeClr val="bg1"/>
                </a:solidFill>
                <a:latin typeface="Microsoft JhengHei" panose="020B0604030504040204" pitchFamily="34" charset="-120"/>
                <a:ea typeface="Microsoft JhengHei" panose="020B0604030504040204" pitchFamily="34" charset="-120"/>
              </a:rPr>
              <a:t>為</a:t>
            </a:r>
            <a:r>
              <a:rPr lang="zh-TW" altLang="en-US" sz="3400" dirty="0">
                <a:solidFill>
                  <a:schemeClr val="bg1"/>
                </a:solidFill>
                <a:latin typeface="Microsoft JhengHei" panose="020B0604030504040204" pitchFamily="34" charset="-120"/>
                <a:ea typeface="Microsoft JhengHei" panose="020B0604030504040204" pitchFamily="34" charset="-120"/>
              </a:rPr>
              <a:t>他們帶來平安和安慰，知道</a:t>
            </a:r>
            <a:r>
              <a:rPr lang="zh-CN" altLang="en-US" sz="3400" dirty="0">
                <a:solidFill>
                  <a:schemeClr val="bg1"/>
                </a:solidFill>
                <a:latin typeface="Microsoft JhengHei" panose="020B0604030504040204" pitchFamily="34" charset="-120"/>
                <a:ea typeface="Microsoft JhengHei" panose="020B0604030504040204" pitchFamily="34" charset="-120"/>
              </a:rPr>
              <a:t>祢</a:t>
            </a:r>
            <a:r>
              <a:rPr lang="zh-TW" altLang="en-US" sz="3400" dirty="0">
                <a:solidFill>
                  <a:schemeClr val="bg1"/>
                </a:solidFill>
                <a:latin typeface="Microsoft JhengHei" panose="020B0604030504040204" pitchFamily="34" charset="-120"/>
                <a:ea typeface="Microsoft JhengHei" panose="020B0604030504040204" pitchFamily="34" charset="-120"/>
              </a:rPr>
              <a:t>愛他們。</a:t>
            </a:r>
          </a:p>
          <a:p>
            <a:pPr marL="0" indent="0" algn="ctr">
              <a:lnSpc>
                <a:spcPts val="4000"/>
              </a:lnSpc>
              <a:spcBef>
                <a:spcPts val="1200"/>
              </a:spcBef>
              <a:buNone/>
            </a:pPr>
            <a:r>
              <a:rPr lang="zh-TW" altLang="en-US" sz="3400" dirty="0">
                <a:solidFill>
                  <a:schemeClr val="bg1"/>
                </a:solidFill>
                <a:latin typeface="Microsoft JhengHei" panose="020B0604030504040204" pitchFamily="34" charset="-120"/>
                <a:ea typeface="Microsoft JhengHei" panose="020B0604030504040204" pitchFamily="34" charset="-120"/>
              </a:rPr>
              <a:t>願</a:t>
            </a:r>
            <a:r>
              <a:rPr lang="en-US" altLang="zh-TW" sz="3400" dirty="0">
                <a:solidFill>
                  <a:schemeClr val="bg1"/>
                </a:solidFill>
                <a:latin typeface="Microsoft JhengHei" panose="020B0604030504040204" pitchFamily="34" charset="-120"/>
                <a:ea typeface="Microsoft JhengHei" panose="020B0604030504040204" pitchFamily="34" charset="-120"/>
              </a:rPr>
              <a:t>120</a:t>
            </a:r>
            <a:r>
              <a:rPr lang="zh-TW" altLang="en-US" sz="3400" dirty="0">
                <a:solidFill>
                  <a:schemeClr val="bg1"/>
                </a:solidFill>
                <a:latin typeface="Microsoft JhengHei" panose="020B0604030504040204" pitchFamily="34" charset="-120"/>
                <a:ea typeface="Microsoft JhengHei" panose="020B0604030504040204" pitchFamily="34" charset="-120"/>
              </a:rPr>
              <a:t>多萬的躺平年輕人中的基督徒要見異象，</a:t>
            </a:r>
            <a:br>
              <a:rPr lang="en-MY" altLang="zh-TW" sz="3400" dirty="0">
                <a:solidFill>
                  <a:schemeClr val="bg1"/>
                </a:solidFill>
                <a:latin typeface="Microsoft JhengHei" panose="020B0604030504040204" pitchFamily="34" charset="-120"/>
                <a:ea typeface="Microsoft JhengHei" panose="020B0604030504040204" pitchFamily="34" charset="-120"/>
              </a:rPr>
            </a:br>
            <a:r>
              <a:rPr lang="zh-TW" altLang="en-US" sz="3400" dirty="0">
                <a:solidFill>
                  <a:schemeClr val="bg1"/>
                </a:solidFill>
                <a:latin typeface="Microsoft JhengHei" panose="020B0604030504040204" pitchFamily="34" charset="-120"/>
                <a:ea typeface="Microsoft JhengHei" panose="020B0604030504040204" pitchFamily="34" charset="-120"/>
              </a:rPr>
              <a:t>他們要像枯骨復活，靠著主恩</a:t>
            </a:r>
            <a:br>
              <a:rPr lang="en-MY" altLang="zh-TW" sz="3400" dirty="0">
                <a:solidFill>
                  <a:schemeClr val="bg1"/>
                </a:solidFill>
                <a:latin typeface="Microsoft JhengHei" panose="020B0604030504040204" pitchFamily="34" charset="-120"/>
                <a:ea typeface="Microsoft JhengHei" panose="020B0604030504040204" pitchFamily="34" charset="-120"/>
              </a:rPr>
            </a:br>
            <a:r>
              <a:rPr lang="zh-CN" altLang="en-US" sz="3400" dirty="0">
                <a:solidFill>
                  <a:schemeClr val="bg1"/>
                </a:solidFill>
                <a:latin typeface="Microsoft JhengHei" panose="020B0604030504040204" pitchFamily="34" charset="-120"/>
                <a:ea typeface="Microsoft JhengHei" panose="020B0604030504040204" pitchFamily="34" charset="-120"/>
              </a:rPr>
              <a:t>曉得</a:t>
            </a:r>
            <a:r>
              <a:rPr lang="zh-TW" altLang="en-US" sz="3400" dirty="0">
                <a:solidFill>
                  <a:schemeClr val="bg1"/>
                </a:solidFill>
                <a:latin typeface="Microsoft JhengHei" panose="020B0604030504040204" pitchFamily="34" charset="-120"/>
                <a:ea typeface="Microsoft JhengHei" panose="020B0604030504040204" pitchFamily="34" charset="-120"/>
              </a:rPr>
              <a:t>應對</a:t>
            </a:r>
            <a:r>
              <a:rPr lang="zh-CN" altLang="en-US" sz="3400" dirty="0">
                <a:solidFill>
                  <a:schemeClr val="bg1"/>
                </a:solidFill>
                <a:latin typeface="Microsoft JhengHei" panose="020B0604030504040204" pitchFamily="34" charset="-120"/>
                <a:ea typeface="Microsoft JhengHei" panose="020B0604030504040204" pitchFamily="34" charset="-120"/>
              </a:rPr>
              <a:t>各</a:t>
            </a:r>
            <a:r>
              <a:rPr lang="zh-TW" altLang="en-US" sz="3400" dirty="0">
                <a:solidFill>
                  <a:schemeClr val="bg1"/>
                </a:solidFill>
                <a:latin typeface="Microsoft JhengHei" panose="020B0604030504040204" pitchFamily="34" charset="-120"/>
                <a:ea typeface="Microsoft JhengHei" panose="020B0604030504040204" pitchFamily="34" charset="-120"/>
              </a:rPr>
              <a:t>種</a:t>
            </a:r>
            <a:r>
              <a:rPr lang="zh-CN" altLang="en-US" sz="3400" dirty="0">
                <a:solidFill>
                  <a:schemeClr val="bg1"/>
                </a:solidFill>
                <a:latin typeface="Microsoft JhengHei" panose="020B0604030504040204" pitchFamily="34" charset="-120"/>
                <a:ea typeface="Microsoft JhengHei" panose="020B0604030504040204" pitchFamily="34" charset="-120"/>
              </a:rPr>
              <a:t>來自</a:t>
            </a:r>
            <a:r>
              <a:rPr lang="zh-TW" altLang="en-US" sz="3400" dirty="0">
                <a:solidFill>
                  <a:schemeClr val="bg1"/>
                </a:solidFill>
                <a:latin typeface="Microsoft JhengHei" panose="020B0604030504040204" pitchFamily="34" charset="-120"/>
                <a:ea typeface="Microsoft JhengHei" panose="020B0604030504040204" pitchFamily="34" charset="-120"/>
              </a:rPr>
              <a:t>家庭和社會</a:t>
            </a:r>
            <a:r>
              <a:rPr lang="zh-CN" altLang="en-US" sz="3400" dirty="0">
                <a:solidFill>
                  <a:schemeClr val="bg1"/>
                </a:solidFill>
                <a:latin typeface="Microsoft JhengHei" panose="020B0604030504040204" pitchFamily="34" charset="-120"/>
                <a:ea typeface="Microsoft JhengHei" panose="020B0604030504040204" pitchFamily="34" charset="-120"/>
              </a:rPr>
              <a:t>的</a:t>
            </a:r>
            <a:r>
              <a:rPr lang="zh-TW" altLang="en-US" sz="3400" dirty="0">
                <a:solidFill>
                  <a:schemeClr val="bg1"/>
                </a:solidFill>
                <a:latin typeface="Microsoft JhengHei" panose="020B0604030504040204" pitchFamily="34" charset="-120"/>
                <a:ea typeface="Microsoft JhengHei" panose="020B0604030504040204" pitchFamily="34" charset="-120"/>
              </a:rPr>
              <a:t>要求，</a:t>
            </a:r>
            <a:br>
              <a:rPr lang="en-MY" altLang="zh-TW" sz="3400" dirty="0">
                <a:solidFill>
                  <a:schemeClr val="bg1"/>
                </a:solidFill>
                <a:latin typeface="Microsoft JhengHei" panose="020B0604030504040204" pitchFamily="34" charset="-120"/>
                <a:ea typeface="Microsoft JhengHei" panose="020B0604030504040204" pitchFamily="34" charset="-120"/>
              </a:rPr>
            </a:br>
            <a:r>
              <a:rPr lang="zh-TW" altLang="en-US" sz="3400" dirty="0">
                <a:solidFill>
                  <a:schemeClr val="bg1"/>
                </a:solidFill>
                <a:latin typeface="Microsoft JhengHei" panose="020B0604030504040204" pitchFamily="34" charset="-120"/>
                <a:ea typeface="Microsoft JhengHei" panose="020B0604030504040204" pitchFamily="34" charset="-120"/>
              </a:rPr>
              <a:t>得著剛強仁愛勇敢的心。</a:t>
            </a:r>
          </a:p>
          <a:p>
            <a:pPr marL="0" indent="0" algn="ctr">
              <a:lnSpc>
                <a:spcPts val="4000"/>
              </a:lnSpc>
              <a:spcBef>
                <a:spcPts val="1200"/>
              </a:spcBef>
              <a:buNone/>
            </a:pPr>
            <a:r>
              <a:rPr lang="zh-TW" altLang="en-US" sz="3400" b="1" dirty="0">
                <a:solidFill>
                  <a:schemeClr val="bg1"/>
                </a:solidFill>
                <a:latin typeface="Microsoft JhengHei" panose="020B0604030504040204" pitchFamily="34" charset="-120"/>
                <a:ea typeface="Microsoft JhengHei" panose="020B0604030504040204" pitchFamily="34" charset="-120"/>
              </a:rPr>
              <a:t>願主攔阻撒旦引誘日本人把他們的生命交給憂傷、</a:t>
            </a:r>
            <a:br>
              <a:rPr lang="en-MY" altLang="zh-TW" sz="3400" b="1" dirty="0">
                <a:solidFill>
                  <a:schemeClr val="bg1"/>
                </a:solidFill>
                <a:latin typeface="Microsoft JhengHei" panose="020B0604030504040204" pitchFamily="34" charset="-120"/>
                <a:ea typeface="Microsoft JhengHei" panose="020B0604030504040204" pitchFamily="34" charset="-120"/>
              </a:rPr>
            </a:br>
            <a:r>
              <a:rPr lang="zh-TW" altLang="en-US" sz="3400" b="1" dirty="0">
                <a:solidFill>
                  <a:schemeClr val="bg1"/>
                </a:solidFill>
                <a:latin typeface="Microsoft JhengHei" panose="020B0604030504040204" pitchFamily="34" charset="-120"/>
                <a:ea typeface="Microsoft JhengHei" panose="020B0604030504040204" pitchFamily="34" charset="-120"/>
              </a:rPr>
              <a:t>絕望和死亡，願</a:t>
            </a:r>
            <a:r>
              <a:rPr lang="zh-CN" altLang="en-US" sz="3400" b="1" dirty="0">
                <a:solidFill>
                  <a:schemeClr val="bg1"/>
                </a:solidFill>
                <a:latin typeface="Microsoft JhengHei" panose="020B0604030504040204" pitchFamily="34" charset="-120"/>
                <a:ea typeface="Microsoft JhengHei" panose="020B0604030504040204" pitchFamily="34" charset="-120"/>
              </a:rPr>
              <a:t>祢</a:t>
            </a:r>
            <a:r>
              <a:rPr lang="zh-TW" altLang="en-US" sz="3400" b="1" dirty="0">
                <a:solidFill>
                  <a:schemeClr val="bg1"/>
                </a:solidFill>
                <a:latin typeface="Microsoft JhengHei" panose="020B0604030504040204" pitchFamily="34" charset="-120"/>
                <a:ea typeface="Microsoft JhengHei" panose="020B0604030504040204" pitchFamily="34" charset="-120"/>
              </a:rPr>
              <a:t>成為他們</a:t>
            </a:r>
            <a:r>
              <a:rPr lang="zh-CN" altLang="en-US" sz="3400" b="1" dirty="0">
                <a:solidFill>
                  <a:schemeClr val="bg1"/>
                </a:solidFill>
                <a:latin typeface="Microsoft JhengHei" panose="020B0604030504040204" pitchFamily="34" charset="-120"/>
                <a:ea typeface="Microsoft JhengHei" panose="020B0604030504040204" pitchFamily="34" charset="-120"/>
              </a:rPr>
              <a:t>的</a:t>
            </a:r>
            <a:r>
              <a:rPr lang="zh-TW" altLang="en-US" sz="3400" b="1" dirty="0">
                <a:solidFill>
                  <a:schemeClr val="bg1"/>
                </a:solidFill>
                <a:latin typeface="Microsoft JhengHei" panose="020B0604030504040204" pitchFamily="34" charset="-120"/>
                <a:ea typeface="Microsoft JhengHei" panose="020B0604030504040204" pitchFamily="34" charset="-120"/>
              </a:rPr>
              <a:t>盼望和喜樂的源頭。</a:t>
            </a:r>
            <a:br>
              <a:rPr lang="en-MY" altLang="zh-TW" sz="3400" b="1" dirty="0">
                <a:solidFill>
                  <a:schemeClr val="bg1"/>
                </a:solidFill>
                <a:latin typeface="Microsoft JhengHei" panose="020B0604030504040204" pitchFamily="34" charset="-120"/>
                <a:ea typeface="Microsoft JhengHei" panose="020B0604030504040204" pitchFamily="34" charset="-120"/>
              </a:rPr>
            </a:br>
            <a:r>
              <a:rPr lang="zh-TW" altLang="en-US" sz="3400" b="1" dirty="0">
                <a:solidFill>
                  <a:schemeClr val="bg1"/>
                </a:solidFill>
                <a:latin typeface="Microsoft JhengHei" panose="020B0604030504040204" pitchFamily="34" charset="-120"/>
                <a:ea typeface="Microsoft JhengHei" panose="020B0604030504040204" pitchFamily="34" charset="-120"/>
              </a:rPr>
              <a:t>奉主耶穌的名求</a:t>
            </a:r>
            <a:r>
              <a:rPr lang="zh-CN" altLang="en-US" sz="3400" b="1" dirty="0">
                <a:solidFill>
                  <a:schemeClr val="bg1"/>
                </a:solidFill>
                <a:latin typeface="Microsoft JhengHei" panose="020B0604030504040204" pitchFamily="34" charset="-120"/>
                <a:ea typeface="Microsoft JhengHei" panose="020B0604030504040204" pitchFamily="34" charset="-120"/>
              </a:rPr>
              <a:t>，</a:t>
            </a:r>
            <a:r>
              <a:rPr lang="zh-TW" altLang="en-US" sz="3400" b="1" dirty="0">
                <a:solidFill>
                  <a:schemeClr val="bg1"/>
                </a:solidFill>
                <a:latin typeface="Microsoft JhengHei" panose="020B0604030504040204" pitchFamily="34" charset="-120"/>
                <a:ea typeface="Microsoft JhengHei" panose="020B0604030504040204" pitchFamily="34" charset="-120"/>
              </a:rPr>
              <a:t>阿們。</a:t>
            </a:r>
            <a:endParaRPr lang="en-US" altLang="zh-TW" sz="3400" b="1" dirty="0">
              <a:solidFill>
                <a:schemeClr val="bg1"/>
              </a:solidFill>
              <a:effectLst/>
              <a:latin typeface="Microsoft JhengHei" panose="020B0604030504040204" pitchFamily="34" charset="-120"/>
              <a:ea typeface="Microsoft JhengHei" panose="020B0604030504040204" pitchFamily="34" charset="-120"/>
              <a:cs typeface="Microsoft JhengHei" panose="020B0604030504040204" pitchFamily="34" charset="-120"/>
            </a:endParaRPr>
          </a:p>
        </p:txBody>
      </p:sp>
    </p:spTree>
    <p:extLst>
      <p:ext uri="{BB962C8B-B14F-4D97-AF65-F5344CB8AC3E}">
        <p14:creationId xmlns:p14="http://schemas.microsoft.com/office/powerpoint/2010/main" val="24401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TotalTime>
  <Words>1678</Words>
  <Application>Microsoft Office PowerPoint</Application>
  <PresentationFormat>Widescreen</PresentationFormat>
  <Paragraphs>84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-apple-system</vt:lpstr>
      <vt:lpstr>Microsoft JhengHei</vt:lpstr>
      <vt:lpstr>Söhne</vt:lpstr>
      <vt:lpstr>Yu Gothic</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Enoch Lee</dc:creator>
  <cp:lastModifiedBy>Yeng Shiow Lim</cp:lastModifiedBy>
  <cp:revision>254</cp:revision>
  <dcterms:created xsi:type="dcterms:W3CDTF">2023-04-24T17:54:44Z</dcterms:created>
  <dcterms:modified xsi:type="dcterms:W3CDTF">2023-04-28T04:43:02Z</dcterms:modified>
</cp:coreProperties>
</file>