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6" r:id="rId3"/>
    <p:sldId id="377" r:id="rId5"/>
    <p:sldId id="346" r:id="rId6"/>
    <p:sldId id="348" r:id="rId7"/>
    <p:sldId id="344" r:id="rId8"/>
    <p:sldId id="345" r:id="rId9"/>
    <p:sldId id="34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232"/>
    <a:srgbClr val="48282B"/>
    <a:srgbClr val="AF275B"/>
    <a:srgbClr val="943857"/>
    <a:srgbClr val="8B4A51"/>
    <a:srgbClr val="EAE7A4"/>
    <a:srgbClr val="C3747A"/>
    <a:srgbClr val="937471"/>
    <a:srgbClr val="FF6699"/>
    <a:srgbClr val="EB6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250" autoAdjust="0"/>
  </p:normalViewPr>
  <p:slideViewPr>
    <p:cSldViewPr snapToGrid="0">
      <p:cViewPr varScale="1">
        <p:scale>
          <a:sx n="67" d="100"/>
          <a:sy n="67" d="100"/>
        </p:scale>
        <p:origin x="669"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769D7-64F7-4DB7-97DD-86085B68C59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36BE7-1164-4177-9E38-1A235059505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4" Type="http://schemas.openxmlformats.org/officeDocument/2006/relationships/hyperlink" Target="https://unsplash.com/photos/u-orFMI278o?utm_source=unsplash&amp;utm_medium=referral&amp;utm_content=creditCopyText" TargetMode="External"/><Relationship Id="rId3" Type="http://schemas.openxmlformats.org/officeDocument/2006/relationships/hyperlink" Target="https://unsplash.com/@jasebloor?utm_source=unsplash&amp;utm_medium=referral&amp;utm_content=creditCopyText" TargetMode="Externa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4" Type="http://schemas.openxmlformats.org/officeDocument/2006/relationships/hyperlink" Target="https://unsplash.com/photos/hPeGDIGHnoI?utm_source=unsplash&amp;utm_medium=referral&amp;utm_content=creditCopyText" TargetMode="External"/><Relationship Id="rId3" Type="http://schemas.openxmlformats.org/officeDocument/2006/relationships/hyperlink" Target="https://unsplash.com/@joshwilburne?utm_source=unsplash&amp;utm_medium=referral&amp;utm_content=creditCopyText" TargetMode="Externa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4" Type="http://schemas.openxmlformats.org/officeDocument/2006/relationships/hyperlink" Target="https://unsplash.com/photos/sMP1im1Jbq4?utm_source=unsplash&amp;utm_medium=referral&amp;utm_content=creditCopyText" TargetMode="External"/><Relationship Id="rId3" Type="http://schemas.openxmlformats.org/officeDocument/2006/relationships/hyperlink" Target="https://unsplash.com/@jasebloor?utm_source=unsplash&amp;utm_medium=referral&amp;utm_content=creditCopyText" TargetMode="Externa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4" Type="http://schemas.openxmlformats.org/officeDocument/2006/relationships/hyperlink" Target="https://unsplash.com/photos/E2bpEh2BLZ4?utm_source=unsplash&amp;utm_medium=referral&amp;utm_content=creditCopyText" TargetMode="External"/><Relationship Id="rId3" Type="http://schemas.openxmlformats.org/officeDocument/2006/relationships/hyperlink" Target="https://unsplash.com/es/@thirdcultureken?utm_source=unsplash&amp;utm_medium=referral&amp;utm_content=creditCopyText" TargetMode="Externa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TW" altLang="en-US" b="0" i="0" dirty="0">
              <a:solidFill>
                <a:srgbClr val="999999"/>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0"/>
              </a:spcBef>
              <a:spcAft>
                <a:spcPts val="800"/>
              </a:spcAft>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日本人口</a:t>
            </a:r>
            <a:endPar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1</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亿</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2</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千</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5</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百万，仅次于美国。</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人口集中在</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东京</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大阪</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名古屋</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三大都市</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20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东京</a:t>
            </a:r>
            <a:r>
              <a:rPr lang="zh-CN" altLang="en-US" sz="20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en-US" altLang="zh-CN" sz="2000" b="0" i="0" dirty="0">
                <a:solidFill>
                  <a:srgbClr val="4D5156"/>
                </a:solidFill>
                <a:effectLst/>
                <a:latin typeface="Arial" panose="020B0604020202020204" pitchFamily="34" charset="0"/>
              </a:rPr>
              <a:t>36,192,261</a:t>
            </a:r>
            <a:r>
              <a:rPr lang="zh-CN" altLang="en-US" sz="2000" b="0" i="0" dirty="0">
                <a:solidFill>
                  <a:srgbClr val="4D5156"/>
                </a:solidFill>
                <a:effectLst/>
                <a:latin typeface="Arial" panose="020B0604020202020204" pitchFamily="34" charset="0"/>
              </a:rPr>
              <a:t>人、</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大阪</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en-US" altLang="zh-CN" sz="2000" b="0" i="0" dirty="0">
                <a:solidFill>
                  <a:srgbClr val="4D5156"/>
                </a:solidFill>
                <a:effectLst/>
                <a:latin typeface="Arial" panose="020B0604020202020204" pitchFamily="34" charset="0"/>
              </a:rPr>
              <a:t>11,913,722</a:t>
            </a:r>
            <a:r>
              <a:rPr lang="zh-CN" altLang="en-US" sz="2000" b="0" i="0" dirty="0">
                <a:solidFill>
                  <a:srgbClr val="4D5156"/>
                </a:solidFill>
                <a:effectLst/>
                <a:latin typeface="Arial" panose="020B0604020202020204" pitchFamily="34" charset="0"/>
              </a:rPr>
              <a:t>人、</a:t>
            </a:r>
            <a:r>
              <a:rPr lang="zh-CN" altLang="en-US" sz="2000" b="0" i="0" dirty="0">
                <a:solidFill>
                  <a:srgbClr val="5F6368"/>
                </a:solidFill>
                <a:effectLst/>
                <a:latin typeface="Arial" panose="020B0604020202020204" pitchFamily="34" charset="0"/>
              </a:rPr>
              <a:t>名古屋</a:t>
            </a:r>
            <a:r>
              <a:rPr lang="zh-CN" altLang="en-US" sz="2000" b="0" i="0" dirty="0">
                <a:solidFill>
                  <a:srgbClr val="4D5156"/>
                </a:solidFill>
                <a:effectLst/>
                <a:latin typeface="Arial" panose="020B0604020202020204" pitchFamily="34" charset="0"/>
              </a:rPr>
              <a:t>：</a:t>
            </a:r>
            <a:r>
              <a:rPr lang="en-US" altLang="zh-CN" sz="2000" b="0" i="0" dirty="0">
                <a:solidFill>
                  <a:srgbClr val="4D5156"/>
                </a:solidFill>
                <a:effectLst/>
                <a:latin typeface="Arial" panose="020B0604020202020204" pitchFamily="34" charset="0"/>
              </a:rPr>
              <a:t>5,754,972</a:t>
            </a:r>
            <a:r>
              <a:rPr lang="zh-CN" altLang="en-US" sz="2000" b="0" i="0" dirty="0">
                <a:solidFill>
                  <a:srgbClr val="4D5156"/>
                </a:solidFill>
                <a:effectLst/>
                <a:latin typeface="Arial" panose="020B0604020202020204" pitchFamily="34" charset="0"/>
              </a:rPr>
              <a:t>人</a:t>
            </a:r>
            <a:endPar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日本福音现状</a:t>
            </a:r>
            <a:endPar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日本人普遍认为自己是神道教徒或佛教徒。</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事实上，二战的失败前，日本人普遍认为他们是一个</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受武士道纪律规范</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，由天皇领导的家族中的神圣人民 。</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只有</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1/3</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的人有实际的信仰生活，许多日本人看重宗教的功能性高于真理。</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endPar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天主教在</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1549</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年进入日本， 后受逼迫屠杀</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与</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禁止，</a:t>
            </a:r>
            <a:endPar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二战后才有福音派的宣教工作</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，信徒约有</a:t>
            </a:r>
            <a:r>
              <a:rPr lang="en-US" altLang="zh-TW"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2</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百万</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却有许多在受洗后的五年内因受不住家庭和社会的</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压力而</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停止聚会。</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福音在日本的扩展仍受多限制</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endPar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182880" marR="0" indent="-182880">
              <a:lnSpc>
                <a:spcPts val="1400"/>
              </a:lnSpc>
              <a:spcBef>
                <a:spcPts val="0"/>
              </a:spcBef>
              <a:spcAft>
                <a:spcPts val="800"/>
              </a:spcAft>
              <a:buFont typeface="Arial" panose="020B0604020202020204" pitchFamily="34" charset="0"/>
              <a:buChar char="•"/>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前往日本宣教的人很少。</a:t>
            </a:r>
            <a:endPar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182880" marR="0" indent="-182880">
              <a:lnSpc>
                <a:spcPts val="1400"/>
              </a:lnSpc>
              <a:spcBef>
                <a:spcPts val="0"/>
              </a:spcBef>
              <a:spcAft>
                <a:spcPts val="800"/>
              </a:spcAft>
              <a:buFont typeface="Arial" panose="020B0604020202020204" pitchFamily="34" charset="0"/>
              <a:buChar char="•"/>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教会牧者年老，在日本教会中活跃的</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80</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岁以上的牧师比</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30</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岁以下的牧师还要多。</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182880" marR="0" indent="-182880">
              <a:lnSpc>
                <a:spcPts val="1400"/>
              </a:lnSpc>
              <a:spcBef>
                <a:spcPts val="0"/>
              </a:spcBef>
              <a:spcAft>
                <a:spcPts val="800"/>
              </a:spcAft>
              <a:buFont typeface="Arial" panose="020B0604020202020204" pitchFamily="34" charset="0"/>
              <a:buChar char="•"/>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缺乏年轻传道人接棒</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岛国文化</a:t>
            </a:r>
            <a:r>
              <a:rPr lang="zh-CN"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日本是个岛国，面对很多地震和海啸，发展出</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寻求与自然威胁并存</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产生日本人</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重视和谐强调团队合作</a:t>
            </a:r>
            <a:r>
              <a:rPr lang="zh-CN"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尊重权威</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的行为模式和价值观，</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与基督信仰中重视个人自由、与神的关系，和责任等概念，惧怕会因此脱离社会而被排斥。</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导致日本人难以接受和理解基督信仰。</a:t>
            </a:r>
            <a:endPar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en-MY" altLang="zh-TW"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集团主义</a:t>
            </a:r>
            <a:r>
              <a:rPr lang="zh-CN"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日本有许多许多大企业，过去都是终身雇用，大企业本身就是一个大家庭。</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而且公司的机能延伸到员工的私生活许多层面，僱主与从属的关系非常坚强，</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时至今日，为老板脱罪而自杀的例子仍时有可闻。</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这种集团文化也做成一种内外之分，</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对非圈内人非常冷漠无情</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，特别在对方处于劣势的时候，就出现敌意与优越感。</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造成了日本人的「非社交性」，他们缺少横的联系。</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强调一体感，负面的结果造成做成他们不容易接受基督教背后的孤立性及封闭性的原因。</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436BE7-1164-4177-9E38-1A2350595057}"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mj-lt"/>
              <a:buNone/>
              <a:defRPr/>
            </a:pPr>
            <a:r>
              <a:rPr lang="zh-TW" sz="18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我们要记念日本面临的社会问题</a:t>
            </a:r>
            <a:r>
              <a:rPr lang="en-US"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a:t>
            </a:r>
            <a:endParaRPr lang="en-US" sz="1800" b="1" kern="100" dirty="0">
              <a:effectLst/>
              <a:latin typeface="Calibri" panose="020F0502020204030204" pitchFamily="34" charset="0"/>
              <a:ea typeface="新細明體" panose="02020300000000000000" pitchFamily="18" charset="-12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endParaRPr lang="en-US" altLang="zh-TW"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sz="1200" b="1" kern="100" dirty="0">
                <a:effectLst/>
                <a:latin typeface="Calibri" panose="020F0502020204030204" pitchFamily="34" charset="0"/>
                <a:ea typeface="DengXian" panose="02010600030101010101" pitchFamily="2" charset="-122"/>
                <a:cs typeface="Times New Roman" panose="02020603050405020304" pitchFamily="18" charset="0"/>
              </a:rPr>
              <a:t>名列前茅的贫困比率</a:t>
            </a:r>
            <a:endParaRPr lang="en-MY" altLang="zh-TW"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sz="1200" kern="100" dirty="0">
                <a:effectLst/>
                <a:latin typeface="Calibri" panose="020F0502020204030204" pitchFamily="34" charset="0"/>
                <a:ea typeface="DengXian" panose="02010600030101010101" pitchFamily="2" charset="-122"/>
                <a:cs typeface="Times New Roman" panose="02020603050405020304" pitchFamily="18" charset="0"/>
              </a:rPr>
              <a:t>日本</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是</a:t>
            </a:r>
            <a:r>
              <a:rPr lang="zh-TW" sz="18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世界第三大经济体</a:t>
            </a:r>
            <a:r>
              <a:rPr lang="zh-CN"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a:t>
            </a:r>
            <a:r>
              <a:rPr lang="zh-TW"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但却因上世纪</a:t>
            </a:r>
            <a:r>
              <a:rPr 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80</a:t>
            </a:r>
            <a:r>
              <a:rPr lang="zh-TW"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年代的金融机构破产经历衰退、经济重整后，</a:t>
            </a:r>
            <a:endParaRPr lang="en-MY" altLang="zh-TW"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sz="1800" kern="100" dirty="0">
                <a:solidFill>
                  <a:srgbClr val="636669"/>
                </a:solidFill>
                <a:effectLst/>
                <a:latin typeface="Calibri" panose="020F0502020204030204" pitchFamily="34" charset="0"/>
                <a:ea typeface="微軟正黑體" panose="020B0604030504040204" pitchFamily="34" charset="-120"/>
                <a:cs typeface="微軟正黑體" panose="020B0604030504040204" pitchFamily="34" charset="-120"/>
              </a:rPr>
              <a:t>终</a:t>
            </a:r>
            <a:r>
              <a:rPr lang="zh-TW"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rPr>
              <a:t>身雇用制崩</a:t>
            </a:r>
            <a:r>
              <a:rPr lang="zh-TW" sz="1800" kern="100" dirty="0">
                <a:solidFill>
                  <a:srgbClr val="636669"/>
                </a:solidFill>
                <a:effectLst/>
                <a:latin typeface="Calibri" panose="020F0502020204030204" pitchFamily="34" charset="0"/>
                <a:ea typeface="微軟正黑體" panose="020B0604030504040204" pitchFamily="34" charset="-120"/>
                <a:cs typeface="微軟正黑體" panose="020B0604030504040204" pitchFamily="34" charset="-120"/>
              </a:rPr>
              <a:t>溃</a:t>
            </a:r>
            <a:r>
              <a:rPr lang="zh-TW"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rPr>
              <a:t>，</a:t>
            </a:r>
            <a:r>
              <a:rPr lang="zh-TW" sz="1800" kern="100" dirty="0">
                <a:solidFill>
                  <a:srgbClr val="636669"/>
                </a:solidFill>
                <a:effectLst/>
                <a:latin typeface="Calibri" panose="020F0502020204030204" pitchFamily="34" charset="0"/>
                <a:ea typeface="微軟正黑體" panose="020B0604030504040204" pitchFamily="34" charset="-120"/>
                <a:cs typeface="微軟正黑體" panose="020B0604030504040204" pitchFamily="34" charset="-120"/>
              </a:rPr>
              <a:t>转</a:t>
            </a:r>
            <a:r>
              <a:rPr lang="zh-TW"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rPr>
              <a:t>型</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为</a:t>
            </a:r>
            <a:r>
              <a:rPr lang="zh-TW" sz="1800" kern="100" dirty="0">
                <a:solidFill>
                  <a:srgbClr val="636669"/>
                </a:solidFill>
                <a:effectLst/>
                <a:latin typeface="Calibri" panose="020F0502020204030204" pitchFamily="34" charset="0"/>
                <a:ea typeface="微軟正黑體" panose="020B0604030504040204" pitchFamily="34" charset="-120"/>
                <a:cs typeface="微軟正黑體" panose="020B0604030504040204" pitchFamily="34" charset="-120"/>
              </a:rPr>
              <a:t>压</a:t>
            </a:r>
            <a:r>
              <a:rPr lang="zh-TW"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rPr>
              <a:t>力巨大的业绩为主的社会</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，从中产国变成有大</a:t>
            </a:r>
            <a:r>
              <a:rPr lang="zh-CN" altLang="en-US"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部份</a:t>
            </a:r>
            <a:endParaRPr lang="en-MY" alt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的工资不高的低收入阶层，开始了了贫富分化。</a:t>
            </a:r>
            <a:endParaRPr lang="en-US" sz="1800" kern="100" dirty="0">
              <a:effectLst/>
              <a:latin typeface="Calibri" panose="020F0502020204030204" pitchFamily="34" charset="0"/>
              <a:ea typeface="新細明體" panose="02020300000000000000" pitchFamily="18" charset="-12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endParaRPr lang="en-US" altLang="zh-TW"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altLang="en-US" sz="1200" b="1" kern="100" dirty="0">
                <a:effectLst/>
                <a:latin typeface="Calibri" panose="020F0502020204030204" pitchFamily="34" charset="0"/>
                <a:ea typeface="DengXian" panose="02010600030101010101" pitchFamily="2" charset="-122"/>
                <a:cs typeface="Times New Roman" panose="02020603050405020304" pitchFamily="18" charset="0"/>
              </a:rPr>
              <a:t>人口老化后</a:t>
            </a:r>
            <a:r>
              <a:rPr lang="zh-TW" sz="1200" b="1" kern="100" dirty="0">
                <a:effectLst/>
                <a:latin typeface="Calibri" panose="020F0502020204030204" pitchFamily="34" charset="0"/>
                <a:ea typeface="DengXian" panose="02010600030101010101" pitchFamily="2" charset="-122"/>
                <a:cs typeface="Times New Roman" panose="02020603050405020304" pitchFamily="18" charset="0"/>
              </a:rPr>
              <a:t>的孤独死</a:t>
            </a:r>
            <a:endParaRPr lang="en-US" altLang="zh-TW"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en-US" altLang="zh-TW"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2022</a:t>
            </a:r>
            <a:r>
              <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年</a:t>
            </a:r>
            <a:r>
              <a:rPr lang="en-US" altLang="zh-TW"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65</a:t>
            </a:r>
            <a:r>
              <a:rPr lang="zh-TW" altLang="en-US"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岁以上人口</a:t>
            </a:r>
            <a:r>
              <a:rPr lang="en-US" altLang="zh-TW"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3</a:t>
            </a:r>
            <a:r>
              <a:rPr lang="en-MY" altLang="zh-CN"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a:t>
            </a:r>
            <a:r>
              <a:rPr lang="en-US" altLang="zh-TW"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640</a:t>
            </a:r>
            <a:r>
              <a:rPr lang="zh-TW" altLang="en-US"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万</a:t>
            </a:r>
            <a:r>
              <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a:t>
            </a:r>
            <a:r>
              <a:rPr lang="zh-CN"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相当于</a:t>
            </a:r>
            <a:r>
              <a:rPr lang="zh-CN" altLang="en-US"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总</a:t>
            </a:r>
            <a:r>
              <a:rPr lang="zh-TW" altLang="en-US"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人口</a:t>
            </a:r>
            <a:r>
              <a:rPr lang="en-US" altLang="zh-TW"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30%</a:t>
            </a:r>
            <a:r>
              <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 </a:t>
            </a:r>
            <a:endPar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endParaRPr>
          </a:p>
          <a:p>
            <a:pPr marL="342900" marR="0" lvl="0" indent="-342900" algn="l" defTabSz="914400" rtl="0" eaLnBrk="1" fontAlgn="auto" latinLnBrk="0" hangingPunct="1">
              <a:lnSpc>
                <a:spcPts val="1400"/>
              </a:lnSpc>
              <a:spcBef>
                <a:spcPts val="0"/>
              </a:spcBef>
              <a:spcAft>
                <a:spcPts val="800"/>
              </a:spcAft>
              <a:buClrTx/>
              <a:buSzTx/>
              <a:buFontTx/>
              <a:buNone/>
              <a:tabLst>
                <a:tab pos="457200" algn="l"/>
              </a:tabLst>
              <a:defRPr/>
            </a:pPr>
            <a:r>
              <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近年来日本有一种新兴行业「孤独</a:t>
            </a:r>
            <a:r>
              <a:rPr lang="zh-TW" altLang="en-US" sz="2800" b="0" i="0" dirty="0">
                <a:solidFill>
                  <a:srgbClr val="111111"/>
                </a:solidFill>
                <a:effectLst/>
                <a:latin typeface="-apple-system"/>
              </a:rPr>
              <a:t>死</a:t>
            </a:r>
            <a:r>
              <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清扫</a:t>
            </a:r>
            <a:r>
              <a:rPr lang="zh-TW" altLang="en-MY"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a:t>
            </a:r>
            <a:r>
              <a:rPr lang="zh-CN"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a:t>
            </a:r>
            <a:endParaRPr lang="en-MY" altLang="zh-CN"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endParaRPr>
          </a:p>
          <a:p>
            <a:pPr marL="342900" marR="0" lvl="0" indent="-342900" algn="l" defTabSz="914400" rtl="0" eaLnBrk="1" fontAlgn="auto" latinLnBrk="0" hangingPunct="1">
              <a:lnSpc>
                <a:spcPts val="1400"/>
              </a:lnSpc>
              <a:spcBef>
                <a:spcPts val="0"/>
              </a:spcBef>
              <a:spcAft>
                <a:spcPts val="800"/>
              </a:spcAft>
              <a:buClrTx/>
              <a:buSzTx/>
              <a:buFontTx/>
              <a:buNone/>
              <a:tabLst>
                <a:tab pos="457200" algn="l"/>
              </a:tabLst>
              <a:defRPr/>
            </a:pPr>
            <a:r>
              <a:rPr lang="zh-TW" altLang="en-US" sz="2800" b="0" i="0" dirty="0">
                <a:solidFill>
                  <a:srgbClr val="111111"/>
                </a:solidFill>
                <a:effectLst/>
                <a:latin typeface="-apple-system"/>
              </a:rPr>
              <a:t>受死者的家属或是房东的委托，专门处理孤独死者的房间和遗物</a:t>
            </a:r>
            <a:r>
              <a:rPr lang="zh-CN" altLang="en-US" sz="2800" b="0" i="0" dirty="0">
                <a:solidFill>
                  <a:srgbClr val="111111"/>
                </a:solidFill>
                <a:effectLst/>
                <a:latin typeface="-apple-system"/>
              </a:rPr>
              <a:t>。</a:t>
            </a:r>
            <a:endParaRPr lang="en-MY" altLang="zh-CN"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endParaRPr>
          </a:p>
          <a:p>
            <a:pPr marL="342900" marR="0" lvl="0" indent="-342900" algn="l" defTabSz="914400" rtl="0" eaLnBrk="1" fontAlgn="auto" latinLnBrk="0" hangingPunct="1">
              <a:lnSpc>
                <a:spcPts val="1400"/>
              </a:lnSpc>
              <a:spcBef>
                <a:spcPts val="0"/>
              </a:spcBef>
              <a:spcAft>
                <a:spcPts val="800"/>
              </a:spcAft>
              <a:buClrTx/>
              <a:buSzTx/>
              <a:buFontTx/>
              <a:buNone/>
              <a:tabLst>
                <a:tab pos="457200" algn="l"/>
              </a:tabLst>
              <a:defRPr/>
            </a:pPr>
            <a:r>
              <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日本传统文化要求有恩必报，</a:t>
            </a:r>
            <a:r>
              <a:rPr lang="zh-CN"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造</a:t>
            </a:r>
            <a:r>
              <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成日本人</a:t>
            </a:r>
            <a:r>
              <a:rPr lang="zh-TW" altLang="en-US" sz="1800" b="1"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不想麻烦别人</a:t>
            </a:r>
            <a:r>
              <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，怕欠人情，</a:t>
            </a:r>
            <a:endParaRPr lang="en-MY" altLang="zh-TW"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endParaRPr>
          </a:p>
          <a:p>
            <a:pPr marL="342900" marR="0" lvl="0" indent="-342900" algn="l" defTabSz="914400" rtl="0" eaLnBrk="1" fontAlgn="auto" latinLnBrk="0" hangingPunct="1">
              <a:lnSpc>
                <a:spcPts val="1400"/>
              </a:lnSpc>
              <a:spcBef>
                <a:spcPts val="0"/>
              </a:spcBef>
              <a:spcAft>
                <a:spcPts val="800"/>
              </a:spcAft>
              <a:buClrTx/>
              <a:buSzTx/>
              <a:buFontTx/>
              <a:buNone/>
              <a:tabLst>
                <a:tab pos="457200" algn="l"/>
              </a:tabLst>
              <a:defRPr/>
            </a:pPr>
            <a:r>
              <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令越来越多的独居老人，</a:t>
            </a:r>
            <a:r>
              <a:rPr lang="zh-CN"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许多老人</a:t>
            </a:r>
            <a:r>
              <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是在亲友都不知道的情况下孤独死去</a:t>
            </a:r>
            <a:r>
              <a:rPr lang="zh-CN"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a:t>
            </a:r>
            <a:endParaRPr lang="zh-TW" altLang="en-US"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mj-lt"/>
              <a:buNone/>
              <a:defRPr/>
            </a:pPr>
            <a:endParaRPr lang="en-US" altLang="zh-TW"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mj-lt"/>
              <a:buNone/>
              <a:defRPr/>
            </a:pPr>
            <a:r>
              <a:rPr lang="zh-TW" sz="1200" b="1" kern="100" dirty="0">
                <a:effectLst/>
                <a:latin typeface="Calibri" panose="020F0502020204030204" pitchFamily="34" charset="0"/>
                <a:ea typeface="DengXian" panose="02010600030101010101" pitchFamily="2" charset="-122"/>
                <a:cs typeface="Times New Roman" panose="02020603050405020304" pitchFamily="18" charset="0"/>
              </a:rPr>
              <a:t>居高不下的自杀率</a:t>
            </a:r>
            <a:br>
              <a:rPr lang="en-US" altLang="zh-TW" sz="1200" kern="100" dirty="0">
                <a:effectLst/>
                <a:latin typeface="Calibri" panose="020F0502020204030204" pitchFamily="34" charset="0"/>
                <a:ea typeface="DengXian" panose="02010600030101010101" pitchFamily="2" charset="-122"/>
                <a:cs typeface="Times New Roman" panose="02020603050405020304" pitchFamily="18" charset="0"/>
              </a:rPr>
            </a:b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日本社会非常注重遵守规则，强调团体利益</a:t>
            </a:r>
            <a:r>
              <a:rPr lang="en-US" altLang="zh-TW"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a:t>
            </a: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导致人们很容易被孤立或排斥，</a:t>
            </a:r>
            <a:b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b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个人的需求和感受会被忽略或被看为不重要觉得自己是没有价值地存在，感到孤独、抑郁、焦虑无望和绝望，</a:t>
            </a:r>
            <a:b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b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認為自己給周圍的人帶來了麻煩，再加上高失業率，從而導致自殺成為了</a:t>
            </a:r>
            <a:r>
              <a:rPr lang="en-US" altLang="zh-TW"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20</a:t>
            </a: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至</a:t>
            </a:r>
            <a:r>
              <a:rPr lang="en-US" altLang="zh-TW"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44</a:t>
            </a: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岁男性死亡的一个重大原因。</a:t>
            </a:r>
            <a:br>
              <a:rPr lang="en-MY" altLang="zh-TW" sz="1200" kern="100" dirty="0">
                <a:effectLst/>
                <a:latin typeface="Calibri" panose="020F0502020204030204" pitchFamily="34" charset="0"/>
                <a:ea typeface="DengXian" panose="02010600030101010101" pitchFamily="2" charset="-122"/>
                <a:cs typeface="Times New Roman" panose="02020603050405020304" pitchFamily="18" charset="0"/>
              </a:rPr>
            </a:br>
            <a:endParaRPr lang="en-US" sz="12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sz="1200" b="1" kern="100" dirty="0">
                <a:effectLst/>
                <a:latin typeface="Calibri" panose="020F0502020204030204" pitchFamily="34" charset="0"/>
                <a:ea typeface="DengXian" panose="02010600030101010101" pitchFamily="2" charset="-122"/>
                <a:cs typeface="Times New Roman" panose="02020603050405020304" pitchFamily="18" charset="0"/>
              </a:rPr>
              <a:t>放弃</a:t>
            </a:r>
            <a:r>
              <a:rPr lang="zh-TW" altLang="en-US" sz="1200" b="1" kern="100" dirty="0">
                <a:effectLst/>
                <a:latin typeface="Calibri" panose="020F0502020204030204" pitchFamily="34" charset="0"/>
                <a:ea typeface="DengXian" panose="02010600030101010101" pitchFamily="2" charset="-122"/>
                <a:cs typeface="Times New Roman" panose="02020603050405020304" pitchFamily="18" charset="0"/>
              </a:rPr>
              <a:t>奋进的家</a:t>
            </a:r>
            <a:r>
              <a:rPr lang="zh-CN" altLang="en-US" sz="1200" b="1" kern="100" dirty="0">
                <a:effectLst/>
                <a:latin typeface="Calibri" panose="020F0502020204030204" pitchFamily="34" charset="0"/>
                <a:ea typeface="DengXian" panose="02010600030101010101" pitchFamily="2" charset="-122"/>
                <a:cs typeface="Times New Roman" panose="02020603050405020304" pitchFamily="18" charset="0"/>
              </a:rPr>
              <a:t>里</a:t>
            </a:r>
            <a:r>
              <a:rPr lang="zh-TW" altLang="en-US" sz="1200" b="1" kern="100" dirty="0">
                <a:effectLst/>
                <a:latin typeface="Calibri" panose="020F0502020204030204" pitchFamily="34" charset="0"/>
                <a:ea typeface="DengXian" panose="02010600030101010101" pitchFamily="2" charset="-122"/>
                <a:cs typeface="Times New Roman" panose="02020603050405020304" pitchFamily="18" charset="0"/>
              </a:rPr>
              <a:t>蹲族</a:t>
            </a:r>
            <a:r>
              <a:rPr lang="zh-CN" altLang="en-US" sz="1200" b="1" kern="100" dirty="0">
                <a:effectLst/>
                <a:latin typeface="Calibri" panose="020F0502020204030204" pitchFamily="34" charset="0"/>
                <a:ea typeface="DengXian" panose="02010600030101010101" pitchFamily="2" charset="-122"/>
                <a:cs typeface="Times New Roman" panose="02020603050405020304" pitchFamily="18" charset="0"/>
              </a:rPr>
              <a:t>（关门族）</a:t>
            </a:r>
            <a:endParaRPr lang="en-US" altLang="zh-CN"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en-US" altLang="zh-TW" sz="1200" kern="100" dirty="0" err="1">
                <a:effectLst/>
                <a:latin typeface="Calibri" panose="020F0502020204030204" pitchFamily="34" charset="0"/>
                <a:ea typeface="DengXian" panose="02010600030101010101" pitchFamily="2" charset="-122"/>
                <a:cs typeface="Times New Roman" panose="02020603050405020304" pitchFamily="18" charset="0"/>
              </a:rPr>
              <a:t>除了老年化</a:t>
            </a:r>
            <a:r>
              <a:rPr lang="zh-TW" altLang="en-US" sz="12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令</a:t>
            </a:r>
            <a:r>
              <a:rPr lang="zh-TW" sz="12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消费需求萎缩</a:t>
            </a:r>
            <a:r>
              <a:rPr lang="en-US" altLang="zh-TW" sz="1200" kern="100" dirty="0">
                <a:effectLst/>
                <a:latin typeface="Calibri" panose="020F0502020204030204" pitchFamily="34" charset="0"/>
                <a:ea typeface="DengXian" panose="02010600030101010101" pitchFamily="2" charset="-122"/>
                <a:cs typeface="Times New Roman" panose="02020603050405020304" pitchFamily="18" charset="0"/>
              </a:rPr>
              <a:t>，2011年开始，</a:t>
            </a:r>
            <a:r>
              <a:rPr lang="zh-TW" altLang="en-US" sz="1200" kern="100" dirty="0">
                <a:effectLst/>
                <a:latin typeface="Calibri" panose="020F0502020204030204" pitchFamily="34" charset="0"/>
                <a:ea typeface="DengXian" panose="02010600030101010101" pitchFamily="2" charset="-122"/>
                <a:cs typeface="Times New Roman" panose="02020603050405020304" pitchFamily="18" charset="0"/>
              </a:rPr>
              <a:t>日本出生率很低，劳动人口减少，</a:t>
            </a:r>
            <a:r>
              <a:rPr lang="zh-CN" altLang="en-US" sz="1200" kern="100" dirty="0">
                <a:effectLst/>
                <a:latin typeface="Calibri" panose="020F0502020204030204" pitchFamily="34" charset="0"/>
                <a:ea typeface="DengXian" panose="02010600030101010101" pitchFamily="2" charset="-122"/>
                <a:cs typeface="Times New Roman" panose="02020603050405020304" pitchFamily="18" charset="0"/>
              </a:rPr>
              <a:t>导致</a:t>
            </a:r>
            <a:r>
              <a:rPr lang="zh-TW" altLang="en-US" sz="1200" kern="100" dirty="0">
                <a:effectLst/>
                <a:latin typeface="Calibri" panose="020F0502020204030204" pitchFamily="34" charset="0"/>
                <a:ea typeface="DengXian" panose="02010600030101010101" pitchFamily="2" charset="-122"/>
                <a:cs typeface="Times New Roman" panose="02020603050405020304" pitchFamily="18" charset="0"/>
              </a:rPr>
              <a:t>经济</a:t>
            </a:r>
            <a:r>
              <a:rPr lang="zh-CN" altLang="en-US" b="0" i="0" dirty="0">
                <a:solidFill>
                  <a:srgbClr val="4D5156"/>
                </a:solidFill>
                <a:effectLst/>
                <a:latin typeface="Arial" panose="020B0604020202020204" pitchFamily="34" charset="0"/>
              </a:rPr>
              <a:t>低迷</a:t>
            </a:r>
            <a:r>
              <a:rPr lang="zh-TW" altLang="en-US"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rPr>
              <a:t>，</a:t>
            </a:r>
            <a:endParaRPr lang="en-MY" altLang="zh-TW"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endParaRPr>
          </a:p>
          <a:p>
            <a:pPr marL="342900" marR="0" lvl="0" indent="-342900">
              <a:lnSpc>
                <a:spcPts val="1400"/>
              </a:lnSpc>
              <a:spcBef>
                <a:spcPts val="0"/>
              </a:spcBef>
              <a:spcAft>
                <a:spcPts val="800"/>
              </a:spcAft>
              <a:tabLst>
                <a:tab pos="457200" algn="l"/>
              </a:tabLst>
            </a:pPr>
            <a:r>
              <a:rPr lang="zh-CN" altLang="en-US" sz="2800" b="0" i="0" dirty="0">
                <a:solidFill>
                  <a:srgbClr val="374151"/>
                </a:solidFill>
                <a:effectLst/>
                <a:latin typeface="Söhne"/>
              </a:rPr>
              <a:t>日本的</a:t>
            </a:r>
            <a:r>
              <a:rPr lang="zh-CN" altLang="en-US" sz="2800" b="1" i="0" dirty="0">
                <a:solidFill>
                  <a:srgbClr val="374151"/>
                </a:solidFill>
                <a:effectLst/>
                <a:latin typeface="Söhne"/>
              </a:rPr>
              <a:t>家长制度</a:t>
            </a:r>
            <a:r>
              <a:rPr lang="zh-CN" altLang="en-US" sz="2800" b="0" i="0" dirty="0">
                <a:solidFill>
                  <a:srgbClr val="374151"/>
                </a:solidFill>
                <a:effectLst/>
                <a:latin typeface="Söhne"/>
              </a:rPr>
              <a:t>和</a:t>
            </a:r>
            <a:r>
              <a:rPr lang="zh-CN" altLang="en-US" sz="2800" b="1" i="0" dirty="0">
                <a:solidFill>
                  <a:srgbClr val="374151"/>
                </a:solidFill>
                <a:effectLst/>
                <a:latin typeface="Söhne"/>
              </a:rPr>
              <a:t>要求苛刻的工作文化</a:t>
            </a:r>
            <a:r>
              <a:rPr lang="zh-CN" altLang="en-US" sz="2800" b="0" i="0" dirty="0">
                <a:solidFill>
                  <a:srgbClr val="374151"/>
                </a:solidFill>
                <a:effectLst/>
                <a:latin typeface="Söhne"/>
              </a:rPr>
              <a:t>，</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高压</a:t>
            </a:r>
            <a:r>
              <a:rPr lang="zh-CN" altLang="en-US"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的</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生活环境，</a:t>
            </a:r>
            <a:r>
              <a:rPr lang="zh-CN" altLang="en-US" sz="1800" b="0" i="0" dirty="0">
                <a:solidFill>
                  <a:srgbClr val="374151"/>
                </a:solidFill>
                <a:effectLst/>
                <a:latin typeface="Söhne"/>
              </a:rPr>
              <a:t>加上近年的新冠疫情，</a:t>
            </a:r>
            <a:endParaRPr lang="en-MY" altLang="zh-CN" sz="1800" b="0" i="0" dirty="0">
              <a:solidFill>
                <a:srgbClr val="374151"/>
              </a:solidFill>
              <a:effectLst/>
              <a:latin typeface="Söhne"/>
            </a:endParaRPr>
          </a:p>
          <a:p>
            <a:pPr marL="342900" marR="0" lvl="0" indent="-342900">
              <a:lnSpc>
                <a:spcPts val="1400"/>
              </a:lnSpc>
              <a:spcBef>
                <a:spcPts val="0"/>
              </a:spcBef>
              <a:spcAft>
                <a:spcPts val="800"/>
              </a:spcAft>
              <a:tabLst>
                <a:tab pos="457200" algn="l"/>
              </a:tabLst>
            </a:pPr>
            <a:r>
              <a:rPr lang="zh-TW"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令</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越来越多的年轻人选择窝藏在家</a:t>
            </a:r>
            <a:r>
              <a:rPr lang="zh-TW"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a:t>
            </a:r>
            <a:r>
              <a:rPr lang="zh-TW" altLang="en-US" sz="1800" b="0" i="0" dirty="0">
                <a:solidFill>
                  <a:srgbClr val="202122"/>
                </a:solidFill>
                <a:effectLst/>
                <a:latin typeface="Arial" panose="020B0604020202020204" pitchFamily="34" charset="0"/>
              </a:rPr>
              <a:t>逃避社会</a:t>
            </a:r>
            <a:r>
              <a:rPr lang="zh-TW"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不出门工作的独特躺平行为</a:t>
            </a:r>
            <a:r>
              <a:rPr lang="zh-TW"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rPr>
              <a:t>，</a:t>
            </a:r>
            <a:endParaRPr lang="en-MY" altLang="zh-TW" sz="1800" kern="100" dirty="0">
              <a:solidFill>
                <a:srgbClr val="636669"/>
              </a:solidFill>
              <a:effectLst/>
              <a:latin typeface="Yu Gothic" panose="020B0400000000000000" pitchFamily="34" charset="-128"/>
              <a:ea typeface="新細明體" panose="02020300000000000000" pitchFamily="18" charset="-120"/>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altLang="en-US" sz="2800" b="0" i="0" dirty="0">
                <a:solidFill>
                  <a:srgbClr val="202122"/>
                </a:solidFill>
                <a:effectLst/>
                <a:latin typeface="Arial" panose="020B0604020202020204" pitchFamily="34" charset="0"/>
              </a:rPr>
              <a:t>他们隐蔽于卧室之中，有时长达几年之久</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endParaRPr lang="en-US" sz="1800" kern="100" dirty="0">
              <a:effectLst/>
              <a:latin typeface="Calibri" panose="020F0502020204030204" pitchFamily="34" charset="0"/>
              <a:ea typeface="新細明體" panose="02020300000000000000" pitchFamily="18" charset="-12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nSpc>
                <a:spcPct val="150000"/>
              </a:lnSpc>
              <a:spcBef>
                <a:spcPts val="0"/>
              </a:spcBef>
              <a:spcAft>
                <a:spcPts val="0"/>
              </a:spcAft>
              <a:buFont typeface="+mj-lt"/>
              <a:buNone/>
            </a:pPr>
            <a:r>
              <a:rPr lang="en-US" dirty="0"/>
              <a:t>Photo by </a:t>
            </a:r>
            <a:r>
              <a:rPr lang="en-US" dirty="0">
                <a:hlinkClick r:id="rId3"/>
              </a:rPr>
              <a:t>Jase Bloor</a:t>
            </a:r>
            <a:r>
              <a:rPr lang="en-US" dirty="0"/>
              <a:t> on </a:t>
            </a:r>
            <a:r>
              <a:rPr lang="en-US" dirty="0" err="1">
                <a:hlinkClick r:id="rId4"/>
              </a:rPr>
              <a:t>Unsplash</a:t>
            </a:r>
            <a:r>
              <a:rPr lang="en-US" dirty="0"/>
              <a:t> </a:t>
            </a:r>
            <a:endParaRPr lang="en-US" dirty="0"/>
          </a:p>
        </p:txBody>
      </p:sp>
      <p:sp>
        <p:nvSpPr>
          <p:cNvPr id="4" name="Slide Number Placeholder 3"/>
          <p:cNvSpPr>
            <a:spLocks noGrp="1"/>
          </p:cNvSpPr>
          <p:nvPr>
            <p:ph type="sldNum" sz="quarter" idx="5"/>
          </p:nvPr>
        </p:nvSpPr>
        <p:spPr/>
        <p:txBody>
          <a:bodyPr/>
          <a:lstStyle/>
          <a:p>
            <a:fld id="{FE436BE7-1164-4177-9E38-1A2350595057}"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Josh </a:t>
            </a:r>
            <a:r>
              <a:rPr lang="en-US" dirty="0" err="1">
                <a:hlinkClick r:id="rId3"/>
              </a:rPr>
              <a:t>Wilburne</a:t>
            </a:r>
            <a:r>
              <a:rPr lang="en-US" dirty="0"/>
              <a:t> on </a:t>
            </a:r>
            <a:r>
              <a:rPr lang="en-US" dirty="0" err="1">
                <a:hlinkClick r:id="rId4"/>
              </a:rPr>
              <a:t>Unsplash</a:t>
            </a:r>
            <a:r>
              <a:rPr lang="en-US" dirty="0"/>
              <a:t> </a:t>
            </a:r>
            <a:endParaRPr lang="en-US" dirty="0"/>
          </a:p>
        </p:txBody>
      </p:sp>
      <p:sp>
        <p:nvSpPr>
          <p:cNvPr id="4" name="Slide Number Placeholder 3"/>
          <p:cNvSpPr>
            <a:spLocks noGrp="1"/>
          </p:cNvSpPr>
          <p:nvPr>
            <p:ph type="sldNum" sz="quarter" idx="5"/>
          </p:nvPr>
        </p:nvSpPr>
        <p:spPr/>
        <p:txBody>
          <a:bodyPr/>
          <a:lstStyle/>
          <a:p>
            <a:fld id="{FE436BE7-1164-4177-9E38-1A2350595057}"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Jase Bloor</a:t>
            </a:r>
            <a:r>
              <a:rPr lang="en-US" dirty="0"/>
              <a:t> on </a:t>
            </a:r>
            <a:r>
              <a:rPr lang="en-US" dirty="0" err="1">
                <a:hlinkClick r:id="rId4"/>
              </a:rPr>
              <a:t>Unsplash</a:t>
            </a:r>
            <a:r>
              <a:rPr lang="en-US" dirty="0"/>
              <a:t> </a:t>
            </a:r>
            <a:endParaRPr lang="en-US" dirty="0"/>
          </a:p>
        </p:txBody>
      </p:sp>
      <p:sp>
        <p:nvSpPr>
          <p:cNvPr id="4" name="Slide Number Placeholder 3"/>
          <p:cNvSpPr>
            <a:spLocks noGrp="1"/>
          </p:cNvSpPr>
          <p:nvPr>
            <p:ph type="sldNum" sz="quarter" idx="5"/>
          </p:nvPr>
        </p:nvSpPr>
        <p:spPr/>
        <p:txBody>
          <a:bodyPr/>
          <a:lstStyle/>
          <a:p>
            <a:fld id="{FE436BE7-1164-4177-9E38-1A2350595057}"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Kentaro Toma</a:t>
            </a:r>
            <a:r>
              <a:rPr lang="en-US" dirty="0"/>
              <a:t> on </a:t>
            </a:r>
            <a:r>
              <a:rPr lang="en-US" dirty="0" err="1">
                <a:hlinkClick r:id="rId4"/>
              </a:rPr>
              <a:t>Unsplash</a:t>
            </a:r>
            <a:r>
              <a:rPr lang="en-US" dirty="0"/>
              <a:t> </a:t>
            </a:r>
            <a:endParaRPr lang="en-US" dirty="0"/>
          </a:p>
          <a:p>
            <a:endParaRPr lang="en-US" b="0" i="0" dirty="0">
              <a:solidFill>
                <a:srgbClr val="374151"/>
              </a:solidFill>
              <a:effectLst/>
              <a:latin typeface="Söhne"/>
            </a:endParaRPr>
          </a:p>
          <a:p>
            <a:endParaRPr lang="en-US" b="0" i="0" dirty="0">
              <a:solidFill>
                <a:srgbClr val="374151"/>
              </a:solidFill>
              <a:effectLst/>
              <a:latin typeface="Söhne"/>
            </a:endParaRPr>
          </a:p>
          <a:p>
            <a:r>
              <a:rPr lang="en-US" altLang="zh-TW" sz="1800" dirty="0">
                <a:solidFill>
                  <a:srgbClr val="374151"/>
                </a:solidFill>
                <a:effectLst/>
                <a:ea typeface="微軟正黑體" panose="020B0604030504040204" pitchFamily="34" charset="-120"/>
                <a:cs typeface="微軟正黑體" panose="020B0604030504040204" pitchFamily="34" charset="-120"/>
              </a:rPr>
              <a:t>，</a:t>
            </a:r>
            <a:endParaRPr lang="en-US" dirty="0"/>
          </a:p>
        </p:txBody>
      </p:sp>
      <p:sp>
        <p:nvSpPr>
          <p:cNvPr id="4" name="Slide Number Placeholder 3"/>
          <p:cNvSpPr>
            <a:spLocks noGrp="1"/>
          </p:cNvSpPr>
          <p:nvPr>
            <p:ph type="sldNum" sz="quarter" idx="5"/>
          </p:nvPr>
        </p:nvSpPr>
        <p:spPr/>
        <p:txBody>
          <a:bodyPr/>
          <a:lstStyle/>
          <a:p>
            <a:fld id="{FE436BE7-1164-4177-9E38-1A2350595057}"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70A47A-5C7E-436F-BE97-00A491856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902F30D-F43D-4DA5-9A14-94D85B4956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902F30D-F43D-4DA5-9A14-94D85B4956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902F30D-F43D-4DA5-9A14-94D85B4956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902F30D-F43D-4DA5-9A14-94D85B4956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902F30D-F43D-4DA5-9A14-94D85B4956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902F30D-F43D-4DA5-9A14-94D85B49564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902F30D-F43D-4DA5-9A14-94D85B49564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902F30D-F43D-4DA5-9A14-94D85B49564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2F30D-F43D-4DA5-9A14-94D85B49564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902F30D-F43D-4DA5-9A14-94D85B49564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902F30D-F43D-4DA5-9A14-94D85B49564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5AA2E-F8E7-4EF3-8A9B-7A24574B2E9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2F30D-F43D-4DA5-9A14-94D85B495643}"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5AA2E-F8E7-4EF3-8A9B-7A24574B2E9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1">
            <a:extLst>
              <a:ext uri="{28A0092B-C50C-407E-A947-70E740481C1C}">
                <a14:useLocalDpi xmlns:a14="http://schemas.microsoft.com/office/drawing/2010/main" val="0"/>
              </a:ext>
            </a:extLst>
          </a:blip>
          <a:srcRect l="1541" r="1541"/>
          <a:stretch>
            <a:fillRect/>
          </a:stretch>
        </p:blipFill>
        <p:spPr bwMode="auto">
          <a:xfrm>
            <a:off x="1385" y="0"/>
            <a:ext cx="12192000" cy="838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721590" y="1219200"/>
            <a:ext cx="2517409" cy="2752368"/>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740043" y="526096"/>
            <a:ext cx="831271" cy="1331460"/>
          </a:xfrm>
          <a:prstGeom prst="rect">
            <a:avLst/>
          </a:prstGeom>
        </p:spPr>
      </p:pic>
      <p:sp>
        <p:nvSpPr>
          <p:cNvPr id="9" name="TextBox 8"/>
          <p:cNvSpPr txBox="1"/>
          <p:nvPr/>
        </p:nvSpPr>
        <p:spPr>
          <a:xfrm>
            <a:off x="1905000" y="4667070"/>
            <a:ext cx="8305800" cy="1076325"/>
          </a:xfrm>
          <a:prstGeom prst="rect">
            <a:avLst/>
          </a:prstGeom>
          <a:noFill/>
        </p:spPr>
        <p:txBody>
          <a:bodyPr wrap="square">
            <a:spAutoFit/>
          </a:bodyPr>
          <a:lstStyle/>
          <a:p>
            <a:pPr algn="ctr"/>
            <a:r>
              <a:rPr lang="en-US" altLang="zh-TW"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2023</a:t>
            </a:r>
            <a:r>
              <a:rPr lang="en-US" altLang="zh-TW"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5月</a:t>
            </a:r>
            <a:endParaRPr lang="en-US" altLang="zh-TW"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CN" altLang="en-US" sz="4000" b="1" dirty="0">
                <a:solidFill>
                  <a:schemeClr val="bg1"/>
                </a:solidFill>
                <a:latin typeface="微軟正黑體" panose="020B0604030504040204" pitchFamily="34" charset="-120"/>
                <a:ea typeface="微軟正黑體" panose="020B0604030504040204" pitchFamily="34" charset="-120"/>
              </a:rPr>
              <a:t>日本</a:t>
            </a:r>
            <a:endParaRPr lang="en-MY" sz="4000"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64" presetClass="path" presetSubtype="0" accel="50000" decel="50000" fill="hold" nodeType="withEffect">
                                  <p:stCondLst>
                                    <p:cond delay="0"/>
                                  </p:stCondLst>
                                  <p:childTnLst>
                                    <p:animMotion origin="layout" path="M -2.08333E-7 -1.11111E-6 L -2.08333E-7 -0.2 " pathEditMode="relative" rAng="0" ptsTypes="AA">
                                      <p:cBhvr>
                                        <p:cTn id="11" dur="2000" fill="hold"/>
                                        <p:tgtEl>
                                          <p:spTgt spid="3"/>
                                        </p:tgtEl>
                                        <p:attrNameLst>
                                          <p:attrName>ppt_x</p:attrName>
                                          <p:attrName>ppt_y</p:attrName>
                                        </p:attrNameLst>
                                      </p:cBhvr>
                                      <p:rCtr x="0" y="-10000"/>
                                    </p:animMotion>
                                  </p:childTnLst>
                                </p:cTn>
                              </p:par>
                              <p:par>
                                <p:cTn id="12" presetID="10" presetClass="entr" presetSubtype="0" fill="hold" grpId="0"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323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782" y="661811"/>
            <a:ext cx="5606218" cy="6075319"/>
          </a:xfrm>
        </p:spPr>
        <p:txBody>
          <a:bodyPr>
            <a:noAutofit/>
          </a:bodyPr>
          <a:lstStyle/>
          <a:p>
            <a:pPr marL="0" marR="0" lvl="0" indent="0">
              <a:lnSpc>
                <a:spcPct val="100000"/>
              </a:lnSpc>
              <a:spcBef>
                <a:spcPts val="0"/>
              </a:spcBef>
              <a:spcAft>
                <a:spcPts val="600"/>
              </a:spcAft>
              <a:buNone/>
            </a:pPr>
            <a:r>
              <a:rPr lang="zh-TW" sz="3600" b="1" dirty="0">
                <a:solidFill>
                  <a:srgbClr val="EAE7A4"/>
                </a:solidFill>
                <a:latin typeface="微軟正黑體" panose="020B0604030504040204" pitchFamily="34" charset="-120"/>
                <a:ea typeface="微軟正黑體" panose="020B0604030504040204" pitchFamily="34" charset="-120"/>
                <a:cs typeface="Times New Roman" panose="02020603050405020304" pitchFamily="18" charset="0"/>
              </a:rPr>
              <a:t>日本</a:t>
            </a:r>
            <a:endParaRPr lang="en-MY" altLang="zh-TW" sz="3600" b="1" dirty="0">
              <a:solidFill>
                <a:srgbClr val="EAE7A4"/>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nSpc>
                <a:spcPct val="100000"/>
              </a:lnSpc>
              <a:spcBef>
                <a:spcPts val="0"/>
              </a:spcBef>
              <a:spcAft>
                <a:spcPts val="600"/>
              </a:spcAft>
              <a:buNone/>
            </a:pPr>
            <a:r>
              <a:rPr lang="zh-TW" altLang="en-US" sz="3200" dirty="0">
                <a:solidFill>
                  <a:schemeClr val="bg1"/>
                </a:solidFill>
                <a:latin typeface="微軟正黑體" panose="020B0604030504040204" pitchFamily="34" charset="-120"/>
                <a:ea typeface="微軟正黑體" panose="020B0604030504040204" pitchFamily="34" charset="-120"/>
              </a:rPr>
              <a:t>人口</a:t>
            </a:r>
            <a:r>
              <a:rPr lang="zh-CN" altLang="en-US" sz="3200" dirty="0">
                <a:solidFill>
                  <a:schemeClr val="bg1"/>
                </a:solidFill>
                <a:latin typeface="微軟正黑體" panose="020B0604030504040204" pitchFamily="34" charset="-120"/>
                <a:ea typeface="微軟正黑體" panose="020B0604030504040204" pitchFamily="34" charset="-120"/>
              </a:rPr>
              <a:t>：</a:t>
            </a:r>
            <a:r>
              <a:rPr lang="en-US" altLang="zh-TW" sz="3200" dirty="0">
                <a:solidFill>
                  <a:schemeClr val="bg1"/>
                </a:solidFill>
                <a:latin typeface="微軟正黑體" panose="020B0604030504040204" pitchFamily="34" charset="-120"/>
                <a:ea typeface="微軟正黑體" panose="020B0604030504040204" pitchFamily="34" charset="-120"/>
              </a:rPr>
              <a:t>1.25</a:t>
            </a:r>
            <a:r>
              <a:rPr lang="zh-TW" altLang="en-US" sz="3200" dirty="0">
                <a:solidFill>
                  <a:schemeClr val="bg1"/>
                </a:solidFill>
                <a:latin typeface="微軟正黑體" panose="020B0604030504040204" pitchFamily="34" charset="-120"/>
                <a:ea typeface="微軟正黑體" panose="020B0604030504040204" pitchFamily="34" charset="-120"/>
              </a:rPr>
              <a:t>亿</a:t>
            </a:r>
            <a:br>
              <a:rPr lang="en-US" altLang="zh-TW" sz="3200" dirty="0">
                <a:solidFill>
                  <a:schemeClr val="bg1"/>
                </a:solidFill>
                <a:latin typeface="微軟正黑體" panose="020B0604030504040204" pitchFamily="34" charset="-120"/>
                <a:ea typeface="微軟正黑體" panose="020B0604030504040204" pitchFamily="34" charset="-120"/>
              </a:rPr>
            </a:br>
            <a:r>
              <a:rPr lang="zh-TW" altLang="en-US" sz="3200" dirty="0">
                <a:solidFill>
                  <a:schemeClr val="bg1"/>
                </a:solidFill>
                <a:latin typeface="微軟正黑體" panose="020B0604030504040204" pitchFamily="34" charset="-120"/>
                <a:ea typeface="微軟正黑體" panose="020B0604030504040204" pitchFamily="34" charset="-120"/>
              </a:rPr>
              <a:t>集中在东京、大阪、名古屋</a:t>
            </a:r>
            <a:endParaRPr lang="en-US" altLang="zh-TW" sz="3200" dirty="0">
              <a:solidFill>
                <a:schemeClr val="bg1"/>
              </a:solidFill>
              <a:latin typeface="微軟正黑體" panose="020B0604030504040204" pitchFamily="34" charset="-120"/>
              <a:ea typeface="微軟正黑體" panose="020B0604030504040204" pitchFamily="34" charset="-120"/>
            </a:endParaRPr>
          </a:p>
          <a:p>
            <a:pPr marL="0" marR="0" lvl="0" indent="0">
              <a:lnSpc>
                <a:spcPct val="100000"/>
              </a:lnSpc>
              <a:spcBef>
                <a:spcPts val="1200"/>
              </a:spcBef>
              <a:spcAft>
                <a:spcPts val="600"/>
              </a:spcAft>
              <a:buNone/>
            </a:pPr>
            <a:r>
              <a:rPr lang="zh-TW" sz="3200" b="1" dirty="0">
                <a:solidFill>
                  <a:srgbClr val="EAE7A4"/>
                </a:solidFill>
                <a:latin typeface="微軟正黑體" panose="020B0604030504040204" pitchFamily="34" charset="-120"/>
                <a:ea typeface="微軟正黑體" panose="020B0604030504040204" pitchFamily="34" charset="-120"/>
                <a:cs typeface="Times New Roman" panose="02020603050405020304" pitchFamily="18" charset="0"/>
              </a:rPr>
              <a:t>日本</a:t>
            </a:r>
            <a:r>
              <a:rPr lang="zh-CN" altLang="en-US" sz="3200" b="1" dirty="0">
                <a:solidFill>
                  <a:srgbClr val="EAE7A4"/>
                </a:solidFill>
                <a:latin typeface="微軟正黑體" panose="020B0604030504040204" pitchFamily="34" charset="-120"/>
                <a:ea typeface="微軟正黑體" panose="020B0604030504040204" pitchFamily="34" charset="-120"/>
                <a:cs typeface="Times New Roman" panose="02020603050405020304" pitchFamily="18" charset="0"/>
              </a:rPr>
              <a:t>福音</a:t>
            </a:r>
            <a:r>
              <a:rPr lang="zh-TW" sz="3200" b="1" dirty="0">
                <a:solidFill>
                  <a:srgbClr val="EAE7A4"/>
                </a:solidFill>
                <a:latin typeface="微軟正黑體" panose="020B0604030504040204" pitchFamily="34" charset="-120"/>
                <a:ea typeface="微軟正黑體" panose="020B0604030504040204" pitchFamily="34" charset="-120"/>
                <a:cs typeface="Times New Roman" panose="02020603050405020304" pitchFamily="18" charset="0"/>
              </a:rPr>
              <a:t>现状</a:t>
            </a:r>
            <a:endParaRPr lang="en-US" altLang="zh-TW" sz="3200" b="1" dirty="0">
              <a:solidFill>
                <a:srgbClr val="EAE7A4"/>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0"/>
              </a:spcBef>
              <a:spcAft>
                <a:spcPts val="600"/>
              </a:spcAft>
            </a:pPr>
            <a:r>
              <a:rPr lang="zh-TW" sz="30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神道教徒或佛教徒</a:t>
            </a:r>
            <a:endParaRPr lang="en-US" altLang="zh-TW" sz="30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0"/>
              </a:spcBef>
              <a:spcAft>
                <a:spcPts val="600"/>
              </a:spcAft>
            </a:pPr>
            <a:r>
              <a:rPr lang="zh-CN" altLang="en-US" sz="30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日本首位宣教士：</a:t>
            </a:r>
            <a:r>
              <a:rPr lang="zh-TW" altLang="en-US" sz="30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沙勿略</a:t>
            </a:r>
            <a:endParaRPr lang="en-US" sz="30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0"/>
              </a:spcBef>
              <a:spcAft>
                <a:spcPts val="600"/>
              </a:spcAft>
            </a:pPr>
            <a:r>
              <a:rPr lang="zh-TW" altLang="en-US" sz="30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需要鼓励的两百万基督徒</a:t>
            </a:r>
            <a:endParaRPr lang="en-US" altLang="zh-TW" sz="30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0"/>
              </a:spcBef>
              <a:spcAft>
                <a:spcPts val="600"/>
              </a:spcAft>
            </a:pPr>
            <a:r>
              <a:rPr lang="zh-TW" altLang="en-US" sz="30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宣教士短缺和教会老龄化</a:t>
            </a:r>
            <a:endParaRPr lang="en-US" altLang="zh-TW" sz="30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0"/>
              </a:spcBef>
              <a:spcAft>
                <a:spcPts val="600"/>
              </a:spcAft>
            </a:pPr>
            <a:r>
              <a:rPr lang="zh-TW" altLang="en-US" sz="30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岛国文化难以认同基督教</a:t>
            </a:r>
            <a:endParaRPr lang="en-US" altLang="zh-TW" sz="30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0"/>
              </a:spcBef>
              <a:spcAft>
                <a:spcPts val="600"/>
              </a:spcAft>
            </a:pPr>
            <a:r>
              <a:rPr lang="zh-TW" altLang="en-US" sz="30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集团主义产生内外之分</a:t>
            </a:r>
            <a:endParaRPr lang="en-US" sz="3000" b="1" dirty="0">
              <a:solidFill>
                <a:schemeClr val="bg1"/>
              </a:solidFill>
              <a:latin typeface="微軟正黑體" panose="020B0604030504040204" pitchFamily="34" charset="-120"/>
              <a:ea typeface="微軟正黑體" panose="020B0604030504040204" pitchFamily="34" charset="-120"/>
            </a:endParaRPr>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76038" y="0"/>
            <a:ext cx="590715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402287" y="1254214"/>
            <a:ext cx="3308966" cy="4617986"/>
            <a:chOff x="7402287" y="1254214"/>
            <a:chExt cx="3308966" cy="461798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43" y="1254214"/>
              <a:ext cx="3200110" cy="4155986"/>
            </a:xfrm>
            <a:prstGeom prst="rect">
              <a:avLst/>
            </a:prstGeom>
          </p:spPr>
        </p:pic>
        <p:sp>
          <p:nvSpPr>
            <p:cNvPr id="6" name="TextBox 5"/>
            <p:cNvSpPr txBox="1"/>
            <p:nvPr/>
          </p:nvSpPr>
          <p:spPr>
            <a:xfrm>
              <a:off x="7402287" y="5503900"/>
              <a:ext cx="1382486" cy="368300"/>
            </a:xfrm>
            <a:prstGeom prst="rect">
              <a:avLst/>
            </a:prstGeom>
            <a:noFill/>
          </p:spPr>
          <p:txBody>
            <a:bodyPr wrap="square">
              <a:spAutoFit/>
            </a:bodyPr>
            <a:lstStyle/>
            <a:p>
              <a:r>
                <a:rPr lang="zh-TW" altLang="en-US" sz="1800"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沙勿略</a:t>
              </a:r>
              <a:endParaRPr lang="en-MY"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8282B"/>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t="10" b="10"/>
          <a:stretch>
            <a:fillRect/>
          </a:stretch>
        </p:blipFill>
        <p:spPr>
          <a:xfrm>
            <a:off x="4993115" y="0"/>
            <a:ext cx="7198886" cy="4041184"/>
          </a:xfrm>
          <a:prstGeom prst="rect">
            <a:avLst/>
          </a:prstGeom>
        </p:spPr>
      </p:pic>
      <p:sp>
        <p:nvSpPr>
          <p:cNvPr id="3" name="Content Placeholder 2"/>
          <p:cNvSpPr>
            <a:spLocks noGrp="1"/>
          </p:cNvSpPr>
          <p:nvPr>
            <p:ph idx="1"/>
          </p:nvPr>
        </p:nvSpPr>
        <p:spPr>
          <a:xfrm>
            <a:off x="426720" y="1460637"/>
            <a:ext cx="4733109" cy="3762556"/>
          </a:xfrm>
        </p:spPr>
        <p:txBody>
          <a:bodyPr>
            <a:normAutofit/>
          </a:bodyPr>
          <a:lstStyle/>
          <a:p>
            <a:pPr marL="0" indent="0">
              <a:lnSpc>
                <a:spcPct val="100000"/>
              </a:lnSpc>
              <a:spcBef>
                <a:spcPts val="600"/>
              </a:spcBef>
              <a:spcAft>
                <a:spcPts val="600"/>
              </a:spcAft>
              <a:buNone/>
            </a:pPr>
            <a:r>
              <a:rPr lang="zh-TW" sz="3200" b="1" dirty="0">
                <a:solidFill>
                  <a:srgbClr val="EAE7A4"/>
                </a:solidFill>
                <a:latin typeface="微軟正黑體" panose="020B0604030504040204" pitchFamily="34" charset="-120"/>
                <a:ea typeface="微軟正黑體" panose="020B0604030504040204" pitchFamily="34" charset="-120"/>
                <a:cs typeface="Times New Roman" panose="02020603050405020304" pitchFamily="18" charset="0"/>
              </a:rPr>
              <a:t>日本社会问题现状</a:t>
            </a:r>
            <a:endParaRPr lang="en-MY" altLang="zh-TW" sz="3200" b="1" dirty="0">
              <a:solidFill>
                <a:srgbClr val="EAE7A4"/>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600"/>
              </a:spcBef>
              <a:spcAft>
                <a:spcPts val="600"/>
              </a:spcAft>
            </a:pPr>
            <a:r>
              <a:rPr lang="zh-TW"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名列前茅的贫困比率</a:t>
            </a:r>
            <a:endParaRPr lang="en-US"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600"/>
              </a:spcBef>
              <a:spcAft>
                <a:spcPts val="600"/>
              </a:spcAft>
            </a:pPr>
            <a:r>
              <a:rPr lang="zh-TW" altLang="en-US"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人口老</a:t>
            </a:r>
            <a:r>
              <a:rPr lang="zh-TW"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化</a:t>
            </a:r>
            <a:r>
              <a:rPr lang="zh-TW" altLang="en-US"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后</a:t>
            </a:r>
            <a:r>
              <a:rPr lang="zh-TW"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的孤独死</a:t>
            </a:r>
            <a:endParaRPr lang="en-US" altLang="zh-TW"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600"/>
              </a:spcBef>
              <a:spcAft>
                <a:spcPts val="600"/>
              </a:spcAft>
            </a:pPr>
            <a:r>
              <a:rPr lang="zh-TW"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居高不下的自杀率</a:t>
            </a:r>
            <a:endParaRPr lang="en-US"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600"/>
              </a:spcBef>
              <a:spcAft>
                <a:spcPts val="600"/>
              </a:spcAft>
            </a:pPr>
            <a:r>
              <a:rPr lang="zh-TW"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放弃奋进的家</a:t>
            </a:r>
            <a:r>
              <a:rPr lang="zh-CN" altLang="en-US"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里</a:t>
            </a:r>
            <a:r>
              <a:rPr lang="zh-TW"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蹲族</a:t>
            </a:r>
            <a:endParaRPr lang="en-US" altLang="zh-TW" sz="30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600"/>
              </a:spcBef>
              <a:spcAft>
                <a:spcPts val="600"/>
              </a:spcAft>
            </a:pPr>
            <a:r>
              <a:rPr lang="zh-CN" altLang="en-US" sz="3000" b="0" i="0" dirty="0">
                <a:solidFill>
                  <a:schemeClr val="bg1"/>
                </a:solidFill>
                <a:effectLst/>
                <a:latin typeface="微軟正黑體" panose="020B0604030504040204" pitchFamily="34" charset="-120"/>
                <a:ea typeface="微軟正黑體" panose="020B0604030504040204" pitchFamily="34" charset="-120"/>
              </a:rPr>
              <a:t>精神真空</a:t>
            </a:r>
            <a:endParaRPr lang="en-US" sz="3000" dirty="0">
              <a:solidFill>
                <a:schemeClr val="bg1"/>
              </a:solidFill>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64" r="823"/>
          <a:stretch>
            <a:fillRect/>
          </a:stretch>
        </p:blipFill>
        <p:spPr bwMode="auto">
          <a:xfrm>
            <a:off x="4993114" y="4046058"/>
            <a:ext cx="3294346" cy="28119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l="32" r="32"/>
          <a:stretch>
            <a:fillRect/>
          </a:stretch>
        </p:blipFill>
        <p:spPr bwMode="auto">
          <a:xfrm>
            <a:off x="8287460" y="4041184"/>
            <a:ext cx="3904539" cy="2811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8282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l="1869" t="6794" r="494" b="11986"/>
          <a:stretch>
            <a:fillRect/>
          </a:stretch>
        </p:blipFill>
        <p:spPr>
          <a:xfrm>
            <a:off x="0" y="0"/>
            <a:ext cx="12366172" cy="6858000"/>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744200" y="313862"/>
            <a:ext cx="1076879" cy="1075717"/>
          </a:xfrm>
          <a:prstGeom prst="rect">
            <a:avLst/>
          </a:prstGeom>
        </p:spPr>
      </p:pic>
      <p:sp>
        <p:nvSpPr>
          <p:cNvPr id="5" name="TextBox 4"/>
          <p:cNvSpPr txBox="1"/>
          <p:nvPr/>
        </p:nvSpPr>
        <p:spPr>
          <a:xfrm>
            <a:off x="1752600" y="3048000"/>
            <a:ext cx="8229600" cy="1198880"/>
          </a:xfrm>
          <a:prstGeom prst="rect">
            <a:avLst/>
          </a:prstGeom>
          <a:noFill/>
        </p:spPr>
        <p:txBody>
          <a:bodyPr wrap="square">
            <a:spAutoFit/>
          </a:bodyP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让我们</a:t>
            </a:r>
            <a:r>
              <a:rPr lang="zh-CN" altLang="en-US" sz="3600" b="1" dirty="0">
                <a:solidFill>
                  <a:schemeClr val="bg1"/>
                </a:solidFill>
                <a:latin typeface="微軟正黑體" panose="020B0604030504040204" pitchFamily="34" charset="-120"/>
                <a:ea typeface="微軟正黑體" panose="020B0604030504040204" pitchFamily="34" charset="-120"/>
              </a:rPr>
              <a:t>同心</a:t>
            </a:r>
            <a:r>
              <a:rPr lang="zh-TW" altLang="en-US" sz="3600" b="1" dirty="0">
                <a:solidFill>
                  <a:schemeClr val="bg1"/>
                </a:solidFill>
                <a:latin typeface="微軟正黑體" panose="020B0604030504040204" pitchFamily="34" charset="-120"/>
                <a:ea typeface="微軟正黑體" panose="020B0604030504040204" pitchFamily="34" charset="-120"/>
              </a:rPr>
              <a:t>为</a:t>
            </a:r>
            <a:r>
              <a:rPr lang="zh-CN" altLang="en-US" sz="3600" b="1" dirty="0">
                <a:solidFill>
                  <a:srgbClr val="FF0000"/>
                </a:solidFill>
                <a:latin typeface="微軟正黑體" panose="020B0604030504040204" pitchFamily="34" charset="-120"/>
                <a:ea typeface="微軟正黑體" panose="020B0604030504040204" pitchFamily="34" charset="-120"/>
              </a:rPr>
              <a:t>日本</a:t>
            </a:r>
            <a:r>
              <a:rPr lang="zh-TW" altLang="en-US" sz="3600" b="1" dirty="0">
                <a:solidFill>
                  <a:schemeClr val="bg1"/>
                </a:solidFill>
                <a:latin typeface="微軟正黑體" panose="020B0604030504040204" pitchFamily="34" charset="-120"/>
                <a:ea typeface="微軟正黑體" panose="020B0604030504040204" pitchFamily="34" charset="-120"/>
              </a:rPr>
              <a:t>祷告</a:t>
            </a:r>
            <a:br>
              <a:rPr lang="en-MY" altLang="zh-TW" sz="3600" b="1" dirty="0">
                <a:solidFill>
                  <a:schemeClr val="bg1"/>
                </a:solidFill>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 </a:t>
            </a:r>
            <a:endParaRPr lang="en-US" sz="3600"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400"/>
                                        <p:tgtEl>
                                          <p:spTgt spid="5">
                                            <p:txEl>
                                              <p:pRg st="0" end="0"/>
                                            </p:txEl>
                                          </p:spTgt>
                                        </p:tgtEl>
                                      </p:cBhvr>
                                    </p:animEffect>
                                  </p:childTnLst>
                                </p:cTn>
                              </p:par>
                              <p:par>
                                <p:cTn id="8" presetID="10" presetClass="exit" presetSubtype="0" fill="hold" nodeType="withEffect">
                                  <p:stCondLst>
                                    <p:cond delay="900"/>
                                  </p:stCondLst>
                                  <p:childTnLst>
                                    <p:animEffect transition="out" filter="fade">
                                      <p:cBhvr>
                                        <p:cTn id="9" dur="1100"/>
                                        <p:tgtEl>
                                          <p:spTgt spid="2"/>
                                        </p:tgtEl>
                                      </p:cBhvr>
                                    </p:animEffect>
                                    <p:set>
                                      <p:cBhvr>
                                        <p:cTn id="10" dur="1" fill="hold">
                                          <p:stCondLst>
                                            <p:cond delay="10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t="12" b="12"/>
          <a:stretch>
            <a:fillRect/>
          </a:stretch>
        </p:blipFill>
        <p:spPr>
          <a:xfrm>
            <a:off x="0" y="0"/>
            <a:ext cx="12192000" cy="6858000"/>
          </a:xfrm>
          <a:prstGeom prst="rect">
            <a:avLst/>
          </a:prstGeom>
        </p:spPr>
      </p:pic>
      <p:sp>
        <p:nvSpPr>
          <p:cNvPr id="6" name="TextBox 5"/>
          <p:cNvSpPr txBox="1"/>
          <p:nvPr/>
        </p:nvSpPr>
        <p:spPr>
          <a:xfrm>
            <a:off x="1289957" y="1115546"/>
            <a:ext cx="9612086" cy="4623435"/>
          </a:xfrm>
          <a:prstGeom prst="rect">
            <a:avLst/>
          </a:prstGeom>
          <a:solidFill>
            <a:srgbClr val="963232">
              <a:alpha val="87843"/>
            </a:srgbClr>
          </a:solidFill>
        </p:spPr>
        <p:txBody>
          <a:bodyPr wrap="square" lIns="182880" tIns="182880" rIns="182880" bIns="182880" rtlCol="0">
            <a:spAutoFit/>
          </a:bodyPr>
          <a:lstStyle/>
          <a:p>
            <a:pPr algn="ctr">
              <a:lnSpc>
                <a:spcPts val="4000"/>
              </a:lnSpc>
              <a:spcBef>
                <a:spcPts val="1200"/>
              </a:spcBef>
            </a:pPr>
            <a:r>
              <a:rPr 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亲爱的天父，我们为日本的社会祷告，</a:t>
            </a:r>
            <a:br>
              <a:rPr lang="en-MY" alt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CN" altLang="en-US"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这</a:t>
            </a:r>
            <a:r>
              <a:rPr 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是一个勤奋却又危机意识</a:t>
            </a:r>
            <a:r>
              <a:rPr lang="zh-CN" altLang="en-US" sz="3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沉</a:t>
            </a:r>
            <a:r>
              <a:rPr lang="zh-CN" altLang="en-US"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重</a:t>
            </a:r>
            <a:r>
              <a:rPr 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的国家，</a:t>
            </a:r>
            <a:br>
              <a:rPr lang="en-MY" alt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CN" altLang="en-US"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导致</a:t>
            </a:r>
            <a:r>
              <a:rPr 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许多</a:t>
            </a:r>
            <a:r>
              <a:rPr lang="zh-CN" altLang="en-US"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的</a:t>
            </a:r>
            <a:r>
              <a:rPr 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国民生活在极大的压抑</a:t>
            </a:r>
            <a:r>
              <a:rPr lang="zh-CN" altLang="en-US"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当</a:t>
            </a:r>
            <a:r>
              <a:rPr 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中，</a:t>
            </a:r>
            <a:br>
              <a:rPr lang="en-MY" alt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心中缺乏平安和喜乐</a:t>
            </a:r>
            <a:r>
              <a:rPr lang="zh-CN" altLang="en-US"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br>
              <a:rPr lang="en-MY" alt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3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许多人因此陷入抑郁或者选择自杀。</a:t>
            </a:r>
            <a:endParaRPr lang="en-MY" altLang="zh-TW" sz="3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4000"/>
              </a:lnSpc>
              <a:spcBef>
                <a:spcPts val="1200"/>
              </a:spcBef>
            </a:pPr>
            <a:r>
              <a:rPr lang="zh-TW"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求</a:t>
            </a:r>
            <a:r>
              <a:rPr lang="zh-CN" altLang="en-US"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祢</a:t>
            </a:r>
            <a:r>
              <a:rPr lang="zh-TW"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用福音的盼望打破他们心中的枷锁，</a:t>
            </a:r>
            <a:br>
              <a:rPr lang="en-MY" altLang="zh-TW"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CN" altLang="en-US"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令他们</a:t>
            </a:r>
            <a:r>
              <a:rPr lang="zh-TW"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在基督的救恩里得</a:t>
            </a:r>
            <a:r>
              <a:rPr lang="zh-CN" altLang="en-US"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着</a:t>
            </a:r>
            <a:r>
              <a:rPr lang="zh-TW"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自由和释放</a:t>
            </a:r>
            <a:r>
              <a:rPr lang="zh-CN" altLang="en-US"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br>
              <a:rPr lang="en-MY" altLang="zh-TW"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因为</a:t>
            </a:r>
            <a:r>
              <a:rPr lang="zh-CN" altLang="en-US"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凡</a:t>
            </a:r>
            <a:r>
              <a:rPr lang="zh-TW"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劳苦担重担的人</a:t>
            </a:r>
            <a:r>
              <a:rPr lang="zh-CN" altLang="en-US"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都能</a:t>
            </a:r>
            <a:r>
              <a:rPr lang="zh-TW"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在</a:t>
            </a:r>
            <a:r>
              <a:rPr lang="zh-CN" altLang="en-US"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祢</a:t>
            </a:r>
            <a:r>
              <a:rPr lang="zh-TW" sz="34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那里找到安息。</a:t>
            </a:r>
            <a:endParaRPr lang="en-US" sz="3400" b="1"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
            <a:extLst>
              <a:ext uri="{28A0092B-C50C-407E-A947-70E740481C1C}">
                <a14:useLocalDpi xmlns:a14="http://schemas.microsoft.com/office/drawing/2010/main" val="0"/>
              </a:ext>
            </a:extLst>
          </a:blip>
          <a:srcRect t="14667" b="4461"/>
          <a:stretch>
            <a:fillRect/>
          </a:stretch>
        </p:blipFill>
        <p:spPr>
          <a:xfrm>
            <a:off x="0" y="0"/>
            <a:ext cx="12719956" cy="6858000"/>
          </a:xfrm>
          <a:prstGeom prst="rect">
            <a:avLst/>
          </a:prstGeom>
        </p:spPr>
      </p:pic>
      <p:sp>
        <p:nvSpPr>
          <p:cNvPr id="3" name="Content Placeholder 2"/>
          <p:cNvSpPr>
            <a:spLocks noGrp="1"/>
          </p:cNvSpPr>
          <p:nvPr>
            <p:ph idx="1"/>
          </p:nvPr>
        </p:nvSpPr>
        <p:spPr>
          <a:xfrm>
            <a:off x="1251857" y="473528"/>
            <a:ext cx="10014858" cy="5910943"/>
          </a:xfrm>
          <a:solidFill>
            <a:srgbClr val="48282B">
              <a:alpha val="84706"/>
            </a:srgbClr>
          </a:solidFill>
        </p:spPr>
        <p:txBody>
          <a:bodyPr lIns="182880" tIns="182880" rIns="182880" bIns="0">
            <a:noAutofit/>
          </a:bodyPr>
          <a:lstStyle/>
          <a:p>
            <a:pPr marL="0" indent="0" algn="ctr">
              <a:lnSpc>
                <a:spcPts val="4000"/>
              </a:lnSpc>
              <a:spcBef>
                <a:spcPts val="1200"/>
              </a:spcBef>
              <a:buNone/>
            </a:pPr>
            <a:r>
              <a:rPr lang="zh-TW" altLang="en-US" sz="3400" dirty="0">
                <a:solidFill>
                  <a:schemeClr val="bg1"/>
                </a:solidFill>
                <a:latin typeface="微軟正黑體" panose="020B0604030504040204" pitchFamily="34" charset="-120"/>
                <a:ea typeface="微軟正黑體" panose="020B0604030504040204" pitchFamily="34" charset="-120"/>
              </a:rPr>
              <a:t>亲爱的天父，愿</a:t>
            </a:r>
            <a:r>
              <a:rPr lang="zh-CN" altLang="en-US" sz="3400" dirty="0">
                <a:solidFill>
                  <a:schemeClr val="bg1"/>
                </a:solidFill>
                <a:latin typeface="微軟正黑體" panose="020B0604030504040204" pitchFamily="34" charset="-120"/>
                <a:ea typeface="微軟正黑體" panose="020B0604030504040204" pitchFamily="34" charset="-120"/>
              </a:rPr>
              <a:t>祢</a:t>
            </a:r>
            <a:r>
              <a:rPr lang="zh-TW" altLang="en-US" sz="3400" dirty="0">
                <a:solidFill>
                  <a:schemeClr val="bg1"/>
                </a:solidFill>
                <a:latin typeface="微軟正黑體" panose="020B0604030504040204" pitchFamily="34" charset="-120"/>
                <a:ea typeface="微軟正黑體" panose="020B0604030504040204" pitchFamily="34" charset="-120"/>
              </a:rPr>
              <a:t>的灵浇灌日本的教会，</a:t>
            </a:r>
            <a:br>
              <a:rPr lang="zh-TW" altLang="en-US" sz="3400" dirty="0">
                <a:solidFill>
                  <a:schemeClr val="bg1"/>
                </a:solidFill>
                <a:latin typeface="微軟正黑體" panose="020B0604030504040204" pitchFamily="34" charset="-120"/>
                <a:ea typeface="微軟正黑體" panose="020B0604030504040204" pitchFamily="34" charset="-120"/>
              </a:rPr>
            </a:br>
            <a:r>
              <a:rPr lang="zh-TW" altLang="en-US" sz="3400" dirty="0">
                <a:solidFill>
                  <a:schemeClr val="bg1"/>
                </a:solidFill>
                <a:latin typeface="微軟正黑體" panose="020B0604030504040204" pitchFamily="34" charset="-120"/>
                <a:ea typeface="微軟正黑體" panose="020B0604030504040204" pitchFamily="34" charset="-120"/>
              </a:rPr>
              <a:t>使他们关</a:t>
            </a:r>
            <a:r>
              <a:rPr lang="zh-CN" altLang="en-US" sz="3400" dirty="0">
                <a:solidFill>
                  <a:schemeClr val="bg1"/>
                </a:solidFill>
                <a:latin typeface="微軟正黑體" panose="020B0604030504040204" pitchFamily="34" charset="-120"/>
                <a:ea typeface="微軟正黑體" panose="020B0604030504040204" pitchFamily="34" charset="-120"/>
              </a:rPr>
              <a:t>注</a:t>
            </a:r>
            <a:r>
              <a:rPr lang="en-US" altLang="zh-TW" sz="3400" dirty="0">
                <a:solidFill>
                  <a:schemeClr val="bg1"/>
                </a:solidFill>
                <a:latin typeface="微軟正黑體" panose="020B0604030504040204" pitchFamily="34" charset="-120"/>
                <a:ea typeface="微軟正黑體" panose="020B0604030504040204" pitchFamily="34" charset="-120"/>
              </a:rPr>
              <a:t>3,640</a:t>
            </a:r>
            <a:r>
              <a:rPr lang="zh-TW" altLang="en-US" sz="3400" dirty="0">
                <a:solidFill>
                  <a:schemeClr val="bg1"/>
                </a:solidFill>
                <a:latin typeface="微軟正黑體" panose="020B0604030504040204" pitchFamily="34" charset="-120"/>
                <a:ea typeface="微軟正黑體" panose="020B0604030504040204" pitchFamily="34" charset="-120"/>
              </a:rPr>
              <a:t>万老人的需要，</a:t>
            </a:r>
            <a:br>
              <a:rPr lang="zh-TW" altLang="en-US" sz="3400" dirty="0">
                <a:solidFill>
                  <a:schemeClr val="bg1"/>
                </a:solidFill>
                <a:latin typeface="微軟正黑體" panose="020B0604030504040204" pitchFamily="34" charset="-120"/>
                <a:ea typeface="微軟正黑體" panose="020B0604030504040204" pitchFamily="34" charset="-120"/>
              </a:rPr>
            </a:br>
            <a:r>
              <a:rPr lang="zh-CN" altLang="en-US" sz="3400" dirty="0">
                <a:solidFill>
                  <a:schemeClr val="bg1"/>
                </a:solidFill>
                <a:latin typeface="微軟正黑體" panose="020B0604030504040204" pitchFamily="34" charset="-120"/>
                <a:ea typeface="微軟正黑體" panose="020B0604030504040204" pitchFamily="34" charset="-120"/>
              </a:rPr>
              <a:t>为</a:t>
            </a:r>
            <a:r>
              <a:rPr lang="zh-TW" altLang="en-US" sz="3400" dirty="0">
                <a:solidFill>
                  <a:schemeClr val="bg1"/>
                </a:solidFill>
                <a:latin typeface="微軟正黑體" panose="020B0604030504040204" pitchFamily="34" charset="-120"/>
                <a:ea typeface="微軟正黑體" panose="020B0604030504040204" pitchFamily="34" charset="-120"/>
              </a:rPr>
              <a:t>他们带来平安和安慰，知道</a:t>
            </a:r>
            <a:r>
              <a:rPr lang="zh-CN" altLang="en-US" sz="3400" dirty="0">
                <a:solidFill>
                  <a:schemeClr val="bg1"/>
                </a:solidFill>
                <a:latin typeface="微軟正黑體" panose="020B0604030504040204" pitchFamily="34" charset="-120"/>
                <a:ea typeface="微軟正黑體" panose="020B0604030504040204" pitchFamily="34" charset="-120"/>
              </a:rPr>
              <a:t>祢</a:t>
            </a:r>
            <a:r>
              <a:rPr lang="zh-TW" altLang="en-US" sz="3400" dirty="0">
                <a:solidFill>
                  <a:schemeClr val="bg1"/>
                </a:solidFill>
                <a:latin typeface="微軟正黑體" panose="020B0604030504040204" pitchFamily="34" charset="-120"/>
                <a:ea typeface="微軟正黑體" panose="020B0604030504040204" pitchFamily="34" charset="-120"/>
              </a:rPr>
              <a:t>爱他们。</a:t>
            </a:r>
            <a:endParaRPr lang="zh-TW" altLang="en-US" sz="3400" dirty="0">
              <a:solidFill>
                <a:schemeClr val="bg1"/>
              </a:solidFill>
              <a:latin typeface="微軟正黑體" panose="020B0604030504040204" pitchFamily="34" charset="-120"/>
              <a:ea typeface="微軟正黑體" panose="020B0604030504040204" pitchFamily="34" charset="-120"/>
            </a:endParaRPr>
          </a:p>
          <a:p>
            <a:pPr marL="0" indent="0" algn="ctr">
              <a:lnSpc>
                <a:spcPts val="4000"/>
              </a:lnSpc>
              <a:spcBef>
                <a:spcPts val="1200"/>
              </a:spcBef>
              <a:buNone/>
            </a:pPr>
            <a:r>
              <a:rPr lang="zh-TW" altLang="en-US" sz="3400" dirty="0">
                <a:solidFill>
                  <a:schemeClr val="bg1"/>
                </a:solidFill>
                <a:latin typeface="微軟正黑體" panose="020B0604030504040204" pitchFamily="34" charset="-120"/>
                <a:ea typeface="微軟正黑體" panose="020B0604030504040204" pitchFamily="34" charset="-120"/>
              </a:rPr>
              <a:t>愿</a:t>
            </a:r>
            <a:r>
              <a:rPr lang="en-US" altLang="zh-TW" sz="3400" dirty="0">
                <a:solidFill>
                  <a:schemeClr val="bg1"/>
                </a:solidFill>
                <a:latin typeface="微軟正黑體" panose="020B0604030504040204" pitchFamily="34" charset="-120"/>
                <a:ea typeface="微軟正黑體" panose="020B0604030504040204" pitchFamily="34" charset="-120"/>
              </a:rPr>
              <a:t>120</a:t>
            </a:r>
            <a:r>
              <a:rPr lang="zh-TW" altLang="en-US" sz="3400" dirty="0">
                <a:solidFill>
                  <a:schemeClr val="bg1"/>
                </a:solidFill>
                <a:latin typeface="微軟正黑體" panose="020B0604030504040204" pitchFamily="34" charset="-120"/>
                <a:ea typeface="微軟正黑體" panose="020B0604030504040204" pitchFamily="34" charset="-120"/>
              </a:rPr>
              <a:t>多万的躺平年轻人中的基督徒要见异象，</a:t>
            </a:r>
            <a:br>
              <a:rPr lang="en-MY" altLang="zh-TW" sz="3400" dirty="0">
                <a:solidFill>
                  <a:schemeClr val="bg1"/>
                </a:solidFill>
                <a:latin typeface="微軟正黑體" panose="020B0604030504040204" pitchFamily="34" charset="-120"/>
                <a:ea typeface="微軟正黑體" panose="020B0604030504040204" pitchFamily="34" charset="-120"/>
              </a:rPr>
            </a:br>
            <a:r>
              <a:rPr lang="zh-TW" altLang="en-US" sz="3400" dirty="0">
                <a:solidFill>
                  <a:schemeClr val="bg1"/>
                </a:solidFill>
                <a:latin typeface="微軟正黑體" panose="020B0604030504040204" pitchFamily="34" charset="-120"/>
                <a:ea typeface="微軟正黑體" panose="020B0604030504040204" pitchFamily="34" charset="-120"/>
              </a:rPr>
              <a:t>他们要像枯骨复活，靠着主恩</a:t>
            </a:r>
            <a:br>
              <a:rPr lang="en-MY" altLang="zh-TW" sz="3400" dirty="0">
                <a:solidFill>
                  <a:schemeClr val="bg1"/>
                </a:solidFill>
                <a:latin typeface="微軟正黑體" panose="020B0604030504040204" pitchFamily="34" charset="-120"/>
                <a:ea typeface="微軟正黑體" panose="020B0604030504040204" pitchFamily="34" charset="-120"/>
              </a:rPr>
            </a:br>
            <a:r>
              <a:rPr lang="zh-CN" altLang="en-US" sz="3400" dirty="0">
                <a:solidFill>
                  <a:schemeClr val="bg1"/>
                </a:solidFill>
                <a:latin typeface="微軟正黑體" panose="020B0604030504040204" pitchFamily="34" charset="-120"/>
                <a:ea typeface="微軟正黑體" panose="020B0604030504040204" pitchFamily="34" charset="-120"/>
              </a:rPr>
              <a:t>晓得</a:t>
            </a:r>
            <a:r>
              <a:rPr lang="zh-TW" altLang="en-US" sz="3400" dirty="0">
                <a:solidFill>
                  <a:schemeClr val="bg1"/>
                </a:solidFill>
                <a:latin typeface="微軟正黑體" panose="020B0604030504040204" pitchFamily="34" charset="-120"/>
                <a:ea typeface="微軟正黑體" panose="020B0604030504040204" pitchFamily="34" charset="-120"/>
              </a:rPr>
              <a:t>应对</a:t>
            </a:r>
            <a:r>
              <a:rPr lang="zh-CN" altLang="en-US" sz="3400" dirty="0">
                <a:solidFill>
                  <a:schemeClr val="bg1"/>
                </a:solidFill>
                <a:latin typeface="微軟正黑體" panose="020B0604030504040204" pitchFamily="34" charset="-120"/>
                <a:ea typeface="微軟正黑體" panose="020B0604030504040204" pitchFamily="34" charset="-120"/>
              </a:rPr>
              <a:t>各</a:t>
            </a:r>
            <a:r>
              <a:rPr lang="zh-TW" altLang="en-US" sz="3400" dirty="0">
                <a:solidFill>
                  <a:schemeClr val="bg1"/>
                </a:solidFill>
                <a:latin typeface="微軟正黑體" panose="020B0604030504040204" pitchFamily="34" charset="-120"/>
                <a:ea typeface="微軟正黑體" panose="020B0604030504040204" pitchFamily="34" charset="-120"/>
              </a:rPr>
              <a:t>种</a:t>
            </a:r>
            <a:r>
              <a:rPr lang="zh-CN" altLang="en-US" sz="3400" dirty="0">
                <a:solidFill>
                  <a:schemeClr val="bg1"/>
                </a:solidFill>
                <a:latin typeface="微軟正黑體" panose="020B0604030504040204" pitchFamily="34" charset="-120"/>
                <a:ea typeface="微軟正黑體" panose="020B0604030504040204" pitchFamily="34" charset="-120"/>
              </a:rPr>
              <a:t>来自</a:t>
            </a:r>
            <a:r>
              <a:rPr lang="zh-TW" altLang="en-US" sz="3400" dirty="0">
                <a:solidFill>
                  <a:schemeClr val="bg1"/>
                </a:solidFill>
                <a:latin typeface="微軟正黑體" panose="020B0604030504040204" pitchFamily="34" charset="-120"/>
                <a:ea typeface="微軟正黑體" panose="020B0604030504040204" pitchFamily="34" charset="-120"/>
              </a:rPr>
              <a:t>家庭和社会</a:t>
            </a:r>
            <a:r>
              <a:rPr lang="zh-CN" altLang="en-US" sz="3400" dirty="0">
                <a:solidFill>
                  <a:schemeClr val="bg1"/>
                </a:solidFill>
                <a:latin typeface="微軟正黑體" panose="020B0604030504040204" pitchFamily="34" charset="-120"/>
                <a:ea typeface="微軟正黑體" panose="020B0604030504040204" pitchFamily="34" charset="-120"/>
              </a:rPr>
              <a:t>的</a:t>
            </a:r>
            <a:r>
              <a:rPr lang="zh-TW" altLang="en-US" sz="3400" dirty="0">
                <a:solidFill>
                  <a:schemeClr val="bg1"/>
                </a:solidFill>
                <a:latin typeface="微軟正黑體" panose="020B0604030504040204" pitchFamily="34" charset="-120"/>
                <a:ea typeface="微軟正黑體" panose="020B0604030504040204" pitchFamily="34" charset="-120"/>
              </a:rPr>
              <a:t>要求，</a:t>
            </a:r>
            <a:br>
              <a:rPr lang="en-MY" altLang="zh-TW" sz="3400" dirty="0">
                <a:solidFill>
                  <a:schemeClr val="bg1"/>
                </a:solidFill>
                <a:latin typeface="微軟正黑體" panose="020B0604030504040204" pitchFamily="34" charset="-120"/>
                <a:ea typeface="微軟正黑體" panose="020B0604030504040204" pitchFamily="34" charset="-120"/>
              </a:rPr>
            </a:br>
            <a:r>
              <a:rPr lang="zh-TW" altLang="en-US" sz="3400" dirty="0">
                <a:solidFill>
                  <a:schemeClr val="bg1"/>
                </a:solidFill>
                <a:latin typeface="微軟正黑體" panose="020B0604030504040204" pitchFamily="34" charset="-120"/>
                <a:ea typeface="微軟正黑體" panose="020B0604030504040204" pitchFamily="34" charset="-120"/>
              </a:rPr>
              <a:t>得着刚强仁爱勇敢的心。</a:t>
            </a:r>
            <a:endParaRPr lang="zh-TW" altLang="en-US" sz="3400" dirty="0">
              <a:solidFill>
                <a:schemeClr val="bg1"/>
              </a:solidFill>
              <a:latin typeface="微軟正黑體" panose="020B0604030504040204" pitchFamily="34" charset="-120"/>
              <a:ea typeface="微軟正黑體" panose="020B0604030504040204" pitchFamily="34" charset="-120"/>
            </a:endParaRPr>
          </a:p>
          <a:p>
            <a:pPr marL="0" indent="0" algn="ctr">
              <a:lnSpc>
                <a:spcPts val="4000"/>
              </a:lnSpc>
              <a:spcBef>
                <a:spcPts val="1200"/>
              </a:spcBef>
              <a:buNone/>
            </a:pPr>
            <a:r>
              <a:rPr lang="zh-TW" altLang="en-US" sz="3400" b="1" dirty="0">
                <a:solidFill>
                  <a:schemeClr val="bg1"/>
                </a:solidFill>
                <a:latin typeface="微軟正黑體" panose="020B0604030504040204" pitchFamily="34" charset="-120"/>
                <a:ea typeface="微軟正黑體" panose="020B0604030504040204" pitchFamily="34" charset="-120"/>
              </a:rPr>
              <a:t>愿主拦阻撒旦引诱日本人把他们的生命交给忧伤、</a:t>
            </a:r>
            <a:br>
              <a:rPr lang="en-MY" altLang="zh-TW" sz="3400" b="1" dirty="0">
                <a:solidFill>
                  <a:schemeClr val="bg1"/>
                </a:solidFill>
                <a:latin typeface="微軟正黑體" panose="020B0604030504040204" pitchFamily="34" charset="-120"/>
                <a:ea typeface="微軟正黑體" panose="020B0604030504040204" pitchFamily="34" charset="-120"/>
              </a:rPr>
            </a:br>
            <a:r>
              <a:rPr lang="zh-TW" altLang="en-US" sz="3400" b="1" dirty="0">
                <a:solidFill>
                  <a:schemeClr val="bg1"/>
                </a:solidFill>
                <a:latin typeface="微軟正黑體" panose="020B0604030504040204" pitchFamily="34" charset="-120"/>
                <a:ea typeface="微軟正黑體" panose="020B0604030504040204" pitchFamily="34" charset="-120"/>
              </a:rPr>
              <a:t>绝望和死亡，愿</a:t>
            </a:r>
            <a:r>
              <a:rPr lang="zh-CN" altLang="en-US" sz="3400" b="1" dirty="0">
                <a:solidFill>
                  <a:schemeClr val="bg1"/>
                </a:solidFill>
                <a:latin typeface="微軟正黑體" panose="020B0604030504040204" pitchFamily="34" charset="-120"/>
                <a:ea typeface="微軟正黑體" panose="020B0604030504040204" pitchFamily="34" charset="-120"/>
              </a:rPr>
              <a:t>祢</a:t>
            </a:r>
            <a:r>
              <a:rPr lang="zh-TW" altLang="en-US" sz="3400" b="1" dirty="0">
                <a:solidFill>
                  <a:schemeClr val="bg1"/>
                </a:solidFill>
                <a:latin typeface="微軟正黑體" panose="020B0604030504040204" pitchFamily="34" charset="-120"/>
                <a:ea typeface="微軟正黑體" panose="020B0604030504040204" pitchFamily="34" charset="-120"/>
              </a:rPr>
              <a:t>成为他们</a:t>
            </a:r>
            <a:r>
              <a:rPr lang="zh-CN" altLang="en-US" sz="3400" b="1" dirty="0">
                <a:solidFill>
                  <a:schemeClr val="bg1"/>
                </a:solidFill>
                <a:latin typeface="微軟正黑體" panose="020B0604030504040204" pitchFamily="34" charset="-120"/>
                <a:ea typeface="微軟正黑體" panose="020B0604030504040204" pitchFamily="34" charset="-120"/>
              </a:rPr>
              <a:t>的</a:t>
            </a:r>
            <a:r>
              <a:rPr lang="zh-TW" altLang="en-US" sz="3400" b="1" dirty="0">
                <a:solidFill>
                  <a:schemeClr val="bg1"/>
                </a:solidFill>
                <a:latin typeface="微軟正黑體" panose="020B0604030504040204" pitchFamily="34" charset="-120"/>
                <a:ea typeface="微軟正黑體" panose="020B0604030504040204" pitchFamily="34" charset="-120"/>
              </a:rPr>
              <a:t>盼望和喜乐的源头。</a:t>
            </a:r>
            <a:br>
              <a:rPr lang="en-MY" altLang="zh-TW" sz="3400" b="1" dirty="0">
                <a:solidFill>
                  <a:schemeClr val="bg1"/>
                </a:solidFill>
                <a:latin typeface="微軟正黑體" panose="020B0604030504040204" pitchFamily="34" charset="-120"/>
                <a:ea typeface="微軟正黑體" panose="020B0604030504040204" pitchFamily="34" charset="-120"/>
              </a:rPr>
            </a:br>
            <a:r>
              <a:rPr lang="zh-TW" altLang="en-US" sz="3400" b="1" dirty="0">
                <a:solidFill>
                  <a:schemeClr val="bg1"/>
                </a:solidFill>
                <a:latin typeface="微軟正黑體" panose="020B0604030504040204" pitchFamily="34" charset="-120"/>
                <a:ea typeface="微軟正黑體" panose="020B0604030504040204" pitchFamily="34" charset="-120"/>
              </a:rPr>
              <a:t>奉主耶稣的名求</a:t>
            </a:r>
            <a:r>
              <a:rPr lang="zh-CN" altLang="en-US" sz="3400" b="1" dirty="0">
                <a:solidFill>
                  <a:schemeClr val="bg1"/>
                </a:solidFill>
                <a:latin typeface="微軟正黑體" panose="020B0604030504040204" pitchFamily="34" charset="-120"/>
                <a:ea typeface="微軟正黑體" panose="020B0604030504040204" pitchFamily="34" charset="-120"/>
              </a:rPr>
              <a:t>，</a:t>
            </a:r>
            <a:r>
              <a:rPr lang="zh-TW" altLang="en-US" sz="3400" b="1" dirty="0">
                <a:solidFill>
                  <a:schemeClr val="bg1"/>
                </a:solidFill>
                <a:latin typeface="微軟正黑體" panose="020B0604030504040204" pitchFamily="34" charset="-120"/>
                <a:ea typeface="微軟正黑體" panose="020B0604030504040204" pitchFamily="34" charset="-120"/>
              </a:rPr>
              <a:t>阿们。</a:t>
            </a:r>
            <a:endParaRPr lang="en-US" altLang="zh-TW" sz="3400" b="1" dirty="0">
              <a:solidFill>
                <a:schemeClr val="bg1"/>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cstate="print">
            <a:extLst>
              <a:ext uri="{28A0092B-C50C-407E-A947-70E740481C1C}">
                <a14:useLocalDpi xmlns:a14="http://schemas.microsoft.com/office/drawing/2010/main" val="0"/>
              </a:ext>
            </a:extLst>
          </a:blip>
          <a:srcRect l="1331" t="16279" r="511"/>
          <a:stretch>
            <a:fillRect/>
          </a:stretch>
        </p:blipFill>
        <p:spPr>
          <a:xfrm>
            <a:off x="9525000" y="2590800"/>
            <a:ext cx="1771650" cy="2057400"/>
          </a:xfrm>
          <a:prstGeom prst="rect">
            <a:avLst/>
          </a:prstGeom>
          <a:ln>
            <a:noFill/>
          </a:ln>
          <a:effectLst/>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0"/>
            <a:ext cx="8571471" cy="6858000"/>
          </a:xfrm>
          <a:prstGeom prst="rect">
            <a:avLst/>
          </a:prstGeom>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Words>
  <Application>WPS Presentation</Application>
  <PresentationFormat>Widescreen</PresentationFormat>
  <Paragraphs>31</Paragraphs>
  <Slides>7</Slides>
  <Notes>7</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7</vt:i4>
      </vt:variant>
    </vt:vector>
  </HeadingPairs>
  <TitlesOfParts>
    <vt:vector size="25" baseType="lpstr">
      <vt:lpstr>Arial</vt:lpstr>
      <vt:lpstr>SimSun</vt:lpstr>
      <vt:lpstr>Wingdings</vt:lpstr>
      <vt:lpstr>微軟正黑體</vt:lpstr>
      <vt:lpstr>Times New Roman</vt:lpstr>
      <vt:lpstr>Calibri</vt:lpstr>
      <vt:lpstr>Yu Gothic</vt:lpstr>
      <vt:lpstr>新細明體</vt:lpstr>
      <vt:lpstr>DengXian</vt:lpstr>
      <vt:lpstr>-apple-system</vt:lpstr>
      <vt:lpstr>DictBats</vt:lpstr>
      <vt:lpstr>Segoe UI</vt:lpstr>
      <vt:lpstr>Söhne</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Enoch Lee</dc:creator>
  <cp:lastModifiedBy>yengshiow</cp:lastModifiedBy>
  <cp:revision>254</cp:revision>
  <dcterms:created xsi:type="dcterms:W3CDTF">2023-04-24T17:54:00Z</dcterms:created>
  <dcterms:modified xsi:type="dcterms:W3CDTF">2023-04-28T04:40:27Z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237F0705D52640BBB877FAD3C214921A</vt:lpwstr>
  </property>
  <property fmtid="{D5CDD505-2E9C-101B-9397-08002B2CF9AE}" pid="3" name="KSOProductBuildVer">
    <vt:lpwstr>1033-11.2.0.11516</vt:lpwstr>
  </property>
</Properties>
</file>