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NNwFdA8UNjbWTua3MwPjGiWzh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16" autoAdjust="0"/>
  </p:normalViewPr>
  <p:slideViewPr>
    <p:cSldViewPr snapToGrid="0">
      <p:cViewPr>
        <p:scale>
          <a:sx n="66" d="100"/>
          <a:sy n="66" d="100"/>
        </p:scale>
        <p:origin x="689"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jasebloor?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u-orFMI278o?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joshwilburne?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photos/hPeGDIGHnoI?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jasebloor?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photos/sMP1im1Jbq4?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es/@thirdcultureken?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photos/E2bpEh2BLZ4?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b="0" i="0">
              <a:solidFill>
                <a:srgbClr val="999999"/>
              </a:solidFill>
              <a:latin typeface="Arial"/>
              <a:ea typeface="Arial"/>
              <a:cs typeface="Arial"/>
              <a:sym typeface="Aria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dirty="0">
                <a:solidFill>
                  <a:srgbClr val="636669"/>
                </a:solidFill>
                <a:latin typeface="Calibri"/>
                <a:ea typeface="Calibri"/>
                <a:cs typeface="Calibri"/>
                <a:sym typeface="Calibri"/>
              </a:rPr>
              <a:t>Japan’s population</a:t>
            </a:r>
            <a:endParaRPr dirty="0"/>
          </a:p>
          <a:p>
            <a:pPr marL="0" marR="0" lvl="0" indent="0" algn="l" rtl="0">
              <a:lnSpc>
                <a:spcPct val="100000"/>
              </a:lnSpc>
              <a:spcBef>
                <a:spcPts val="800"/>
              </a:spcBef>
              <a:spcAft>
                <a:spcPts val="0"/>
              </a:spcAft>
              <a:buNone/>
            </a:pPr>
            <a:r>
              <a:rPr lang="en-US" sz="1400" b="1" dirty="0">
                <a:solidFill>
                  <a:srgbClr val="636669"/>
                </a:solidFill>
                <a:latin typeface="Calibri"/>
                <a:ea typeface="Calibri"/>
                <a:cs typeface="Calibri"/>
                <a:sym typeface="Calibri"/>
              </a:rPr>
              <a:t>125 million, second to US</a:t>
            </a:r>
            <a:endParaRPr dirty="0"/>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The Population is concentrated in Tokyo, Osaka, and Nagoya</a:t>
            </a:r>
            <a:endParaRPr dirty="0"/>
          </a:p>
          <a:p>
            <a:pPr marL="0" marR="0" lvl="0" indent="0" algn="l" rtl="0">
              <a:lnSpc>
                <a:spcPct val="70000"/>
              </a:lnSpc>
              <a:spcBef>
                <a:spcPts val="800"/>
              </a:spcBef>
              <a:spcAft>
                <a:spcPts val="0"/>
              </a:spcAft>
              <a:buNone/>
            </a:pPr>
            <a:r>
              <a:rPr lang="en-US" sz="1400" b="0" dirty="0">
                <a:solidFill>
                  <a:srgbClr val="636669"/>
                </a:solidFill>
                <a:latin typeface="Calibri"/>
                <a:ea typeface="Calibri"/>
                <a:cs typeface="Calibri"/>
                <a:sym typeface="Calibri"/>
              </a:rPr>
              <a:t>Tokyo:</a:t>
            </a:r>
            <a:r>
              <a:rPr lang="en-US" sz="1400" b="0" i="0" dirty="0">
                <a:solidFill>
                  <a:srgbClr val="636669"/>
                </a:solidFill>
                <a:latin typeface="Calibri"/>
                <a:ea typeface="Calibri"/>
                <a:cs typeface="Calibri"/>
                <a:sym typeface="Calibri"/>
              </a:rPr>
              <a:t> </a:t>
            </a:r>
            <a:r>
              <a:rPr lang="en-US" sz="2000" b="0" i="0" dirty="0">
                <a:solidFill>
                  <a:srgbClr val="4D5156"/>
                </a:solidFill>
                <a:latin typeface="arial"/>
                <a:ea typeface="arial"/>
                <a:cs typeface="arial"/>
                <a:sym typeface="arial"/>
              </a:rPr>
              <a:t>36,192,261; Osaka11,913,722; Nagoy：5,754,972</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1" dirty="0">
                <a:solidFill>
                  <a:srgbClr val="636669"/>
                </a:solidFill>
                <a:latin typeface="Calibri"/>
                <a:ea typeface="Calibri"/>
                <a:cs typeface="Calibri"/>
                <a:sym typeface="Calibri"/>
              </a:rPr>
              <a:t>Current State of Gospel in Japan</a:t>
            </a:r>
            <a:endParaRPr dirty="0"/>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Majority of Japanese consider themselves </a:t>
            </a:r>
            <a:r>
              <a:rPr lang="en-US" sz="1400" b="1" dirty="0" err="1">
                <a:solidFill>
                  <a:srgbClr val="636669"/>
                </a:solidFill>
                <a:latin typeface="Calibri"/>
                <a:ea typeface="Calibri"/>
                <a:cs typeface="Calibri"/>
                <a:sym typeface="Calibri"/>
              </a:rPr>
              <a:t>Shintoists</a:t>
            </a:r>
            <a:r>
              <a:rPr lang="en-US" sz="1400" b="1" dirty="0">
                <a:solidFill>
                  <a:srgbClr val="636669"/>
                </a:solidFill>
                <a:latin typeface="Calibri"/>
                <a:ea typeface="Calibri"/>
                <a:cs typeface="Calibri"/>
                <a:sym typeface="Calibri"/>
              </a:rPr>
              <a:t> or Buddhists</a:t>
            </a:r>
            <a:r>
              <a:rPr lang="en-US" sz="1400" b="0" dirty="0">
                <a:solidFill>
                  <a:srgbClr val="636669"/>
                </a:solidFill>
                <a:latin typeface="Calibri"/>
                <a:ea typeface="Calibri"/>
                <a:cs typeface="Calibri"/>
                <a:sym typeface="Calibri"/>
              </a:rPr>
              <a:t>. </a:t>
            </a:r>
            <a:br>
              <a:rPr lang="en-US" sz="1400" b="0" dirty="0">
                <a:solidFill>
                  <a:srgbClr val="636669"/>
                </a:solidFill>
                <a:latin typeface="Calibri"/>
                <a:ea typeface="Calibri"/>
                <a:cs typeface="Calibri"/>
                <a:sym typeface="Calibri"/>
              </a:rPr>
            </a:br>
            <a:r>
              <a:rPr lang="en-US" sz="1400" b="0" dirty="0">
                <a:solidFill>
                  <a:srgbClr val="636669"/>
                </a:solidFill>
                <a:latin typeface="Calibri"/>
                <a:ea typeface="Calibri"/>
                <a:cs typeface="Calibri"/>
                <a:sym typeface="Calibri"/>
              </a:rPr>
              <a:t>Prior to their defeat in WW II, Japanese viewed themselves a sacred people </a:t>
            </a:r>
            <a:r>
              <a:rPr lang="en-US" sz="1400" b="1" dirty="0">
                <a:solidFill>
                  <a:srgbClr val="636669"/>
                </a:solidFill>
                <a:latin typeface="Calibri"/>
                <a:ea typeface="Calibri"/>
                <a:cs typeface="Calibri"/>
                <a:sym typeface="Calibri"/>
              </a:rPr>
              <a:t>governed by the code of Bushido </a:t>
            </a:r>
            <a:r>
              <a:rPr lang="en-US" sz="1400" b="0" dirty="0">
                <a:solidFill>
                  <a:srgbClr val="636669"/>
                </a:solidFill>
                <a:latin typeface="Calibri"/>
                <a:ea typeface="Calibri"/>
                <a:cs typeface="Calibri"/>
                <a:sym typeface="Calibri"/>
              </a:rPr>
              <a:t>and led by the family of the Emperor. </a:t>
            </a:r>
            <a:endParaRPr dirty="0"/>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Only 1/3 of Japanese have an active religions life. </a:t>
            </a:r>
            <a:r>
              <a:rPr lang="en-US" sz="2000" b="0" i="0" dirty="0">
                <a:solidFill>
                  <a:srgbClr val="374151"/>
                </a:solidFill>
                <a:effectLst/>
                <a:latin typeface="Söhne"/>
              </a:rPr>
              <a:t>and many value religion for its functions rather than its truth.</a:t>
            </a:r>
          </a:p>
          <a:p>
            <a:pPr marL="0" marR="0" lvl="0" indent="0" algn="l" rtl="0">
              <a:lnSpc>
                <a:spcPct val="100000"/>
              </a:lnSpc>
              <a:spcBef>
                <a:spcPts val="800"/>
              </a:spcBef>
              <a:spcAft>
                <a:spcPts val="0"/>
              </a:spcAft>
              <a:buNone/>
            </a:pPr>
            <a:endParaRPr lang="en-US" sz="2000" b="0" i="0" dirty="0">
              <a:solidFill>
                <a:srgbClr val="374151"/>
              </a:solidFill>
              <a:effectLst/>
              <a:latin typeface="Söhne"/>
              <a:ea typeface="Calibri"/>
              <a:cs typeface="Calibri"/>
              <a:sym typeface="Calibri"/>
            </a:endParaRPr>
          </a:p>
          <a:p>
            <a:pPr marL="0" marR="0" lvl="0" indent="0" algn="l" rtl="0">
              <a:lnSpc>
                <a:spcPct val="100000"/>
              </a:lnSpc>
              <a:spcBef>
                <a:spcPts val="800"/>
              </a:spcBef>
              <a:spcAft>
                <a:spcPts val="0"/>
              </a:spcAft>
              <a:buNone/>
            </a:pPr>
            <a:r>
              <a:rPr lang="en-US" sz="2000" b="0" i="0" dirty="0">
                <a:solidFill>
                  <a:srgbClr val="374151"/>
                </a:solidFill>
                <a:effectLst/>
                <a:latin typeface="Söhne"/>
              </a:rPr>
              <a:t>Catholicism first entered Japan in 1548 but was later persecuted, banned, and many believers were killed. </a:t>
            </a:r>
          </a:p>
          <a:p>
            <a:pPr marL="0" marR="0" lvl="0" indent="0" algn="l" rtl="0">
              <a:lnSpc>
                <a:spcPct val="100000"/>
              </a:lnSpc>
              <a:spcBef>
                <a:spcPts val="800"/>
              </a:spcBef>
              <a:spcAft>
                <a:spcPts val="0"/>
              </a:spcAft>
              <a:buNone/>
            </a:pPr>
            <a:r>
              <a:rPr lang="en-US" sz="1400" b="1" dirty="0">
                <a:solidFill>
                  <a:srgbClr val="636669"/>
                </a:solidFill>
                <a:latin typeface="Calibri"/>
                <a:ea typeface="Calibri"/>
                <a:cs typeface="Calibri"/>
                <a:sym typeface="Calibri"/>
              </a:rPr>
              <a:t>Evangelical missionary work began only after the WW II. </a:t>
            </a:r>
            <a:r>
              <a:rPr lang="en-US" sz="1400" b="0" dirty="0">
                <a:solidFill>
                  <a:srgbClr val="636669"/>
                </a:solidFill>
                <a:latin typeface="Calibri"/>
                <a:ea typeface="Calibri"/>
                <a:cs typeface="Calibri"/>
                <a:sym typeface="Calibri"/>
              </a:rPr>
              <a:t>There are about </a:t>
            </a:r>
            <a:r>
              <a:rPr lang="en-US" sz="1400" b="1" dirty="0">
                <a:solidFill>
                  <a:srgbClr val="636669"/>
                </a:solidFill>
                <a:latin typeface="Calibri"/>
                <a:ea typeface="Calibri"/>
                <a:cs typeface="Calibri"/>
                <a:sym typeface="Calibri"/>
              </a:rPr>
              <a:t>2 million </a:t>
            </a:r>
            <a:r>
              <a:rPr lang="en-US" sz="1400" b="0" dirty="0">
                <a:solidFill>
                  <a:srgbClr val="636669"/>
                </a:solidFill>
                <a:latin typeface="Calibri"/>
                <a:ea typeface="Calibri"/>
                <a:cs typeface="Calibri"/>
                <a:sym typeface="Calibri"/>
              </a:rPr>
              <a:t>Christians. However, a lot of them stopped going to church within 5 years of baptism due to pressure from family and society. </a:t>
            </a:r>
            <a:br>
              <a:rPr lang="en-US" sz="1400" b="0" dirty="0">
                <a:solidFill>
                  <a:srgbClr val="636669"/>
                </a:solidFill>
                <a:latin typeface="Calibri"/>
                <a:ea typeface="Calibri"/>
                <a:cs typeface="Calibri"/>
                <a:sym typeface="Calibri"/>
              </a:rPr>
            </a:b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1" dirty="0">
                <a:solidFill>
                  <a:srgbClr val="636669"/>
                </a:solidFill>
                <a:latin typeface="Calibri"/>
                <a:ea typeface="Calibri"/>
                <a:cs typeface="Calibri"/>
                <a:sym typeface="Calibri"/>
              </a:rPr>
              <a:t>Evangelism of Gospel still faces many restrictions: </a:t>
            </a:r>
            <a:endParaRPr b="1" dirty="0"/>
          </a:p>
          <a:p>
            <a:pPr marL="285750" marR="0" lvl="0" indent="-285750" algn="l" rtl="0">
              <a:lnSpc>
                <a:spcPct val="100000"/>
              </a:lnSpc>
              <a:spcBef>
                <a:spcPts val="800"/>
              </a:spcBef>
              <a:spcAft>
                <a:spcPts val="0"/>
              </a:spcAft>
              <a:buClr>
                <a:srgbClr val="636669"/>
              </a:buClr>
              <a:buSzPts val="1400"/>
              <a:buFont typeface="Arial"/>
              <a:buChar char="•"/>
            </a:pPr>
            <a:r>
              <a:rPr lang="en-US" sz="1400" b="0" dirty="0">
                <a:solidFill>
                  <a:srgbClr val="636669"/>
                </a:solidFill>
                <a:latin typeface="Calibri"/>
                <a:ea typeface="Calibri"/>
                <a:cs typeface="Calibri"/>
                <a:sym typeface="Calibri"/>
              </a:rPr>
              <a:t>Few missionaries going to Japan </a:t>
            </a:r>
            <a:endParaRPr dirty="0"/>
          </a:p>
          <a:p>
            <a:pPr marL="285750" marR="0" lvl="0" indent="-285750" algn="l" rtl="0">
              <a:lnSpc>
                <a:spcPct val="100000"/>
              </a:lnSpc>
              <a:spcBef>
                <a:spcPts val="800"/>
              </a:spcBef>
              <a:spcAft>
                <a:spcPts val="0"/>
              </a:spcAft>
              <a:buClr>
                <a:srgbClr val="636669"/>
              </a:buClr>
              <a:buSzPts val="1400"/>
              <a:buFont typeface="Arial"/>
              <a:buChar char="•"/>
            </a:pPr>
            <a:r>
              <a:rPr lang="en-US" sz="1400" b="0" dirty="0">
                <a:solidFill>
                  <a:srgbClr val="636669"/>
                </a:solidFill>
                <a:latin typeface="Calibri"/>
                <a:ea typeface="Calibri"/>
                <a:cs typeface="Calibri"/>
                <a:sym typeface="Calibri"/>
              </a:rPr>
              <a:t>Church pastors are aging. The number of pastors over 80 of age is more than those under 30 years old in Japan</a:t>
            </a:r>
            <a:endParaRPr dirty="0"/>
          </a:p>
          <a:p>
            <a:pPr marL="285750" marR="0" lvl="0" indent="-285750" algn="l" rtl="0">
              <a:lnSpc>
                <a:spcPct val="100000"/>
              </a:lnSpc>
              <a:spcBef>
                <a:spcPts val="800"/>
              </a:spcBef>
              <a:spcAft>
                <a:spcPts val="0"/>
              </a:spcAft>
              <a:buClr>
                <a:srgbClr val="636669"/>
              </a:buClr>
              <a:buSzPts val="1400"/>
              <a:buFont typeface="Arial"/>
              <a:buChar char="•"/>
            </a:pPr>
            <a:r>
              <a:rPr lang="en-US" sz="1400" b="0" dirty="0">
                <a:solidFill>
                  <a:srgbClr val="636669"/>
                </a:solidFill>
                <a:latin typeface="Calibri"/>
                <a:ea typeface="Calibri"/>
                <a:cs typeface="Calibri"/>
                <a:sym typeface="Calibri"/>
              </a:rPr>
              <a:t>Lack of young pastors to take over</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1" dirty="0">
                <a:solidFill>
                  <a:srgbClr val="636669"/>
                </a:solidFill>
                <a:latin typeface="Calibri"/>
                <a:ea typeface="Calibri"/>
                <a:cs typeface="Calibri"/>
                <a:sym typeface="Calibri"/>
              </a:rPr>
              <a:t>Island Nation Culture: </a:t>
            </a:r>
            <a:r>
              <a:rPr lang="en-US" sz="1400" b="0" dirty="0">
                <a:solidFill>
                  <a:srgbClr val="636669"/>
                </a:solidFill>
                <a:latin typeface="Calibri"/>
                <a:ea typeface="Calibri"/>
                <a:cs typeface="Calibri"/>
                <a:sym typeface="Calibri"/>
              </a:rPr>
              <a:t>Japan is an island country. It experienced many earthquakes and tsunami and developed into a mentality of </a:t>
            </a:r>
            <a:r>
              <a:rPr lang="en-US" sz="1400" b="1" dirty="0">
                <a:solidFill>
                  <a:srgbClr val="636669"/>
                </a:solidFill>
                <a:latin typeface="Calibri"/>
                <a:ea typeface="Calibri"/>
                <a:cs typeface="Calibri"/>
                <a:sym typeface="Calibri"/>
              </a:rPr>
              <a:t>coexistence with threats from nature.</a:t>
            </a:r>
            <a:br>
              <a:rPr lang="en-US" sz="1400" b="0" dirty="0">
                <a:solidFill>
                  <a:srgbClr val="636669"/>
                </a:solidFill>
                <a:latin typeface="Calibri"/>
                <a:ea typeface="Calibri"/>
                <a:cs typeface="Calibri"/>
                <a:sym typeface="Calibri"/>
              </a:rPr>
            </a:br>
            <a:r>
              <a:rPr lang="en-US" sz="1400" b="0" dirty="0">
                <a:solidFill>
                  <a:srgbClr val="636669"/>
                </a:solidFill>
                <a:latin typeface="Calibri"/>
                <a:ea typeface="Calibri"/>
                <a:cs typeface="Calibri"/>
                <a:sym typeface="Calibri"/>
              </a:rPr>
              <a:t>Formed among Japanese a </a:t>
            </a:r>
            <a:r>
              <a:rPr lang="en-US" sz="1400" b="0" dirty="0" err="1">
                <a:solidFill>
                  <a:srgbClr val="636669"/>
                </a:solidFill>
                <a:latin typeface="Calibri"/>
                <a:ea typeface="Calibri"/>
                <a:cs typeface="Calibri"/>
                <a:sym typeface="Calibri"/>
              </a:rPr>
              <a:t>behavioural</a:t>
            </a:r>
            <a:r>
              <a:rPr lang="en-US" sz="1400" b="0" dirty="0">
                <a:solidFill>
                  <a:srgbClr val="636669"/>
                </a:solidFill>
                <a:latin typeface="Calibri"/>
                <a:ea typeface="Calibri"/>
                <a:cs typeface="Calibri"/>
                <a:sym typeface="Calibri"/>
              </a:rPr>
              <a:t> pattern and values that emphasized harmony, teamwork, and respect for authority.</a:t>
            </a:r>
            <a:endParaRPr dirty="0"/>
          </a:p>
          <a:p>
            <a:pPr marL="0" marR="0" lvl="0" indent="0" algn="l" rtl="0">
              <a:lnSpc>
                <a:spcPct val="70000"/>
              </a:lnSpc>
              <a:spcBef>
                <a:spcPts val="800"/>
              </a:spcBef>
              <a:spcAft>
                <a:spcPts val="0"/>
              </a:spcAft>
              <a:buNone/>
            </a:pPr>
            <a:r>
              <a:rPr lang="en-US" sz="2000" b="0" i="0" dirty="0">
                <a:solidFill>
                  <a:srgbClr val="374151"/>
                </a:solidFill>
                <a:latin typeface="Arial"/>
                <a:ea typeface="Arial"/>
                <a:cs typeface="Arial"/>
                <a:sym typeface="Arial"/>
              </a:rPr>
              <a:t>This differs from Christianity's emphasis on personal freedom, relationship with God, and a sense of responsibility,</a:t>
            </a:r>
            <a:r>
              <a:rPr lang="en-US" sz="1400" b="0" dirty="0">
                <a:solidFill>
                  <a:srgbClr val="636669"/>
                </a:solidFill>
                <a:latin typeface="Calibri"/>
                <a:ea typeface="Calibri"/>
                <a:cs typeface="Calibri"/>
                <a:sym typeface="Calibri"/>
              </a:rPr>
              <a:t>. That caused fear of social isolation and exclusion.</a:t>
            </a:r>
            <a:br>
              <a:rPr lang="en-US" sz="1400" b="0" dirty="0">
                <a:solidFill>
                  <a:srgbClr val="636669"/>
                </a:solidFill>
                <a:latin typeface="Calibri"/>
                <a:ea typeface="Calibri"/>
                <a:cs typeface="Calibri"/>
                <a:sym typeface="Calibri"/>
              </a:rPr>
            </a:br>
            <a:r>
              <a:rPr lang="en-US" sz="1400" b="0" dirty="0">
                <a:solidFill>
                  <a:srgbClr val="636669"/>
                </a:solidFill>
                <a:latin typeface="Calibri"/>
                <a:ea typeface="Calibri"/>
                <a:cs typeface="Calibri"/>
                <a:sym typeface="Calibri"/>
              </a:rPr>
              <a:t>Making it difficult for Japanese to accept and understand the Christian belief.</a:t>
            </a:r>
            <a:br>
              <a:rPr lang="en-US" sz="1400" b="0" dirty="0">
                <a:solidFill>
                  <a:srgbClr val="636669"/>
                </a:solidFill>
                <a:latin typeface="Calibri"/>
                <a:ea typeface="Calibri"/>
                <a:cs typeface="Calibri"/>
                <a:sym typeface="Calibri"/>
              </a:rPr>
            </a:b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1" dirty="0">
                <a:solidFill>
                  <a:srgbClr val="636669"/>
                </a:solidFill>
                <a:latin typeface="Calibri"/>
                <a:ea typeface="Calibri"/>
                <a:cs typeface="Calibri"/>
                <a:sym typeface="Calibri"/>
              </a:rPr>
              <a:t>Culture of Groupism: </a:t>
            </a:r>
            <a:r>
              <a:rPr lang="en-US" sz="1400" b="0" dirty="0">
                <a:solidFill>
                  <a:srgbClr val="636669"/>
                </a:solidFill>
                <a:latin typeface="Calibri"/>
                <a:ea typeface="Calibri"/>
                <a:cs typeface="Calibri"/>
                <a:sym typeface="Calibri"/>
              </a:rPr>
              <a:t>There are many large corporations in Japan. They used to offer life-time employment in the past. Big corporations are like big families.</a:t>
            </a:r>
            <a:endParaRPr dirty="0"/>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These companies even extended their functions to many aspects of employees’ personal lives. Relationship between employers and subordinates has been very strong.</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Even today, there are still cases of an employee committing suicide to exonerate the boss.</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This corporate culture also led to division between insiders and outsiders. </a:t>
            </a:r>
            <a:r>
              <a:rPr lang="en-US" sz="1400" b="1" dirty="0">
                <a:solidFill>
                  <a:srgbClr val="636669"/>
                </a:solidFill>
                <a:latin typeface="Calibri"/>
                <a:ea typeface="Calibri"/>
                <a:cs typeface="Calibri"/>
                <a:sym typeface="Calibri"/>
              </a:rPr>
              <a:t>People can be indifferent to those who are outside of the circle</a:t>
            </a:r>
            <a:r>
              <a:rPr lang="en-US" sz="1400" b="0" dirty="0">
                <a:solidFill>
                  <a:srgbClr val="636669"/>
                </a:solidFill>
                <a:latin typeface="Calibri"/>
                <a:ea typeface="Calibri"/>
                <a:cs typeface="Calibri"/>
                <a:sym typeface="Calibri"/>
              </a:rPr>
              <a:t>, showing hostility and superiority especially against those in a disadvantaged position, </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This has created the non-sociality of Japanese people and their lack horizontal connections.</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r>
              <a:rPr lang="en-US" sz="1400" b="0" dirty="0">
                <a:solidFill>
                  <a:srgbClr val="636669"/>
                </a:solidFill>
                <a:latin typeface="Calibri"/>
                <a:ea typeface="Calibri"/>
                <a:cs typeface="Calibri"/>
                <a:sym typeface="Calibri"/>
              </a:rPr>
              <a:t>Emphasized unity. The negative result is isolation and exclusivity, which are reasons behind their difficulty to accept Christianity.</a:t>
            </a: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endParaRPr sz="1400" b="0" dirty="0">
              <a:solidFill>
                <a:srgbClr val="636669"/>
              </a:solidFill>
              <a:latin typeface="Calibri"/>
              <a:ea typeface="Calibri"/>
              <a:cs typeface="Calibri"/>
              <a:sym typeface="Calibri"/>
            </a:endParaRPr>
          </a:p>
          <a:p>
            <a:pPr marL="0" marR="0" lvl="0" indent="0" algn="l" rtl="0">
              <a:lnSpc>
                <a:spcPct val="100000"/>
              </a:lnSpc>
              <a:spcBef>
                <a:spcPts val="800"/>
              </a:spcBef>
              <a:spcAft>
                <a:spcPts val="0"/>
              </a:spcAft>
              <a:buNone/>
            </a:pPr>
            <a:endParaRPr sz="1400" b="0" dirty="0">
              <a:solidFill>
                <a:srgbClr val="636669"/>
              </a:solidFill>
              <a:latin typeface="Calibri"/>
              <a:ea typeface="Calibri"/>
              <a:cs typeface="Calibri"/>
              <a:sym typeface="Calibri"/>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636669"/>
              </a:buClr>
              <a:buSzPts val="1800"/>
              <a:buFont typeface="Calibri"/>
              <a:buNone/>
            </a:pPr>
            <a:r>
              <a:rPr lang="en-US" sz="1800" b="1" dirty="0">
                <a:solidFill>
                  <a:srgbClr val="636669"/>
                </a:solidFill>
                <a:latin typeface="Calibri"/>
                <a:ea typeface="Calibri"/>
                <a:cs typeface="Calibri"/>
                <a:sym typeface="Calibri"/>
              </a:rPr>
              <a:t>The social issues that Japan is facing.</a:t>
            </a:r>
            <a:endParaRPr sz="1800" b="1" dirty="0">
              <a:latin typeface="Calibri"/>
              <a:ea typeface="Calibri"/>
              <a:cs typeface="Calibri"/>
              <a:sym typeface="Calibri"/>
            </a:endParaRPr>
          </a:p>
          <a:p>
            <a:pPr marL="342900" marR="0" lvl="0" indent="-266700" algn="l" rtl="0">
              <a:lnSpc>
                <a:spcPct val="150000"/>
              </a:lnSpc>
              <a:spcBef>
                <a:spcPts val="0"/>
              </a:spcBef>
              <a:spcAft>
                <a:spcPts val="0"/>
              </a:spcAft>
              <a:buClr>
                <a:schemeClr val="dk1"/>
              </a:buClr>
              <a:buSzPts val="1200"/>
              <a:buFont typeface="Calibri"/>
              <a:buNone/>
            </a:pPr>
            <a:endParaRPr sz="1200" b="1" dirty="0">
              <a:latin typeface="Calibri"/>
              <a:ea typeface="Calibri"/>
              <a:cs typeface="Calibri"/>
              <a:sym typeface="Calibri"/>
            </a:endParaRPr>
          </a:p>
          <a:p>
            <a:pPr marL="342900" marR="0" lvl="0" indent="-342900" algn="l" rtl="0">
              <a:lnSpc>
                <a:spcPct val="116666"/>
              </a:lnSpc>
              <a:spcBef>
                <a:spcPts val="0"/>
              </a:spcBef>
              <a:spcAft>
                <a:spcPts val="0"/>
              </a:spcAft>
              <a:buNone/>
            </a:pPr>
            <a:r>
              <a:rPr lang="en-US" sz="1200" b="1" dirty="0">
                <a:latin typeface="Calibri"/>
                <a:ea typeface="Calibri"/>
                <a:cs typeface="Calibri"/>
                <a:sym typeface="Calibri"/>
              </a:rPr>
              <a:t>Rank among the highest in poverty rate </a:t>
            </a:r>
            <a:endParaRPr dirty="0"/>
          </a:p>
          <a:p>
            <a:pPr marL="0" marR="0" lvl="0" indent="0" algn="l" rtl="0">
              <a:lnSpc>
                <a:spcPct val="116666"/>
              </a:lnSpc>
              <a:spcBef>
                <a:spcPts val="800"/>
              </a:spcBef>
              <a:spcAft>
                <a:spcPts val="0"/>
              </a:spcAft>
              <a:buClr>
                <a:schemeClr val="dk1"/>
              </a:buClr>
              <a:buSzPts val="1200"/>
              <a:buFont typeface="Arial"/>
              <a:buNone/>
            </a:pPr>
            <a:r>
              <a:rPr lang="en-US" sz="1200" dirty="0">
                <a:latin typeface="Calibri"/>
                <a:ea typeface="Calibri"/>
                <a:cs typeface="Calibri"/>
                <a:sym typeface="Calibri"/>
              </a:rPr>
              <a:t>Despite being the 3rd largest economy in the world, Japan experienced recession in the 1980s due to bankruptcy of financial institutions.</a:t>
            </a:r>
            <a:endParaRPr dirty="0"/>
          </a:p>
          <a:p>
            <a:pPr marL="0" marR="0" lvl="0" indent="0" algn="l" rtl="0">
              <a:lnSpc>
                <a:spcPct val="116666"/>
              </a:lnSpc>
              <a:spcBef>
                <a:spcPts val="800"/>
              </a:spcBef>
              <a:spcAft>
                <a:spcPts val="0"/>
              </a:spcAft>
              <a:buClr>
                <a:schemeClr val="dk1"/>
              </a:buClr>
              <a:buSzPts val="1200"/>
              <a:buFont typeface="Arial"/>
              <a:buNone/>
            </a:pPr>
            <a:r>
              <a:rPr lang="en-US" sz="1200" dirty="0">
                <a:latin typeface="Calibri"/>
                <a:ea typeface="Calibri"/>
                <a:cs typeface="Calibri"/>
                <a:sym typeface="Calibri"/>
              </a:rPr>
              <a:t>After economic restructuring, the lifetime employment system collapsed and shifted to a high-pressure, performance-based society. It changed from a country mostly with middle classes to low-income workforce, causing income gap between the rich and the poor.</a:t>
            </a:r>
            <a:endParaRPr dirty="0"/>
          </a:p>
          <a:p>
            <a:pPr marL="342900" marR="0" lvl="0" indent="-266700" algn="l" rtl="0">
              <a:lnSpc>
                <a:spcPct val="150000"/>
              </a:lnSpc>
              <a:spcBef>
                <a:spcPts val="800"/>
              </a:spcBef>
              <a:spcAft>
                <a:spcPts val="0"/>
              </a:spcAft>
              <a:buClr>
                <a:schemeClr val="dk1"/>
              </a:buClr>
              <a:buSzPts val="1200"/>
              <a:buFont typeface="Calibri"/>
              <a:buNone/>
            </a:pPr>
            <a:endParaRPr sz="1200" b="1" dirty="0">
              <a:latin typeface="Calibri"/>
              <a:ea typeface="Calibri"/>
              <a:cs typeface="Calibri"/>
              <a:sym typeface="Calibri"/>
            </a:endParaRPr>
          </a:p>
          <a:p>
            <a:pPr marL="342900" marR="0" lvl="0" indent="-342900" algn="l" rtl="0">
              <a:lnSpc>
                <a:spcPct val="116666"/>
              </a:lnSpc>
              <a:spcBef>
                <a:spcPts val="0"/>
              </a:spcBef>
              <a:spcAft>
                <a:spcPts val="0"/>
              </a:spcAft>
              <a:buNone/>
            </a:pPr>
            <a:r>
              <a:rPr lang="en-US" sz="1200" b="1" dirty="0">
                <a:latin typeface="Calibri"/>
                <a:ea typeface="Calibri"/>
                <a:cs typeface="Calibri"/>
                <a:sym typeface="Calibri"/>
              </a:rPr>
              <a:t>Aging population leading to elderly people dying alone </a:t>
            </a:r>
            <a:endParaRPr dirty="0"/>
          </a:p>
          <a:p>
            <a:pPr marL="342900" marR="0" lvl="0" indent="-342900" algn="l" rtl="0">
              <a:lnSpc>
                <a:spcPct val="77777"/>
              </a:lnSpc>
              <a:spcBef>
                <a:spcPts val="800"/>
              </a:spcBef>
              <a:spcAft>
                <a:spcPts val="0"/>
              </a:spcAft>
              <a:buNone/>
            </a:pPr>
            <a:r>
              <a:rPr lang="en-US" sz="1800" dirty="0">
                <a:solidFill>
                  <a:srgbClr val="636669"/>
                </a:solidFill>
                <a:latin typeface="Arial"/>
                <a:ea typeface="Arial"/>
                <a:cs typeface="Arial"/>
                <a:sym typeface="Arial"/>
              </a:rPr>
              <a:t>In 2022, 36 million people were 65 years old or above, equivalent to 30% of the total population. </a:t>
            </a:r>
            <a:endParaRPr dirty="0"/>
          </a:p>
          <a:p>
            <a:pPr marL="342900" marR="0" lvl="0" indent="-342900" algn="l" rtl="0">
              <a:lnSpc>
                <a:spcPct val="77777"/>
              </a:lnSpc>
              <a:spcBef>
                <a:spcPts val="800"/>
              </a:spcBef>
              <a:spcAft>
                <a:spcPts val="0"/>
              </a:spcAft>
              <a:buNone/>
            </a:pPr>
            <a:r>
              <a:rPr lang="en-US" sz="1800" dirty="0">
                <a:solidFill>
                  <a:srgbClr val="636669"/>
                </a:solidFill>
                <a:latin typeface="Arial"/>
                <a:ea typeface="Arial"/>
                <a:cs typeface="Arial"/>
                <a:sym typeface="Arial"/>
              </a:rPr>
              <a:t>In recent years, there has been a new business of “cleaning up after the lonely deaths”. </a:t>
            </a:r>
            <a:endParaRPr dirty="0"/>
          </a:p>
          <a:p>
            <a:pPr marL="342900" marR="0" lvl="0" indent="-342900" algn="l" rtl="0">
              <a:lnSpc>
                <a:spcPct val="77777"/>
              </a:lnSpc>
              <a:spcBef>
                <a:spcPts val="800"/>
              </a:spcBef>
              <a:spcAft>
                <a:spcPts val="0"/>
              </a:spcAft>
              <a:buNone/>
            </a:pPr>
            <a:r>
              <a:rPr lang="en-US" sz="1800" dirty="0">
                <a:solidFill>
                  <a:srgbClr val="636669"/>
                </a:solidFill>
                <a:latin typeface="Arial"/>
                <a:ea typeface="Arial"/>
                <a:cs typeface="Arial"/>
                <a:sym typeface="Arial"/>
              </a:rPr>
              <a:t>Relatives or landlords would hire them to clean up rooms and belongings of the deceased.</a:t>
            </a:r>
            <a:endParaRPr dirty="0"/>
          </a:p>
          <a:p>
            <a:pPr marL="342900" marR="0" lvl="0" indent="-342900" algn="l" rtl="0">
              <a:lnSpc>
                <a:spcPct val="77777"/>
              </a:lnSpc>
              <a:spcBef>
                <a:spcPts val="800"/>
              </a:spcBef>
              <a:spcAft>
                <a:spcPts val="0"/>
              </a:spcAft>
              <a:buNone/>
            </a:pPr>
            <a:r>
              <a:rPr lang="en-US" sz="1800" dirty="0">
                <a:solidFill>
                  <a:srgbClr val="636669"/>
                </a:solidFill>
                <a:latin typeface="Arial"/>
                <a:ea typeface="Arial"/>
                <a:cs typeface="Arial"/>
                <a:sym typeface="Arial"/>
              </a:rPr>
              <a:t>It is Japanese culture to pay back any gratitude received. People are reluctant to bother and owe favors to other people.</a:t>
            </a:r>
            <a:endParaRPr dirty="0"/>
          </a:p>
          <a:p>
            <a:pPr marL="342900" marR="0" lvl="0" indent="-342900" algn="l" rtl="0">
              <a:lnSpc>
                <a:spcPct val="77777"/>
              </a:lnSpc>
              <a:spcBef>
                <a:spcPts val="800"/>
              </a:spcBef>
              <a:spcAft>
                <a:spcPts val="0"/>
              </a:spcAft>
              <a:buNone/>
            </a:pPr>
            <a:r>
              <a:rPr lang="en-US" sz="1800" dirty="0">
                <a:solidFill>
                  <a:srgbClr val="636669"/>
                </a:solidFill>
                <a:latin typeface="Arial"/>
                <a:ea typeface="Arial"/>
                <a:cs typeface="Arial"/>
                <a:sym typeface="Arial"/>
              </a:rPr>
              <a:t>That has led to an increasing number of elderlies living alone. Many of them passed away without their relatives even knowing.</a:t>
            </a:r>
            <a:endParaRPr dirty="0"/>
          </a:p>
          <a:p>
            <a:pPr marL="0" marR="0" lvl="0" indent="0" algn="l" rtl="0">
              <a:lnSpc>
                <a:spcPct val="150000"/>
              </a:lnSpc>
              <a:spcBef>
                <a:spcPts val="800"/>
              </a:spcBef>
              <a:spcAft>
                <a:spcPts val="0"/>
              </a:spcAft>
              <a:buClr>
                <a:schemeClr val="dk1"/>
              </a:buClr>
              <a:buSzPts val="1200"/>
              <a:buFont typeface="Calibri"/>
              <a:buNone/>
            </a:pPr>
            <a:endParaRPr sz="1200" b="1"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200"/>
              <a:buFont typeface="Calibri"/>
              <a:buNone/>
            </a:pPr>
            <a:r>
              <a:rPr lang="en-US" sz="1200" b="1" dirty="0">
                <a:latin typeface="Calibri"/>
                <a:ea typeface="Calibri"/>
                <a:cs typeface="Calibri"/>
                <a:sym typeface="Calibri"/>
              </a:rPr>
              <a:t>Suicide rate remains high </a:t>
            </a:r>
            <a:endParaRPr dirty="0"/>
          </a:p>
          <a:p>
            <a:pPr marL="0" marR="0" lvl="0" indent="0" algn="l" rtl="0">
              <a:lnSpc>
                <a:spcPct val="150000"/>
              </a:lnSpc>
              <a:spcBef>
                <a:spcPts val="0"/>
              </a:spcBef>
              <a:spcAft>
                <a:spcPts val="0"/>
              </a:spcAft>
              <a:buClr>
                <a:srgbClr val="374151"/>
              </a:buClr>
              <a:buSzPts val="1200"/>
              <a:buFont typeface="Calibri"/>
              <a:buNone/>
            </a:pPr>
            <a:r>
              <a:rPr lang="en-US" sz="1200" b="0" dirty="0">
                <a:solidFill>
                  <a:srgbClr val="374151"/>
                </a:solidFill>
                <a:latin typeface="Calibri"/>
                <a:ea typeface="Calibri"/>
                <a:cs typeface="Calibri"/>
                <a:sym typeface="Calibri"/>
              </a:rPr>
              <a:t>Japanese society highly regards compliance to rules and regulations and emphasizes group benefits, leading to people easily being isolated or excluded.</a:t>
            </a:r>
            <a:endParaRPr dirty="0"/>
          </a:p>
          <a:p>
            <a:pPr marL="0" marR="0" lvl="0" indent="0" algn="l" rtl="0">
              <a:lnSpc>
                <a:spcPct val="150000"/>
              </a:lnSpc>
              <a:spcBef>
                <a:spcPts val="0"/>
              </a:spcBef>
              <a:spcAft>
                <a:spcPts val="0"/>
              </a:spcAft>
              <a:buClr>
                <a:srgbClr val="374151"/>
              </a:buClr>
              <a:buSzPts val="1200"/>
              <a:buFont typeface="Calibri"/>
              <a:buNone/>
            </a:pPr>
            <a:r>
              <a:rPr lang="en-US" sz="1200" b="0" dirty="0">
                <a:solidFill>
                  <a:srgbClr val="374151"/>
                </a:solidFill>
                <a:latin typeface="Calibri"/>
                <a:ea typeface="Calibri"/>
                <a:cs typeface="Calibri"/>
                <a:sym typeface="Calibri"/>
              </a:rPr>
              <a:t>Personal needs and feelings can be ignored or considered as unimportant. People see themselves without value, feeling lonely, depressed, anxious, and despaired.</a:t>
            </a:r>
            <a:endParaRPr sz="1800" b="0" dirty="0">
              <a:solidFill>
                <a:srgbClr val="374151"/>
              </a:solidFill>
              <a:latin typeface="Calibri"/>
              <a:ea typeface="Calibri"/>
              <a:cs typeface="Calibri"/>
              <a:sym typeface="Calibri"/>
            </a:endParaRPr>
          </a:p>
          <a:p>
            <a:pPr marL="0" marR="0" lvl="0" indent="0" algn="l" rtl="0">
              <a:lnSpc>
                <a:spcPct val="150000"/>
              </a:lnSpc>
              <a:spcBef>
                <a:spcPts val="0"/>
              </a:spcBef>
              <a:spcAft>
                <a:spcPts val="0"/>
              </a:spcAft>
              <a:buClr>
                <a:srgbClr val="374151"/>
              </a:buClr>
              <a:buSzPts val="1800"/>
              <a:buFont typeface="Calibri"/>
              <a:buNone/>
            </a:pPr>
            <a:r>
              <a:rPr lang="en-US" sz="1800" b="0" dirty="0">
                <a:solidFill>
                  <a:srgbClr val="374151"/>
                </a:solidFill>
                <a:latin typeface="Calibri"/>
                <a:ea typeface="Calibri"/>
                <a:cs typeface="Calibri"/>
                <a:sym typeface="Calibri"/>
              </a:rPr>
              <a:t>They consider themselves burdens to people around them. On top of that, the high unemployment rate became a main factor behind suicides of 20-44 year old men.</a:t>
            </a:r>
            <a:br>
              <a:rPr lang="en-US" sz="1200" dirty="0">
                <a:latin typeface="Calibri"/>
                <a:ea typeface="Calibri"/>
                <a:cs typeface="Calibri"/>
                <a:sym typeface="Calibri"/>
              </a:rPr>
            </a:br>
            <a:endParaRPr sz="1200" dirty="0">
              <a:latin typeface="Calibri"/>
              <a:ea typeface="Calibri"/>
              <a:cs typeface="Calibri"/>
              <a:sym typeface="Calibri"/>
            </a:endParaRPr>
          </a:p>
          <a:p>
            <a:pPr marL="342900" marR="0" lvl="0" indent="-342900" algn="l" rtl="0">
              <a:lnSpc>
                <a:spcPct val="116666"/>
              </a:lnSpc>
              <a:spcBef>
                <a:spcPts val="0"/>
              </a:spcBef>
              <a:spcAft>
                <a:spcPts val="0"/>
              </a:spcAft>
              <a:buNone/>
            </a:pPr>
            <a:r>
              <a:rPr lang="en-US" sz="1200" b="1" dirty="0">
                <a:latin typeface="Calibri"/>
                <a:ea typeface="Calibri"/>
                <a:cs typeface="Calibri"/>
                <a:sym typeface="Calibri"/>
              </a:rPr>
              <a:t>“Hikikomori” – young adults in reclusion at home and giving up on striving</a:t>
            </a:r>
            <a:endParaRPr dirty="0"/>
          </a:p>
          <a:p>
            <a:pPr marL="0" marR="0" lvl="0" indent="0" algn="l" rtl="0">
              <a:lnSpc>
                <a:spcPct val="116666"/>
              </a:lnSpc>
              <a:spcBef>
                <a:spcPts val="800"/>
              </a:spcBef>
              <a:spcAft>
                <a:spcPts val="0"/>
              </a:spcAft>
              <a:buNone/>
            </a:pPr>
            <a:r>
              <a:rPr lang="en-US" sz="1200" dirty="0">
                <a:latin typeface="Calibri"/>
                <a:ea typeface="Calibri"/>
                <a:cs typeface="Calibri"/>
                <a:sym typeface="Calibri"/>
              </a:rPr>
              <a:t>Besides the aging population that led to the decrease in consumer demand, birth rate in Japan has been low since 2011. </a:t>
            </a:r>
            <a:r>
              <a:rPr lang="en-US" dirty="0"/>
              <a:t>The w</a:t>
            </a:r>
            <a:r>
              <a:rPr lang="en-US" sz="1200" dirty="0">
                <a:latin typeface="Calibri"/>
                <a:ea typeface="Calibri"/>
                <a:cs typeface="Calibri"/>
                <a:sym typeface="Calibri"/>
              </a:rPr>
              <a:t>orkforce shrank and caused economic downturn. </a:t>
            </a:r>
            <a:endParaRPr dirty="0"/>
          </a:p>
          <a:p>
            <a:pPr marL="0" marR="0" lvl="0" indent="0" algn="l" rtl="0">
              <a:lnSpc>
                <a:spcPct val="116666"/>
              </a:lnSpc>
              <a:spcBef>
                <a:spcPts val="800"/>
              </a:spcBef>
              <a:spcAft>
                <a:spcPts val="0"/>
              </a:spcAft>
              <a:buNone/>
            </a:pPr>
            <a:r>
              <a:rPr lang="en-US" sz="1200" dirty="0">
                <a:latin typeface="Calibri"/>
                <a:ea typeface="Calibri"/>
                <a:cs typeface="Calibri"/>
                <a:sym typeface="Calibri"/>
              </a:rPr>
              <a:t>The parental system and demanding work culture, the high-pressure living environment, plus the recent covid-19 pandemic </a:t>
            </a:r>
            <a:endParaRPr dirty="0"/>
          </a:p>
          <a:p>
            <a:pPr marL="0" marR="0" lvl="0" indent="0" algn="l" rtl="0">
              <a:lnSpc>
                <a:spcPct val="116666"/>
              </a:lnSpc>
              <a:spcBef>
                <a:spcPts val="800"/>
              </a:spcBef>
              <a:spcAft>
                <a:spcPts val="0"/>
              </a:spcAft>
              <a:buNone/>
            </a:pPr>
            <a:r>
              <a:rPr lang="en-US" sz="1200" dirty="0">
                <a:latin typeface="Calibri"/>
                <a:ea typeface="Calibri"/>
                <a:cs typeface="Calibri"/>
                <a:sym typeface="Calibri"/>
              </a:rPr>
              <a:t>led to the unique “tang ping” behavior of more and more young people who chose to stay at home, avoid the society, and not working. They stay hidden in their bedrooms, sometimes for years.</a:t>
            </a:r>
            <a:endParaRPr sz="1200" dirty="0">
              <a:latin typeface="Calibri"/>
              <a:ea typeface="Calibri"/>
              <a:cs typeface="Calibri"/>
              <a:sym typeface="Calibri"/>
            </a:endParaRPr>
          </a:p>
          <a:p>
            <a:pPr marL="342900" marR="0" lvl="0" indent="-266700" algn="l" rtl="0">
              <a:lnSpc>
                <a:spcPct val="150000"/>
              </a:lnSpc>
              <a:spcBef>
                <a:spcPts val="800"/>
              </a:spcBef>
              <a:spcAft>
                <a:spcPts val="0"/>
              </a:spcAft>
              <a:buClr>
                <a:schemeClr val="dk1"/>
              </a:buClr>
              <a:buSzPts val="1200"/>
              <a:buFont typeface="Calibri"/>
              <a:buNone/>
            </a:pPr>
            <a:endParaRPr sz="1200" dirty="0">
              <a:latin typeface="Calibri"/>
              <a:ea typeface="Calibri"/>
              <a:cs typeface="Calibri"/>
              <a:sym typeface="Calibri"/>
            </a:endParaRPr>
          </a:p>
          <a:p>
            <a:pPr marL="342900" marR="0" lvl="0" indent="-266700" algn="l" rtl="0">
              <a:lnSpc>
                <a:spcPct val="150000"/>
              </a:lnSpc>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200"/>
              <a:buFont typeface="Calibri"/>
              <a:buNone/>
            </a:pPr>
            <a:r>
              <a:rPr lang="en-US" dirty="0"/>
              <a:t>Photo by </a:t>
            </a:r>
            <a:r>
              <a:rPr lang="en-US" u="sng" dirty="0">
                <a:solidFill>
                  <a:schemeClr val="hlink"/>
                </a:solidFill>
                <a:hlinkClick r:id="rId3"/>
              </a:rPr>
              <a:t>Jase Bloor</a:t>
            </a:r>
            <a:r>
              <a:rPr lang="en-US" dirty="0"/>
              <a:t> on </a:t>
            </a:r>
            <a:r>
              <a:rPr lang="en-US" u="sng" dirty="0" err="1">
                <a:solidFill>
                  <a:schemeClr val="hlink"/>
                </a:solidFill>
                <a:hlinkClick r:id="rId4"/>
              </a:rPr>
              <a:t>Unsplash</a:t>
            </a:r>
            <a:r>
              <a:rPr lang="en-US" dirty="0"/>
              <a:t> </a:t>
            </a:r>
            <a:endParaRPr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by </a:t>
            </a:r>
            <a:r>
              <a:rPr lang="en-US" u="sng">
                <a:solidFill>
                  <a:schemeClr val="hlink"/>
                </a:solidFill>
                <a:hlinkClick r:id="rId3"/>
              </a:rPr>
              <a:t>Josh Wilburne</a:t>
            </a:r>
            <a:r>
              <a:rPr lang="en-US"/>
              <a:t> on </a:t>
            </a:r>
            <a:r>
              <a:rPr lang="en-US" u="sng">
                <a:solidFill>
                  <a:schemeClr val="hlink"/>
                </a:solidFill>
                <a:hlinkClick r:id="rId4"/>
              </a:rPr>
              <a:t>Unsplash</a:t>
            </a:r>
            <a:r>
              <a:rPr lang="en-US"/>
              <a:t> </a:t>
            </a: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Photo by </a:t>
            </a:r>
            <a:r>
              <a:rPr lang="en-US" u="sng" dirty="0">
                <a:solidFill>
                  <a:schemeClr val="hlink"/>
                </a:solidFill>
                <a:hlinkClick r:id="rId3"/>
              </a:rPr>
              <a:t>Jase Bloor</a:t>
            </a:r>
            <a:r>
              <a:rPr lang="en-US" dirty="0"/>
              <a:t> on </a:t>
            </a:r>
            <a:r>
              <a:rPr lang="en-US" u="sng" dirty="0" err="1">
                <a:solidFill>
                  <a:schemeClr val="hlink"/>
                </a:solidFill>
                <a:hlinkClick r:id="rId4"/>
              </a:rPr>
              <a:t>Unsplas</a:t>
            </a:r>
            <a:r>
              <a:rPr lang="en-US" dirty="0" err="1"/>
              <a:t>su</a:t>
            </a:r>
            <a:r>
              <a:rPr lang="en-US" dirty="0"/>
              <a:t> </a:t>
            </a:r>
            <a:endParaRPr dirty="0"/>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by </a:t>
            </a:r>
            <a:r>
              <a:rPr lang="en-US" u="sng">
                <a:solidFill>
                  <a:schemeClr val="hlink"/>
                </a:solidFill>
                <a:hlinkClick r:id="rId3"/>
              </a:rPr>
              <a:t>Kentaro Toma</a:t>
            </a:r>
            <a:r>
              <a:rPr lang="en-US"/>
              <a:t> on </a:t>
            </a:r>
            <a:r>
              <a:rPr lang="en-US" u="sng">
                <a:solidFill>
                  <a:schemeClr val="hlink"/>
                </a:solidFill>
                <a:hlinkClick r:id="rId4"/>
              </a:rPr>
              <a:t>Unsplash</a:t>
            </a:r>
            <a:r>
              <a:rPr lang="en-US"/>
              <a:t> </a:t>
            </a:r>
            <a:endParaRPr/>
          </a:p>
          <a:p>
            <a:pPr marL="0" lvl="0" indent="0" algn="l" rtl="0">
              <a:spcBef>
                <a:spcPts val="0"/>
              </a:spcBef>
              <a:spcAft>
                <a:spcPts val="0"/>
              </a:spcAft>
              <a:buNone/>
            </a:pPr>
            <a:endParaRPr b="0" i="0">
              <a:solidFill>
                <a:srgbClr val="374151"/>
              </a:solidFill>
              <a:latin typeface="Arial"/>
              <a:ea typeface="Arial"/>
              <a:cs typeface="Arial"/>
              <a:sym typeface="Arial"/>
            </a:endParaRPr>
          </a:p>
          <a:p>
            <a:pPr marL="0" lvl="0" indent="0" algn="l" rtl="0">
              <a:spcBef>
                <a:spcPts val="0"/>
              </a:spcBef>
              <a:spcAft>
                <a:spcPts val="0"/>
              </a:spcAft>
              <a:buNone/>
            </a:pPr>
            <a:endParaRPr b="0" i="0">
              <a:solidFill>
                <a:srgbClr val="374151"/>
              </a:solidFill>
              <a:latin typeface="Arial"/>
              <a:ea typeface="Arial"/>
              <a:cs typeface="Arial"/>
              <a:sym typeface="Arial"/>
            </a:endParaRPr>
          </a:p>
          <a:p>
            <a:pPr marL="0" lvl="0" indent="0" algn="l" rtl="0">
              <a:spcBef>
                <a:spcPts val="0"/>
              </a:spcBef>
              <a:spcAft>
                <a:spcPts val="0"/>
              </a:spcAft>
              <a:buNone/>
            </a:pPr>
            <a:r>
              <a:rPr lang="en-US" sz="1800">
                <a:solidFill>
                  <a:srgbClr val="374151"/>
                </a:solidFill>
                <a:latin typeface="Microsoft JhengHei"/>
                <a:ea typeface="Microsoft JhengHei"/>
                <a:cs typeface="Microsoft JhengHei"/>
                <a:sym typeface="Microsoft JhengHei"/>
              </a:rPr>
              <a:t>，</a:t>
            </a: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1541" r="1541"/>
          <a:stretch/>
        </p:blipFill>
        <p:spPr>
          <a:xfrm>
            <a:off x="1385" y="0"/>
            <a:ext cx="12192000" cy="8382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4721590" y="1219200"/>
            <a:ext cx="2517409" cy="2752368"/>
          </a:xfrm>
          <a:prstGeom prst="rect">
            <a:avLst/>
          </a:prstGeom>
          <a:noFill/>
          <a:ln>
            <a:noFill/>
          </a:ln>
          <a:effectLst>
            <a:outerShdw blurRad="50800" dist="38100" dir="2700000" algn="tl" rotWithShape="0">
              <a:srgbClr val="000000">
                <a:alpha val="40000"/>
              </a:srgbClr>
            </a:outerShdw>
          </a:effectLst>
        </p:spPr>
      </p:pic>
      <p:pic>
        <p:nvPicPr>
          <p:cNvPr id="91" name="Google Shape;91;p1"/>
          <p:cNvPicPr preferRelativeResize="0"/>
          <p:nvPr/>
        </p:nvPicPr>
        <p:blipFill rotWithShape="1">
          <a:blip r:embed="rId5">
            <a:alphaModFix/>
          </a:blip>
          <a:srcRect/>
          <a:stretch/>
        </p:blipFill>
        <p:spPr>
          <a:xfrm>
            <a:off x="10740043" y="526096"/>
            <a:ext cx="831271" cy="1331460"/>
          </a:xfrm>
          <a:prstGeom prst="rect">
            <a:avLst/>
          </a:prstGeom>
          <a:noFill/>
          <a:ln>
            <a:noFill/>
          </a:ln>
        </p:spPr>
      </p:pic>
      <p:sp>
        <p:nvSpPr>
          <p:cNvPr id="92" name="Google Shape;92;p1"/>
          <p:cNvSpPr txBox="1"/>
          <p:nvPr/>
        </p:nvSpPr>
        <p:spPr>
          <a:xfrm>
            <a:off x="1905000" y="4667070"/>
            <a:ext cx="83058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Microsoft JhengHei"/>
                <a:ea typeface="Microsoft JhengHei"/>
                <a:cs typeface="Microsoft JhengHei"/>
                <a:sym typeface="Microsoft JhengHei"/>
              </a:rPr>
              <a:t>May 2023</a:t>
            </a:r>
            <a:endParaRPr/>
          </a:p>
          <a:p>
            <a:pPr marL="0" marR="0" lvl="0" indent="0" algn="ctr" rtl="0">
              <a:spcBef>
                <a:spcPts val="0"/>
              </a:spcBef>
              <a:spcAft>
                <a:spcPts val="0"/>
              </a:spcAft>
              <a:buNone/>
            </a:pPr>
            <a:r>
              <a:rPr lang="en-US" sz="4000" b="1" i="0" u="none" strike="noStrike" cap="none">
                <a:solidFill>
                  <a:schemeClr val="lt1"/>
                </a:solidFill>
                <a:latin typeface="Microsoft JhengHei"/>
                <a:ea typeface="Microsoft JhengHei"/>
                <a:cs typeface="Microsoft JhengHei"/>
                <a:sym typeface="Microsoft JhengHei"/>
              </a:rPr>
              <a:t>Japan</a:t>
            </a:r>
            <a:endParaRPr sz="4000" b="1" i="0" u="none" strike="noStrike" cap="none">
              <a:solidFill>
                <a:schemeClr val="dk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par>
                                <p:cTn id="8" presetID="1"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childTnLst>
                                </p:cTn>
                              </p:par>
                              <p:par>
                                <p:cTn id="10" presetID="10" presetClass="entr" presetSubtype="0" fill="hold" nodeType="withEffect">
                                  <p:stCondLst>
                                    <p:cond delay="100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3232"/>
        </a:solidFill>
        <a:effectLst/>
      </p:bgPr>
    </p:bg>
    <p:spTree>
      <p:nvGrpSpPr>
        <p:cNvPr id="1" name="Shape 97"/>
        <p:cNvGrpSpPr/>
        <p:nvPr/>
      </p:nvGrpSpPr>
      <p:grpSpPr>
        <a:xfrm>
          <a:off x="0" y="0"/>
          <a:ext cx="0" cy="0"/>
          <a:chOff x="0" y="0"/>
          <a:chExt cx="0" cy="0"/>
        </a:xfrm>
      </p:grpSpPr>
      <p:sp>
        <p:nvSpPr>
          <p:cNvPr id="98" name="Google Shape;98;p2"/>
          <p:cNvSpPr txBox="1">
            <a:spLocks noGrp="1"/>
          </p:cNvSpPr>
          <p:nvPr>
            <p:ph type="body" idx="1"/>
          </p:nvPr>
        </p:nvSpPr>
        <p:spPr>
          <a:xfrm>
            <a:off x="254001" y="491067"/>
            <a:ext cx="5907150" cy="58589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AE7A4"/>
              </a:buClr>
              <a:buSzPts val="2400"/>
              <a:buNone/>
            </a:pPr>
            <a:r>
              <a:rPr lang="en-US" sz="2400" b="1">
                <a:solidFill>
                  <a:srgbClr val="EAE7A4"/>
                </a:solidFill>
              </a:rPr>
              <a:t>Japan</a:t>
            </a:r>
            <a:endParaRPr sz="2400" b="1">
              <a:solidFill>
                <a:srgbClr val="EAE7A4"/>
              </a:solidFill>
            </a:endParaRPr>
          </a:p>
          <a:p>
            <a:pPr marL="0" marR="0" lvl="0" indent="0" algn="l" rtl="0">
              <a:lnSpc>
                <a:spcPct val="100000"/>
              </a:lnSpc>
              <a:spcBef>
                <a:spcPts val="600"/>
              </a:spcBef>
              <a:spcAft>
                <a:spcPts val="0"/>
              </a:spcAft>
              <a:buClr>
                <a:schemeClr val="lt1"/>
              </a:buClr>
              <a:buSzPts val="2400"/>
              <a:buNone/>
            </a:pPr>
            <a:r>
              <a:rPr lang="en-US" sz="2400">
                <a:solidFill>
                  <a:schemeClr val="lt1"/>
                </a:solidFill>
              </a:rPr>
              <a:t>Population: 125 million</a:t>
            </a:r>
            <a:endParaRPr/>
          </a:p>
          <a:p>
            <a:pPr marL="0" lvl="0" indent="0" algn="l" rtl="0">
              <a:lnSpc>
                <a:spcPct val="100000"/>
              </a:lnSpc>
              <a:spcBef>
                <a:spcPts val="600"/>
              </a:spcBef>
              <a:spcAft>
                <a:spcPts val="0"/>
              </a:spcAft>
              <a:buClr>
                <a:schemeClr val="lt1"/>
              </a:buClr>
              <a:buSzPts val="2400"/>
              <a:buNone/>
            </a:pPr>
            <a:r>
              <a:rPr lang="en-US" sz="2400">
                <a:solidFill>
                  <a:schemeClr val="lt1"/>
                </a:solidFill>
              </a:rPr>
              <a:t>Concentrated in Tokyo, Osaka, and Nagoya</a:t>
            </a:r>
            <a:endParaRPr/>
          </a:p>
          <a:p>
            <a:pPr marL="0" marR="0" lvl="0" indent="0" algn="l" rtl="0">
              <a:lnSpc>
                <a:spcPct val="100000"/>
              </a:lnSpc>
              <a:spcBef>
                <a:spcPts val="1800"/>
              </a:spcBef>
              <a:spcAft>
                <a:spcPts val="0"/>
              </a:spcAft>
              <a:buClr>
                <a:srgbClr val="EAE7A4"/>
              </a:buClr>
              <a:buSzPts val="2400"/>
              <a:buNone/>
            </a:pPr>
            <a:r>
              <a:rPr lang="en-US" sz="2400" b="1">
                <a:solidFill>
                  <a:srgbClr val="EAE7A4"/>
                </a:solidFill>
              </a:rPr>
              <a:t>Current State of the Gospel in Japan</a:t>
            </a:r>
            <a:endParaRPr/>
          </a:p>
          <a:p>
            <a:pPr marL="228600" lvl="0" indent="-228600" algn="l" rtl="0">
              <a:lnSpc>
                <a:spcPct val="100000"/>
              </a:lnSpc>
              <a:spcBef>
                <a:spcPts val="600"/>
              </a:spcBef>
              <a:spcAft>
                <a:spcPts val="0"/>
              </a:spcAft>
              <a:buClr>
                <a:schemeClr val="lt1"/>
              </a:buClr>
              <a:buSzPts val="2400"/>
              <a:buChar char="•"/>
            </a:pPr>
            <a:r>
              <a:rPr lang="en-US" sz="2400">
                <a:solidFill>
                  <a:schemeClr val="lt1"/>
                </a:solidFill>
              </a:rPr>
              <a:t>Shintoists or Buddhists</a:t>
            </a:r>
            <a:endParaRPr/>
          </a:p>
          <a:p>
            <a:pPr marL="228600" lvl="0" indent="-228600" algn="l" rtl="0">
              <a:lnSpc>
                <a:spcPct val="100000"/>
              </a:lnSpc>
              <a:spcBef>
                <a:spcPts val="600"/>
              </a:spcBef>
              <a:spcAft>
                <a:spcPts val="0"/>
              </a:spcAft>
              <a:buClr>
                <a:schemeClr val="lt1"/>
              </a:buClr>
              <a:buSzPts val="2400"/>
              <a:buChar char="•"/>
            </a:pPr>
            <a:r>
              <a:rPr lang="en-US" sz="2400">
                <a:solidFill>
                  <a:schemeClr val="lt1"/>
                </a:solidFill>
              </a:rPr>
              <a:t>First missionary to Japan: Francis Xavier</a:t>
            </a:r>
            <a:endParaRPr sz="2400">
              <a:solidFill>
                <a:schemeClr val="lt1"/>
              </a:solidFill>
            </a:endParaRPr>
          </a:p>
          <a:p>
            <a:pPr marL="228600" lvl="0" indent="-228600" algn="l" rtl="0">
              <a:lnSpc>
                <a:spcPct val="100000"/>
              </a:lnSpc>
              <a:spcBef>
                <a:spcPts val="600"/>
              </a:spcBef>
              <a:spcAft>
                <a:spcPts val="0"/>
              </a:spcAft>
              <a:buClr>
                <a:schemeClr val="lt1"/>
              </a:buClr>
              <a:buSzPts val="2400"/>
              <a:buChar char="•"/>
            </a:pPr>
            <a:r>
              <a:rPr lang="en-US" sz="2400">
                <a:solidFill>
                  <a:schemeClr val="lt1"/>
                </a:solidFill>
              </a:rPr>
              <a:t>2 million Christians in need of encouragement</a:t>
            </a:r>
            <a:endParaRPr/>
          </a:p>
          <a:p>
            <a:pPr marL="228600" lvl="0" indent="-228600" algn="l" rtl="0">
              <a:lnSpc>
                <a:spcPct val="100000"/>
              </a:lnSpc>
              <a:spcBef>
                <a:spcPts val="600"/>
              </a:spcBef>
              <a:spcAft>
                <a:spcPts val="0"/>
              </a:spcAft>
              <a:buClr>
                <a:schemeClr val="lt1"/>
              </a:buClr>
              <a:buSzPts val="2400"/>
              <a:buChar char="•"/>
            </a:pPr>
            <a:r>
              <a:rPr lang="en-US" sz="2400">
                <a:solidFill>
                  <a:schemeClr val="lt1"/>
                </a:solidFill>
              </a:rPr>
              <a:t>Missionary shortage and aging churches </a:t>
            </a:r>
            <a:endParaRPr/>
          </a:p>
          <a:p>
            <a:pPr marL="228600" lvl="0" indent="-228600" algn="l" rtl="0">
              <a:lnSpc>
                <a:spcPct val="100000"/>
              </a:lnSpc>
              <a:spcBef>
                <a:spcPts val="600"/>
              </a:spcBef>
              <a:spcAft>
                <a:spcPts val="0"/>
              </a:spcAft>
              <a:buClr>
                <a:schemeClr val="lt1"/>
              </a:buClr>
              <a:buSzPts val="2400"/>
              <a:buChar char="•"/>
            </a:pPr>
            <a:r>
              <a:rPr lang="en-US" sz="2400">
                <a:solidFill>
                  <a:schemeClr val="lt1"/>
                </a:solidFill>
              </a:rPr>
              <a:t>Hard for the island culture to identify with Christianity</a:t>
            </a:r>
            <a:endParaRPr/>
          </a:p>
          <a:p>
            <a:pPr marL="228600" lvl="0" indent="-228600" algn="l" rtl="0">
              <a:lnSpc>
                <a:spcPct val="100000"/>
              </a:lnSpc>
              <a:spcBef>
                <a:spcPts val="600"/>
              </a:spcBef>
              <a:spcAft>
                <a:spcPts val="0"/>
              </a:spcAft>
              <a:buClr>
                <a:schemeClr val="lt1"/>
              </a:buClr>
              <a:buSzPts val="2400"/>
              <a:buChar char="•"/>
            </a:pPr>
            <a:r>
              <a:rPr lang="en-US" sz="2400">
                <a:solidFill>
                  <a:schemeClr val="lt1"/>
                </a:solidFill>
              </a:rPr>
              <a:t>Collectivism led to division between insiders and outsiders </a:t>
            </a:r>
            <a:endParaRPr sz="2400" b="1">
              <a:solidFill>
                <a:schemeClr val="lt1"/>
              </a:solidFill>
            </a:endParaRPr>
          </a:p>
        </p:txBody>
      </p:sp>
      <p:pic>
        <p:nvPicPr>
          <p:cNvPr id="99" name="Google Shape;99;p2"/>
          <p:cNvPicPr preferRelativeResize="0"/>
          <p:nvPr/>
        </p:nvPicPr>
        <p:blipFill rotWithShape="1">
          <a:blip r:embed="rId3">
            <a:alphaModFix/>
          </a:blip>
          <a:srcRect/>
          <a:stretch/>
        </p:blipFill>
        <p:spPr>
          <a:xfrm>
            <a:off x="6276038" y="0"/>
            <a:ext cx="5907150" cy="6858000"/>
          </a:xfrm>
          <a:prstGeom prst="rect">
            <a:avLst/>
          </a:prstGeom>
          <a:noFill/>
          <a:ln>
            <a:noFill/>
          </a:ln>
        </p:spPr>
      </p:pic>
      <p:grpSp>
        <p:nvGrpSpPr>
          <p:cNvPr id="100" name="Google Shape;100;p2"/>
          <p:cNvGrpSpPr/>
          <p:nvPr/>
        </p:nvGrpSpPr>
        <p:grpSpPr>
          <a:xfrm>
            <a:off x="7402287" y="1254214"/>
            <a:ext cx="3308966" cy="4619018"/>
            <a:chOff x="7402287" y="1254214"/>
            <a:chExt cx="3308966" cy="4619018"/>
          </a:xfrm>
        </p:grpSpPr>
        <p:pic>
          <p:nvPicPr>
            <p:cNvPr id="101" name="Google Shape;101;p2"/>
            <p:cNvPicPr preferRelativeResize="0"/>
            <p:nvPr/>
          </p:nvPicPr>
          <p:blipFill rotWithShape="1">
            <a:blip r:embed="rId4">
              <a:alphaModFix/>
            </a:blip>
            <a:srcRect/>
            <a:stretch/>
          </p:blipFill>
          <p:spPr>
            <a:xfrm>
              <a:off x="7511143" y="1254214"/>
              <a:ext cx="3200110" cy="4155986"/>
            </a:xfrm>
            <a:prstGeom prst="rect">
              <a:avLst/>
            </a:prstGeom>
            <a:noFill/>
            <a:ln>
              <a:noFill/>
            </a:ln>
          </p:spPr>
        </p:pic>
        <p:sp>
          <p:nvSpPr>
            <p:cNvPr id="102" name="Google Shape;102;p2"/>
            <p:cNvSpPr txBox="1"/>
            <p:nvPr/>
          </p:nvSpPr>
          <p:spPr>
            <a:xfrm>
              <a:off x="7402287" y="5503900"/>
              <a:ext cx="13824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Microsoft JhengHei"/>
                  <a:ea typeface="Microsoft JhengHei"/>
                  <a:cs typeface="Microsoft JhengHei"/>
                  <a:sym typeface="Microsoft JhengHei"/>
                </a:rPr>
                <a:t>沙勿略</a:t>
              </a:r>
              <a:endParaRPr sz="1800" b="1">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9"/>
                                        </p:tgtEl>
                                      </p:cBhvr>
                                    </p:animEffect>
                                    <p:set>
                                      <p:cBhvr>
                                        <p:cTn id="7" dur="1" fill="hold">
                                          <p:stCondLst>
                                            <p:cond delay="500"/>
                                          </p:stCondLst>
                                        </p:cTn>
                                        <p:tgtEl>
                                          <p:spTgt spid="9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282B"/>
        </a:solidFill>
        <a:effectLst/>
      </p:bgPr>
    </p:bg>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l="12127" t="64563" r="15824" b="8468"/>
          <a:stretch/>
        </p:blipFill>
        <p:spPr>
          <a:xfrm>
            <a:off x="4993115" y="0"/>
            <a:ext cx="7198886" cy="4041184"/>
          </a:xfrm>
          <a:prstGeom prst="rect">
            <a:avLst/>
          </a:prstGeom>
          <a:noFill/>
          <a:ln>
            <a:noFill/>
          </a:ln>
        </p:spPr>
      </p:pic>
      <p:sp>
        <p:nvSpPr>
          <p:cNvPr id="109" name="Google Shape;109;p3"/>
          <p:cNvSpPr txBox="1">
            <a:spLocks noGrp="1"/>
          </p:cNvSpPr>
          <p:nvPr>
            <p:ph type="body" idx="1"/>
          </p:nvPr>
        </p:nvSpPr>
        <p:spPr>
          <a:xfrm>
            <a:off x="260005" y="707136"/>
            <a:ext cx="4733109" cy="53211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AE7A4"/>
              </a:buClr>
              <a:buSzPts val="2800"/>
              <a:buNone/>
            </a:pPr>
            <a:r>
              <a:rPr lang="en-US" b="1">
                <a:solidFill>
                  <a:srgbClr val="EAE7A4"/>
                </a:solidFill>
              </a:rPr>
              <a:t>Japan’s Current Social Issues </a:t>
            </a:r>
            <a:endParaRPr b="1">
              <a:solidFill>
                <a:srgbClr val="EAE7A4"/>
              </a:solidFill>
            </a:endParaRPr>
          </a:p>
          <a:p>
            <a:pPr marL="228600" lvl="0" indent="-228600" algn="l" rtl="0">
              <a:lnSpc>
                <a:spcPct val="100000"/>
              </a:lnSpc>
              <a:spcBef>
                <a:spcPts val="1200"/>
              </a:spcBef>
              <a:spcAft>
                <a:spcPts val="0"/>
              </a:spcAft>
              <a:buClr>
                <a:schemeClr val="lt1"/>
              </a:buClr>
              <a:buSzPts val="2800"/>
              <a:buChar char="•"/>
            </a:pPr>
            <a:r>
              <a:rPr lang="en-US">
                <a:solidFill>
                  <a:schemeClr val="lt1"/>
                </a:solidFill>
              </a:rPr>
              <a:t>Ranked among the highest in poverty rate</a:t>
            </a:r>
            <a:endParaRPr>
              <a:solidFill>
                <a:schemeClr val="lt1"/>
              </a:solidFill>
            </a:endParaRPr>
          </a:p>
          <a:p>
            <a:pPr marL="228600" lvl="0" indent="-228600" algn="l" rtl="0">
              <a:lnSpc>
                <a:spcPct val="100000"/>
              </a:lnSpc>
              <a:spcBef>
                <a:spcPts val="1200"/>
              </a:spcBef>
              <a:spcAft>
                <a:spcPts val="0"/>
              </a:spcAft>
              <a:buClr>
                <a:schemeClr val="lt1"/>
              </a:buClr>
              <a:buSzPts val="2800"/>
              <a:buChar char="•"/>
            </a:pPr>
            <a:r>
              <a:rPr lang="en-US">
                <a:solidFill>
                  <a:schemeClr val="lt1"/>
                </a:solidFill>
              </a:rPr>
              <a:t>Aging population leading to elderly people’s lonely death</a:t>
            </a:r>
            <a:endParaRPr/>
          </a:p>
          <a:p>
            <a:pPr marL="228600" lvl="0" indent="-228600" algn="l" rtl="0">
              <a:lnSpc>
                <a:spcPct val="100000"/>
              </a:lnSpc>
              <a:spcBef>
                <a:spcPts val="1200"/>
              </a:spcBef>
              <a:spcAft>
                <a:spcPts val="0"/>
              </a:spcAft>
              <a:buClr>
                <a:schemeClr val="lt1"/>
              </a:buClr>
              <a:buSzPts val="2800"/>
              <a:buChar char="•"/>
            </a:pPr>
            <a:r>
              <a:rPr lang="en-US">
                <a:solidFill>
                  <a:schemeClr val="lt1"/>
                </a:solidFill>
              </a:rPr>
              <a:t>Suicide rate remains high</a:t>
            </a:r>
            <a:endParaRPr/>
          </a:p>
          <a:p>
            <a:pPr marL="228600" lvl="0" indent="-228600" algn="l" rtl="0">
              <a:lnSpc>
                <a:spcPct val="100000"/>
              </a:lnSpc>
              <a:spcBef>
                <a:spcPts val="1200"/>
              </a:spcBef>
              <a:spcAft>
                <a:spcPts val="0"/>
              </a:spcAft>
              <a:buClr>
                <a:schemeClr val="lt1"/>
              </a:buClr>
              <a:buSzPts val="2800"/>
              <a:buChar char="•"/>
            </a:pPr>
            <a:r>
              <a:rPr lang="en-US">
                <a:solidFill>
                  <a:schemeClr val="lt1"/>
                </a:solidFill>
              </a:rPr>
              <a:t>“Hikikomori” – young adults in reclusion at home and giving up on striving</a:t>
            </a:r>
            <a:endParaRPr/>
          </a:p>
          <a:p>
            <a:pPr marL="228600" lvl="0" indent="-228600" algn="l" rtl="0">
              <a:lnSpc>
                <a:spcPct val="100000"/>
              </a:lnSpc>
              <a:spcBef>
                <a:spcPts val="1200"/>
              </a:spcBef>
              <a:spcAft>
                <a:spcPts val="0"/>
              </a:spcAft>
              <a:buClr>
                <a:schemeClr val="lt1"/>
              </a:buClr>
              <a:buSzPts val="2800"/>
              <a:buChar char="•"/>
            </a:pPr>
            <a:r>
              <a:rPr lang="en-US">
                <a:solidFill>
                  <a:schemeClr val="lt1"/>
                </a:solidFill>
              </a:rPr>
              <a:t>Mental/Spiritual emptiness</a:t>
            </a:r>
            <a:endParaRPr/>
          </a:p>
        </p:txBody>
      </p:sp>
      <p:pic>
        <p:nvPicPr>
          <p:cNvPr id="110" name="Google Shape;110;p3"/>
          <p:cNvPicPr preferRelativeResize="0"/>
          <p:nvPr/>
        </p:nvPicPr>
        <p:blipFill rotWithShape="1">
          <a:blip r:embed="rId4">
            <a:alphaModFix/>
          </a:blip>
          <a:srcRect l="21464" r="822"/>
          <a:stretch/>
        </p:blipFill>
        <p:spPr>
          <a:xfrm>
            <a:off x="4993114" y="4046058"/>
            <a:ext cx="3294346" cy="2811943"/>
          </a:xfrm>
          <a:prstGeom prst="rect">
            <a:avLst/>
          </a:prstGeom>
          <a:noFill/>
          <a:ln>
            <a:noFill/>
          </a:ln>
        </p:spPr>
      </p:pic>
      <p:pic>
        <p:nvPicPr>
          <p:cNvPr id="111" name="Google Shape;111;p3" descr="超100万人？日本“家里蹲”群体庞大，专家建议改名为“社会距离综合征”_手机新浪网"/>
          <p:cNvPicPr preferRelativeResize="0"/>
          <p:nvPr/>
        </p:nvPicPr>
        <p:blipFill rotWithShape="1">
          <a:blip r:embed="rId5">
            <a:alphaModFix/>
          </a:blip>
          <a:srcRect l="11611" t="-173" r="10432" b="172"/>
          <a:stretch/>
        </p:blipFill>
        <p:spPr>
          <a:xfrm>
            <a:off x="8287460" y="4041184"/>
            <a:ext cx="3904539" cy="28119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282B"/>
        </a:solidFill>
        <a:effectLst/>
      </p:bgPr>
    </p:bg>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19925" t="11113" b="22279"/>
          <a:stretch/>
        </p:blipFill>
        <p:spPr>
          <a:xfrm>
            <a:off x="0" y="76200"/>
            <a:ext cx="12366172" cy="6858000"/>
          </a:xfrm>
          <a:prstGeom prst="rect">
            <a:avLst/>
          </a:prstGeom>
          <a:noFill/>
          <a:ln>
            <a:noFill/>
          </a:ln>
        </p:spPr>
      </p:pic>
      <p:pic>
        <p:nvPicPr>
          <p:cNvPr id="118" name="Google Shape;118;p4"/>
          <p:cNvPicPr preferRelativeResize="0"/>
          <p:nvPr/>
        </p:nvPicPr>
        <p:blipFill rotWithShape="1">
          <a:blip r:embed="rId4">
            <a:alphaModFix/>
          </a:blip>
          <a:srcRect/>
          <a:stretch/>
        </p:blipFill>
        <p:spPr>
          <a:xfrm>
            <a:off x="10744200" y="313862"/>
            <a:ext cx="1076879" cy="1075717"/>
          </a:xfrm>
          <a:prstGeom prst="rect">
            <a:avLst/>
          </a:prstGeom>
          <a:noFill/>
          <a:ln>
            <a:noFill/>
          </a:ln>
        </p:spPr>
      </p:pic>
      <p:sp>
        <p:nvSpPr>
          <p:cNvPr id="119" name="Google Shape;119;p4"/>
          <p:cNvSpPr txBox="1"/>
          <p:nvPr/>
        </p:nvSpPr>
        <p:spPr>
          <a:xfrm>
            <a:off x="1752600" y="3048000"/>
            <a:ext cx="82296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Calibri"/>
                <a:ea typeface="Calibri"/>
                <a:cs typeface="Calibri"/>
                <a:sym typeface="Calibri"/>
              </a:rPr>
              <a:t>Let us pray together for </a:t>
            </a:r>
            <a:r>
              <a:rPr lang="en-US" sz="4800" b="1">
                <a:solidFill>
                  <a:srgbClr val="FF0000"/>
                </a:solidFill>
                <a:latin typeface="Calibri"/>
                <a:ea typeface="Calibri"/>
                <a:cs typeface="Calibri"/>
                <a:sym typeface="Calibri"/>
              </a:rPr>
              <a:t>Japan</a:t>
            </a:r>
            <a:br>
              <a:rPr lang="en-US" sz="4800" b="1">
                <a:solidFill>
                  <a:schemeClr val="lt1"/>
                </a:solidFill>
                <a:latin typeface="Calibri"/>
                <a:ea typeface="Calibri"/>
                <a:cs typeface="Calibri"/>
                <a:sym typeface="Calibri"/>
              </a:rPr>
            </a:br>
            <a:r>
              <a:rPr lang="en-US" sz="4800" b="1">
                <a:solidFill>
                  <a:schemeClr val="dk1"/>
                </a:solidFill>
                <a:latin typeface="Calibri"/>
                <a:ea typeface="Calibri"/>
                <a:cs typeface="Calibri"/>
                <a:sym typeface="Calibri"/>
              </a:rPr>
              <a:t> </a:t>
            </a:r>
            <a:endParaRPr sz="4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400"/>
                                        <p:tgtEl>
                                          <p:spTgt spid="119">
                                            <p:txEl>
                                              <p:pRg st="0" end="0"/>
                                            </p:txEl>
                                          </p:spTgt>
                                        </p:tgtEl>
                                      </p:cBhvr>
                                    </p:animEffect>
                                  </p:childTnLst>
                                </p:cTn>
                              </p:par>
                              <p:par>
                                <p:cTn id="8" presetID="10" presetClass="exit" presetSubtype="0" fill="hold" nodeType="withEffect">
                                  <p:stCondLst>
                                    <p:cond delay="900"/>
                                  </p:stCondLst>
                                  <p:childTnLst>
                                    <p:animEffect transition="out" filter="fade">
                                      <p:cBhvr>
                                        <p:cTn id="9" dur="1100"/>
                                        <p:tgtEl>
                                          <p:spTgt spid="117"/>
                                        </p:tgtEl>
                                      </p:cBhvr>
                                    </p:animEffect>
                                    <p:set>
                                      <p:cBhvr>
                                        <p:cTn id="10" dur="1" fill="hold">
                                          <p:stCondLst>
                                            <p:cond delay="1100"/>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4449" t="12800" r="13858" b="18272"/>
          <a:stretch/>
        </p:blipFill>
        <p:spPr>
          <a:xfrm>
            <a:off x="0" y="0"/>
            <a:ext cx="12192000" cy="6858000"/>
          </a:xfrm>
          <a:prstGeom prst="rect">
            <a:avLst/>
          </a:prstGeom>
          <a:noFill/>
          <a:ln>
            <a:noFill/>
          </a:ln>
        </p:spPr>
      </p:pic>
      <p:sp>
        <p:nvSpPr>
          <p:cNvPr id="126" name="Google Shape;126;p5"/>
          <p:cNvSpPr txBox="1"/>
          <p:nvPr/>
        </p:nvSpPr>
        <p:spPr>
          <a:xfrm>
            <a:off x="1307935" y="475063"/>
            <a:ext cx="10337217" cy="5934948"/>
          </a:xfrm>
          <a:prstGeom prst="rect">
            <a:avLst/>
          </a:prstGeom>
          <a:solidFill>
            <a:srgbClr val="963232">
              <a:alpha val="87450"/>
            </a:srgbClr>
          </a:solidFill>
          <a:ln>
            <a:noFill/>
          </a:ln>
        </p:spPr>
        <p:txBody>
          <a:bodyPr spcFirstLastPara="1" wrap="square" lIns="182875" tIns="182875" rIns="182875" bIns="182875" anchor="t" anchorCtr="0">
            <a:spAutoFit/>
          </a:bodyPr>
          <a:lstStyle/>
          <a:p>
            <a:pPr algn="ctr">
              <a:lnSpc>
                <a:spcPts val="3200"/>
              </a:lnSpc>
              <a:spcBef>
                <a:spcPts val="600"/>
              </a:spcBef>
            </a:pPr>
            <a:r>
              <a:rPr lang="en-US" sz="2800" dirty="0">
                <a:solidFill>
                  <a:schemeClr val="lt1"/>
                </a:solidFill>
                <a:latin typeface="Calibri"/>
                <a:ea typeface="Calibri"/>
                <a:cs typeface="Calibri"/>
                <a:sym typeface="Calibri"/>
              </a:rPr>
              <a:t>Dear Heavenly Father, </a:t>
            </a:r>
            <a:r>
              <a:rPr lang="en-US" sz="2800" b="0" i="0" dirty="0">
                <a:solidFill>
                  <a:schemeClr val="bg1"/>
                </a:solidFill>
                <a:effectLst/>
                <a:latin typeface="+mn-lt"/>
              </a:rPr>
              <a:t>We come before you today to pray for the people of Japan. We ask that you would bring peace and joy to their hearts, for they live in a society that is heavily crisis-conscious and often filled with suppression</a:t>
            </a:r>
            <a:r>
              <a:rPr lang="en-US" sz="3600" b="0" i="0" dirty="0">
                <a:solidFill>
                  <a:schemeClr val="bg1"/>
                </a:solidFill>
                <a:effectLst/>
                <a:latin typeface="Söhne"/>
              </a:rPr>
              <a:t>.</a:t>
            </a:r>
            <a:r>
              <a:rPr lang="en-US" sz="3600" b="0" i="0" dirty="0">
                <a:solidFill>
                  <a:srgbClr val="374151"/>
                </a:solidFill>
                <a:effectLst/>
                <a:latin typeface="Söhne"/>
              </a:rPr>
              <a:t> </a:t>
            </a:r>
          </a:p>
          <a:p>
            <a:pPr algn="ctr">
              <a:lnSpc>
                <a:spcPts val="3200"/>
              </a:lnSpc>
              <a:spcBef>
                <a:spcPts val="600"/>
              </a:spcBef>
            </a:pPr>
            <a:r>
              <a:rPr lang="en-US" sz="2800" b="0" i="0" dirty="0">
                <a:solidFill>
                  <a:schemeClr val="bg1"/>
                </a:solidFill>
                <a:effectLst/>
                <a:latin typeface="+mn-lt"/>
              </a:rPr>
              <a:t>We pray for those who have fallen into depression and those who are contemplating suicide, that they may be touched by the hope of the Gospel and find freedom in Christ's salvation. We pray that you would break the chains that bind their hearts and fill them with your love and grace.</a:t>
            </a:r>
          </a:p>
          <a:p>
            <a:pPr algn="ctr">
              <a:lnSpc>
                <a:spcPts val="3200"/>
              </a:lnSpc>
              <a:spcBef>
                <a:spcPts val="600"/>
              </a:spcBef>
            </a:pPr>
            <a:r>
              <a:rPr lang="en-US" sz="2800" b="0" i="0" dirty="0">
                <a:solidFill>
                  <a:schemeClr val="bg1"/>
                </a:solidFill>
                <a:effectLst/>
                <a:latin typeface="+mn-lt"/>
              </a:rPr>
              <a:t>May those who are weary and burdened find rest in you. We pray that you would bring healing and restoration to the society of Japan, that they may know the peace that surpasses all understanding.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p:cNvPicPr preferRelativeResize="0"/>
          <p:nvPr/>
        </p:nvPicPr>
        <p:blipFill rotWithShape="1">
          <a:blip r:embed="rId3">
            <a:alphaModFix/>
          </a:blip>
          <a:srcRect t="14666" b="4460"/>
          <a:stretch/>
        </p:blipFill>
        <p:spPr>
          <a:xfrm>
            <a:off x="0" y="0"/>
            <a:ext cx="12719956" cy="6858000"/>
          </a:xfrm>
          <a:prstGeom prst="rect">
            <a:avLst/>
          </a:prstGeom>
          <a:noFill/>
          <a:ln>
            <a:noFill/>
          </a:ln>
        </p:spPr>
      </p:pic>
      <p:sp>
        <p:nvSpPr>
          <p:cNvPr id="133" name="Google Shape;133;p6"/>
          <p:cNvSpPr txBox="1">
            <a:spLocks noGrp="1"/>
          </p:cNvSpPr>
          <p:nvPr>
            <p:ph type="body" idx="1"/>
          </p:nvPr>
        </p:nvSpPr>
        <p:spPr>
          <a:xfrm>
            <a:off x="931025" y="473528"/>
            <a:ext cx="10989426" cy="5910943"/>
          </a:xfrm>
          <a:prstGeom prst="rect">
            <a:avLst/>
          </a:prstGeom>
          <a:solidFill>
            <a:srgbClr val="48282B">
              <a:alpha val="84705"/>
            </a:srgbClr>
          </a:solidFill>
          <a:ln>
            <a:noFill/>
          </a:ln>
        </p:spPr>
        <p:txBody>
          <a:bodyPr spcFirstLastPara="1" wrap="square" lIns="182875" tIns="182875" rIns="182875" bIns="0" anchor="t" anchorCtr="0">
            <a:noAutofit/>
          </a:bodyPr>
          <a:lstStyle/>
          <a:p>
            <a:pPr marL="0" lvl="0" indent="0" algn="ctr" rtl="0">
              <a:lnSpc>
                <a:spcPts val="3200"/>
              </a:lnSpc>
              <a:spcBef>
                <a:spcPts val="1200"/>
              </a:spcBef>
              <a:buClr>
                <a:schemeClr val="lt1"/>
              </a:buClr>
              <a:buSzPts val="2400"/>
              <a:buNone/>
            </a:pPr>
            <a:r>
              <a:rPr lang="en-US" dirty="0">
                <a:solidFill>
                  <a:schemeClr val="lt1"/>
                </a:solidFill>
              </a:rPr>
              <a:t>Dear Heavenly Father, may you pour out your Spirit on the Japanese churches so that they care about the needs of the 36 million elderly people, bringing to them peace and comfort and for them to know that you love them. </a:t>
            </a:r>
            <a:endParaRPr dirty="0"/>
          </a:p>
          <a:p>
            <a:pPr marL="0" lvl="0" indent="0" algn="ctr" rtl="0">
              <a:lnSpc>
                <a:spcPts val="3200"/>
              </a:lnSpc>
              <a:spcBef>
                <a:spcPts val="1200"/>
              </a:spcBef>
              <a:buClr>
                <a:schemeClr val="lt1"/>
              </a:buClr>
              <a:buSzPts val="2400"/>
              <a:buNone/>
            </a:pPr>
            <a:r>
              <a:rPr lang="en-US" dirty="0">
                <a:solidFill>
                  <a:schemeClr val="lt1"/>
                </a:solidFill>
              </a:rPr>
              <a:t>May the Christians in the 1.2 million ”tang ping” young people have a vision, and that they will live again from dry bones. </a:t>
            </a:r>
            <a:endParaRPr dirty="0"/>
          </a:p>
          <a:p>
            <a:pPr marL="0" lvl="0" indent="0" algn="ctr" rtl="0">
              <a:lnSpc>
                <a:spcPts val="3200"/>
              </a:lnSpc>
              <a:spcBef>
                <a:spcPts val="1200"/>
              </a:spcBef>
              <a:buClr>
                <a:schemeClr val="lt1"/>
              </a:buClr>
              <a:buSzPts val="2400"/>
              <a:buNone/>
            </a:pPr>
            <a:r>
              <a:rPr lang="en-US" dirty="0">
                <a:solidFill>
                  <a:schemeClr val="lt1"/>
                </a:solidFill>
              </a:rPr>
              <a:t>By the grace of the Lord, they will know how to respond to the demands from family and society with a heart of power, love, and courage.</a:t>
            </a:r>
            <a:endParaRPr dirty="0"/>
          </a:p>
          <a:p>
            <a:pPr marL="0" lvl="0" indent="0" algn="ctr" rtl="0">
              <a:lnSpc>
                <a:spcPts val="3200"/>
              </a:lnSpc>
              <a:spcBef>
                <a:spcPts val="1200"/>
              </a:spcBef>
              <a:buClr>
                <a:schemeClr val="lt1"/>
              </a:buClr>
              <a:buSzPts val="2400"/>
              <a:buNone/>
            </a:pPr>
            <a:r>
              <a:rPr lang="en-US" b="1" dirty="0">
                <a:solidFill>
                  <a:schemeClr val="lt1"/>
                </a:solidFill>
              </a:rPr>
              <a:t>May the Lord stop Satan from tempting the Japanese to surrender their lives to sorrow, despair, and death. May you be their fountain of hope and joy.  In the name of Jesus we pray, Amen.</a:t>
            </a:r>
            <a:br>
              <a:rPr lang="en-US" b="1" dirty="0">
                <a:solidFill>
                  <a:schemeClr val="lt1"/>
                </a:solidFill>
              </a:rPr>
            </a:br>
            <a:endParaRPr b="1"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l="1331" t="16278" r="510"/>
          <a:stretch/>
        </p:blipFill>
        <p:spPr>
          <a:xfrm>
            <a:off x="9525000" y="2590800"/>
            <a:ext cx="1771650" cy="2057400"/>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0" y="0"/>
            <a:ext cx="8571471" cy="6858000"/>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p:tgtEl>
                                          <p:spTgt spid="14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0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1241</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Microsoft JhengHei</vt:lpstr>
      <vt:lpstr>Söhne</vt: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Enoch Lee</dc:creator>
  <cp:lastModifiedBy>Yeng Shiow Lim</cp:lastModifiedBy>
  <cp:revision>6</cp:revision>
  <dcterms:created xsi:type="dcterms:W3CDTF">2023-04-24T17:54:44Z</dcterms:created>
  <dcterms:modified xsi:type="dcterms:W3CDTF">2023-05-05T03:37:03Z</dcterms:modified>
</cp:coreProperties>
</file>