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6" r:id="rId2"/>
    <p:sldId id="377" r:id="rId3"/>
    <p:sldId id="346" r:id="rId4"/>
    <p:sldId id="348" r:id="rId5"/>
    <p:sldId id="378" r:id="rId6"/>
    <p:sldId id="380" r:id="rId7"/>
    <p:sldId id="379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CACA"/>
    <a:srgbClr val="DCACAC"/>
    <a:srgbClr val="C3747A"/>
    <a:srgbClr val="FFCCFF"/>
    <a:srgbClr val="963232"/>
    <a:srgbClr val="943857"/>
    <a:srgbClr val="AF275B"/>
    <a:srgbClr val="99CCFF"/>
    <a:srgbClr val="EAE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48" autoAdjust="0"/>
  </p:normalViewPr>
  <p:slideViewPr>
    <p:cSldViewPr snapToGrid="0">
      <p:cViewPr varScale="1">
        <p:scale>
          <a:sx n="75" d="100"/>
          <a:sy n="75" d="100"/>
        </p:scale>
        <p:origin x="3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69D7-64F7-4DB7-97DD-86085B68C59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36BE7-1164-4177-9E38-1A2350595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4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TW" altLang="en-US" b="0" i="0" dirty="0">
              <a:solidFill>
                <a:srgbClr val="9999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朝鮮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位於亞洲東部朝鮮半島北半部。北部與中國為鄰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東北與俄羅斯接壤，南部以軍事分界線與韓國相鄰。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人口</a:t>
            </a: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2600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萬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zh-TW" altLang="en-US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1945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年二戰時被日本佔領，戰後由美蘇接受投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降時，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以三八線</a:t>
            </a:r>
            <a: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(</a:t>
            </a:r>
            <a:r>
              <a:rPr lang="zh-TW" altLang="en-US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按土地面積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大致相等原則，沿</a:t>
            </a:r>
            <a:r>
              <a:rPr lang="zh-TW" altLang="en-US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北緯</a:t>
            </a:r>
            <a:r>
              <a:rPr lang="en-US" altLang="zh-TW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38</a:t>
            </a:r>
            <a:r>
              <a:rPr lang="zh-TW" altLang="en-US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線在地圖上劃定的一條受降分界線。</a:t>
            </a:r>
            <a:r>
              <a:rPr lang="en-MY" altLang="zh-TW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為界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分南北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國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由美蘇分管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zh-TW" altLang="en-US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朝鮮半島，史稱高麗，鄰國為中、日、俄三國。原藩屬中國，後被日本佔領。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1945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年時被日本佔領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二戰後，由美蘇兩國以三八線為界共同託管，從此被劃分為南北兩韓。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三八線</a:t>
            </a:r>
            <a:r>
              <a:rPr lang="zh-CN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</a:t>
            </a:r>
            <a:r>
              <a:rPr lang="zh-TW" altLang="en-US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按土地面積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大致相等原則，沿</a:t>
            </a:r>
            <a:r>
              <a:rPr lang="zh-TW" altLang="en-US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北緯</a:t>
            </a:r>
            <a:r>
              <a:rPr lang="en-US" altLang="zh-TW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38</a:t>
            </a:r>
            <a:r>
              <a:rPr lang="zh-TW" altLang="en-US" b="1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線在地圖上劃定的一條受降分界線。</a:t>
            </a:r>
            <a:r>
              <a:rPr lang="zh-CN" altLang="en-US" b="0" i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zh-TW" altLang="en-US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MY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北韓認為自己才是朝鮮半島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合法政府，因此人口</a:t>
            </a: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</a:t>
            </a:r>
            <a: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,</a:t>
            </a: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600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萬的朝鮮說他們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有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人口</a:t>
            </a:r>
            <a: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7,500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萬的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國民。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曾在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Söhne"/>
              </a:rPr>
              <a:t>1950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年，入侵南韓，企圖統一半島。引起國際關注，</a:t>
            </a:r>
            <a:r>
              <a:rPr lang="zh-CN" altLang="en-US" b="0" i="0" dirty="0">
                <a:solidFill>
                  <a:srgbClr val="374151"/>
                </a:solidFill>
                <a:effectLst/>
                <a:latin typeface="Söhne"/>
              </a:rPr>
              <a:t>美國應聯合國呼籲，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派遣軍隊支援南韓。</a:t>
            </a:r>
            <a:br>
              <a:rPr lang="en-MY" altLang="zh-TW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zh-TW" altLang="en-US" b="0" i="0" dirty="0">
                <a:solidFill>
                  <a:srgbClr val="374151"/>
                </a:solidFill>
                <a:effectLst/>
                <a:latin typeface="Söhne"/>
              </a:rPr>
              <a:t>至今南北韓仍處於戰爭狀態。</a:t>
            </a:r>
            <a:endParaRPr lang="zh-TW" altLang="en-US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兩韓成立之初，朝鮮遠比韓國富裕。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當時朝鮮由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金日成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來管理。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他親蘇、倡導「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主體思想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」和「</a:t>
            </a:r>
            <a:r>
              <a:rPr lang="zh-TW" altLang="en-US" sz="1200" b="1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先軍思想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」，強調國家至上、個人服從，就是政治自主，經濟自立，國防自衛</a:t>
            </a:r>
            <a:r>
              <a:rPr lang="zh-CN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；</a:t>
            </a:r>
            <a:br>
              <a:rPr lang="en-MY" altLang="zh-CN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和發展軍隊是第一要務，來作為政治和黨政方針。</a:t>
            </a:r>
            <a:endParaRPr lang="en-US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當時朝鮮雖然可耕地只有</a:t>
            </a: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20%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，但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礦產豐富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，以礦產換取蘇聯的糧食、武器、農具、機械、技術專家。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當時，住屋、教育和醫療全免費，人人安居樂業。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金日成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晚年時，蘇聯在</a:t>
            </a: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1991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年解體。</a:t>
            </a:r>
            <a:endParaRPr lang="en-US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MY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金正日治下的龐大脫北者群體  </a:t>
            </a:r>
            <a:endParaRPr lang="en-US" altLang="zh-TW" sz="1200" b="1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200" b="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1994</a:t>
            </a:r>
            <a:r>
              <a:rPr lang="zh-TW" altLang="en-US" sz="1200" b="0" kern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金正日</a:t>
            </a:r>
            <a:r>
              <a:rPr lang="zh-TW" altLang="en-US" sz="1200" b="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統治朝鮮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強調軍備發展核武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，卻遭逢連年天災，陷入</a:t>
            </a:r>
            <a:r>
              <a:rPr lang="zh-TW" altLang="en-US" sz="1200" b="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嚴重大饑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荒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，餓死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兩三百萬人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altLang="zh-TW" sz="1200" b="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30</a:t>
            </a:r>
            <a:r>
              <a:rPr lang="zh-TW" altLang="en-US" sz="1200" b="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多萬稱為脫北者的難民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，冒著被政府格殺勿論的危險穿越中朝邊境。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近年，新冠加饑荒，導致餓殍</a:t>
            </a:r>
            <a: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(</a:t>
            </a:r>
            <a:r>
              <a:rPr lang="en-MY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piǎo</a:t>
            </a:r>
            <a:r>
              <a:rPr lang="en-MY" sz="1200" b="0" i="0" kern="0" dirty="0">
                <a:solidFill>
                  <a:srgbClr val="4D5156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重現。</a:t>
            </a:r>
            <a:endParaRPr lang="en-MY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許多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脫北者在異國處境艱苦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，例如中國的脫北者被嚴重剝削，從事超強度且危險的體力勞動，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婦女則很容易被迫為娼和成為性奴！</a:t>
            </a:r>
            <a:br>
              <a:rPr lang="en-MY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韓國的脫北者， 生活不適應，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自殺率高達</a:t>
            </a:r>
            <a:r>
              <a:rPr lang="en-US" altLang="zh-TW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15%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，因此返回北朝鮮的人數也在不斷攀升。</a:t>
            </a:r>
            <a:endParaRPr lang="en-MY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MY" altLang="zh-TW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zh-TW" altLang="en-US" sz="1200" b="1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金正恩全力發展核武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2012</a:t>
            </a:r>
            <a:r>
              <a:rPr lang="zh-TW" altLang="en-US" sz="1200" kern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年金正恩上臺， 不顧聯合國的制裁，全力發展核武，對付美、日、韓。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zh-TW" altLang="en-US" sz="1200" kern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朝鮮半島雖然早有有朝鮮文，但仍以</a:t>
            </a:r>
            <a:r>
              <a:rPr lang="zh-TW" altLang="en-US" sz="1800" b="1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漢字為主導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。</a:t>
            </a:r>
            <a:endParaRPr lang="en-MY" altLang="zh-TW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20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世紀初宣教士來到朝鮮後，為了讓人民能用母語閱讀聖經和福音材料，</a:t>
            </a:r>
            <a:endParaRPr lang="en-MY" altLang="zh-TW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宣教士研發拼音系統，使朝鮮文字更易於學習和使用，更設立學校和印刷廠，推動了朝鮮文字現代化。</a:t>
            </a:r>
            <a:endParaRPr lang="en-MY" altLang="zh-TW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zh-TW" altLang="en-US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b="1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金日成的父母都是敬虔基督徒。</a:t>
            </a:r>
            <a:endParaRPr lang="en-MY" altLang="zh-TW" sz="1800" b="1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但</a:t>
            </a:r>
            <a:r>
              <a:rPr lang="en-US" altLang="zh-TW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1945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年後，以金氏家族為領導核心的朝鮮，實行打壓宗教，</a:t>
            </a:r>
            <a:endParaRPr lang="en-MY" altLang="zh-TW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自此，朝鮮成了</a:t>
            </a:r>
            <a:r>
              <a:rPr lang="zh-TW" altLang="en-US" sz="1800" b="1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迫害基督徒最嚴峻的國家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，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金日成關閉了所有教會，處決了所有非外國籍天主教神父</a:t>
            </a:r>
            <a:r>
              <a:rPr lang="zh-CN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。</a:t>
            </a:r>
            <a:endParaRPr lang="zh-TW" altLang="en-US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基督徒會因派發聖經被公開處決，把其家人下監。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zh-TW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5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至</a:t>
            </a:r>
            <a:r>
              <a:rPr lang="en-US" altLang="zh-TW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7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萬基督徒仍被關押，殉道者不計其數</a:t>
            </a:r>
            <a:r>
              <a:rPr lang="zh-CN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。</a:t>
            </a:r>
            <a:endParaRPr lang="en-MY" altLang="zh-CN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zh-TW" altLang="en-US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感謝主，教會雖然被迫轉入地下，但傳道人仍忠心地牧養，以至於福音奇妙地傳揚。</a:t>
            </a:r>
            <a:endParaRPr lang="en-MY" altLang="zh-TW" sz="1800" kern="0" dirty="0">
              <a:effectLst/>
              <a:latin typeface="Yu Gothic" panose="020B0400000000000000" pitchFamily="34" charset="-128"/>
              <a:ea typeface="DengXian" panose="02010600030101010101" pitchFamily="2" charset="-122"/>
              <a:cs typeface="Microsoft JhengHei" panose="020B0604030504040204" pitchFamily="34" charset="-12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信徒從</a:t>
            </a:r>
            <a:r>
              <a:rPr lang="en-US" altLang="zh-TW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17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萬增長</a:t>
            </a:r>
            <a:r>
              <a:rPr lang="en-US" altLang="zh-TW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40</a:t>
            </a: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萬！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</a:br>
            <a:r>
              <a:rPr lang="zh-TW" altLang="en-US" sz="1800" kern="0" dirty="0">
                <a:effectLst/>
                <a:latin typeface="Yu Gothic" panose="020B0400000000000000" pitchFamily="34" charset="-128"/>
                <a:ea typeface="DengXian" panose="02010600030101010101" pitchFamily="2" charset="-122"/>
                <a:cs typeface="Microsoft JhengHei" panose="020B0604030504040204" pitchFamily="34" charset="-12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4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 </a:t>
            </a:r>
            <a:endParaRPr lang="en-MY" sz="1200" kern="1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36BE7-1164-4177-9E38-1A2350595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7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281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73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77C7-9672-97CB-DF8D-629D67E44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8C72F-57B5-B7E5-2ADB-F91CFF27F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A1C96-AB84-EFB4-1DF1-98AA1E6A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9A32-55D9-D082-E7AE-1496A374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634F2-AD25-F543-6B34-615848F8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1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8C06-12C3-4F76-7C23-2B043DE1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D043D-F7F6-4965-4A24-7B8F4CCB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9826F-4BFB-6F71-3064-B2F57022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4C531-CAEB-72BF-10E3-EAD5F690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4C202-2D55-D774-96FB-1AE23C6F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9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7F4D5-8347-EA98-FB9D-EF31F1CB2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B8B8D-1652-9D24-C891-CFEFE03A1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0DAF4-AB59-D896-AAB1-065D89FD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F468-1796-ECC1-9FD4-3EABBE72D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0F179-E35D-E3F3-F0B4-052A9782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0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4C5E-4838-FEB2-B634-5F688D71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D1A7-A1B7-8D51-8872-A6E6E13C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85632-E1D3-4C05-245A-9CF12450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3CB5F-713C-EAAB-A4E5-662AB730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385A-3018-31FB-EE56-4F1D284A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7BDF-13B4-7C68-BEF9-A95EF9E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111D8-18D9-355B-997E-962F72B7D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24628-804B-91F0-8223-58499385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21518-AEED-42AB-7461-9827938B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614C-6637-0896-D2C5-5BE17461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164F-25AD-0269-E27D-C31EA905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55C0-5A5C-BB36-2DC5-2E384BD4B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A9ED3-D942-E5B1-097C-91E7DFA75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FA24A-1F93-647B-FF73-32CBACED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EE735-AE16-74B0-41EA-D27D8A1C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FA01C-8855-50FA-1F16-A900C76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BFE3-295F-4230-631E-A7E0A862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51AB1-A941-6B2A-542C-CFA63881F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988B2-0597-2896-22AF-E109274F5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8DEC3-8E50-F6E7-E540-36C684E82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EFDBD-CD98-97E3-994E-E0A28D9FE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5E357-0291-2DFD-20B1-175BB54F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B8E17-5F8D-C6D5-A01D-4A789FE0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4F0AF-7865-2E95-2D32-6F731B2D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A5B-66F8-5DEA-323D-A6C7BDBAD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45699-90C1-6E27-CE69-5BDC2510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4AC04-DAD7-648B-B6E3-204BEF0D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B063B-5AEA-393A-706D-0DACC2EF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3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2B9BB-B8AD-468A-0B77-0921D7F6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7B396-EAB3-5058-35E1-8DF8F341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9CDD-7437-81AC-29A2-BAA61C05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5E07-66AB-7B67-E052-3258B81B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6C07-E06F-ED9F-C77B-3CC160760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62F46-11D4-3134-D445-88DDE346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4EBE8-6651-7C54-6365-A22062D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099C-2AA5-51E9-1BE1-EAADAD7A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9116E-820B-E875-7DCA-3BFCDD7C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C386-C482-9153-E702-AB741F5B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1E647-2FC0-D4AC-39EF-DD9078310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F16AB-9F40-84DD-A685-5C7C3A9D7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3C942-C942-2CD2-C531-394EA300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1953-AFD8-C3D7-838E-697010594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6EEA8-6BA2-D0EB-0BAD-1EA0661B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0704A-EC2E-4F51-E3E5-678A9F3A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C78E3-D9B5-C71C-B44E-7CE6A0251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3F38-7F0F-D88E-35FF-D2270D42E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F30D-F43D-4DA5-9A14-94D85B49564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AF43-B472-80EA-DBF6-669841BBC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9019-F3D1-404D-A466-51F0F563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AA2E-F8E7-4EF3-8A9B-7A24574B2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1501"/>
          <a:stretch/>
        </p:blipFill>
        <p:spPr bwMode="auto">
          <a:xfrm>
            <a:off x="1385" y="0"/>
            <a:ext cx="121920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4667070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6月</a:t>
            </a:r>
          </a:p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朝鮮</a:t>
            </a:r>
            <a:endParaRPr lang="en-MY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2.08333E-7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6FD8-A812-A7DD-3CE3-1602644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030" y="504215"/>
            <a:ext cx="8513256" cy="6075319"/>
          </a:xfrm>
        </p:spPr>
        <p:txBody>
          <a:bodyPr>
            <a:noAutofit/>
          </a:bodyPr>
          <a:lstStyle/>
          <a:p>
            <a:pPr marL="0" marR="0" lvl="0" indent="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600" b="1" kern="0" dirty="0">
                <a:solidFill>
                  <a:srgbClr val="99CC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朝鮮</a:t>
            </a:r>
            <a:endParaRPr lang="en-MY" altLang="zh-TW" sz="3600" b="1" dirty="0">
              <a:solidFill>
                <a:srgbClr val="99CCF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北部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接壤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中國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2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東北</a:t>
            </a:r>
            <a:r>
              <a:rPr lang="zh-TW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俄羅斯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，南部韓國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人口</a:t>
            </a:r>
            <a:r>
              <a:rPr lang="zh-CN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2</a:t>
            </a:r>
            <a:r>
              <a:rPr lang="en-MY" altLang="zh-TW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</a:t>
            </a: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600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萬</a:t>
            </a:r>
            <a:endParaRPr lang="en-MY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1945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年二戰後以三八線為界分南北</a:t>
            </a:r>
            <a:r>
              <a:rPr lang="zh-CN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美蘇分管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金日成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治國和黨政方針</a:t>
            </a:r>
            <a:r>
              <a:rPr lang="en-MY" altLang="zh-TW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endParaRPr lang="en-US" altLang="zh-TW" sz="30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731520" lvl="1" indent="-457200">
              <a:lnSpc>
                <a:spcPts val="4000"/>
              </a:lnSpc>
              <a:spcBef>
                <a:spcPts val="0"/>
              </a:spcBef>
              <a:buFont typeface="+mj-lt"/>
              <a:buAutoNum type="alphaLcPeriod"/>
            </a:pPr>
            <a:r>
              <a:rPr lang="zh-TW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主體思想</a:t>
            </a:r>
            <a:r>
              <a:rPr lang="zh-CN" altLang="en-US" sz="28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政治自主，經濟自立，國防自衛</a:t>
            </a:r>
          </a:p>
          <a:p>
            <a:pPr marL="731520" lvl="1" indent="-4572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zh-TW" altLang="en-US" sz="2800" b="1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先軍思想</a:t>
            </a:r>
            <a:r>
              <a:rPr lang="zh-CN" altLang="en-US" sz="2800" b="1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</a:t>
            </a:r>
            <a:r>
              <a:rPr lang="zh-TW" altLang="en-US" sz="28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國防和軍隊為發展第一要務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金正日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強調軍備發展核武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、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連年天災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、</a:t>
            </a:r>
            <a:br>
              <a:rPr lang="en-MY" altLang="zh-CN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龐大脫北者群體</a:t>
            </a:r>
          </a:p>
          <a:p>
            <a:pPr>
              <a:lnSpc>
                <a:spcPts val="4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000" b="1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金正恩</a:t>
            </a:r>
            <a:r>
              <a:rPr lang="zh-TW" altLang="en-US" sz="30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全力發展核武</a:t>
            </a:r>
            <a:endParaRPr lang="en-US" sz="30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50" name="Picture 2" descr="North Korea - Traveler view | Travelers' Health | CDC">
            <a:extLst>
              <a:ext uri="{FF2B5EF4-FFF2-40B4-BE49-F238E27FC236}">
                <a16:creationId xmlns:a16="http://schemas.microsoft.com/office/drawing/2014/main" id="{B22144CB-124F-5079-B841-C9EDEB60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756"/>
            <a:ext cx="3679373" cy="36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46A4EF0-9BDB-3B14-6D4A-E0F91360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212770"/>
            <a:ext cx="3679374" cy="183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5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6FD8-A812-A7DD-3CE3-1602644C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76" y="833193"/>
            <a:ext cx="8091589" cy="6019934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3200" b="1" dirty="0">
                <a:solidFill>
                  <a:srgbClr val="E8CACA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朝鮮教會</a:t>
            </a:r>
            <a:endParaRPr lang="en-MY" altLang="zh-TW" sz="3200" b="1" dirty="0">
              <a:solidFill>
                <a:srgbClr val="E8CACA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迫害基督徒最嚴峻的國家</a:t>
            </a:r>
          </a:p>
          <a:p>
            <a:pPr marL="274320" marR="0" indent="-27432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基督教推動了朝鮮文字的應用</a:t>
            </a:r>
          </a:p>
          <a:p>
            <a:pPr marL="274320" marR="0" indent="-27432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1945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年後金日成關閉了所有教會</a:t>
            </a:r>
            <a:br>
              <a:rPr lang="en-MY" altLang="zh-TW" sz="3000" kern="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處決所有非外國籍天主教神父</a:t>
            </a:r>
          </a:p>
          <a:p>
            <a:pPr marL="274320" marR="0" indent="-27432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基督徒因派發聖經被公開處決，家人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被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下監</a:t>
            </a:r>
          </a:p>
          <a:p>
            <a:pPr marL="274320" marR="0" indent="-27432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TW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5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至</a:t>
            </a:r>
            <a:r>
              <a:rPr lang="en-US" altLang="zh-TW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萬基督徒仍被關押，殉道者不計其數</a:t>
            </a:r>
          </a:p>
          <a:p>
            <a:pPr marL="274320" marR="0" indent="-274320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3000" kern="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信徒增長兩倍多，四十萬家庭教會基督徒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4905A63-AA9F-3DC8-1863-1738B824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3735"/>
          <a:stretch/>
        </p:blipFill>
        <p:spPr bwMode="auto">
          <a:xfrm>
            <a:off x="8362665" y="-3627"/>
            <a:ext cx="3829335" cy="23622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648A7-24AE-FE91-25BB-1240A119D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438"/>
          <a:stretch/>
        </p:blipFill>
        <p:spPr bwMode="auto">
          <a:xfrm>
            <a:off x="8362667" y="0"/>
            <a:ext cx="3829333" cy="2362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BE3B28-CE0C-6915-7ED2-C650A082F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5" b="8875"/>
          <a:stretch/>
        </p:blipFill>
        <p:spPr bwMode="auto">
          <a:xfrm>
            <a:off x="8362666" y="2259351"/>
            <a:ext cx="3829334" cy="2362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64C35-AE27-3DA9-118D-40C06147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r="4456"/>
          <a:stretch/>
        </p:blipFill>
        <p:spPr bwMode="auto">
          <a:xfrm>
            <a:off x="8362667" y="2259352"/>
            <a:ext cx="3829333" cy="2362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4F6EF114-F5BD-0201-4B18-D79265F7F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497" b="497"/>
          <a:stretch/>
        </p:blipFill>
        <p:spPr bwMode="auto">
          <a:xfrm>
            <a:off x="8362665" y="4517573"/>
            <a:ext cx="3829335" cy="23622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45BA5A-D33C-1D8C-3315-1FAF3A65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r="4378"/>
          <a:stretch/>
        </p:blipFill>
        <p:spPr bwMode="auto">
          <a:xfrm>
            <a:off x="8362667" y="4528457"/>
            <a:ext cx="3829333" cy="2362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CFB7E3-938E-D65D-0BDB-F0EE6EBBF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b="8407"/>
          <a:stretch/>
        </p:blipFill>
        <p:spPr>
          <a:xfrm>
            <a:off x="0" y="0"/>
            <a:ext cx="1236617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21AE5-0B73-2B9C-7CB2-AFBCEE513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313862"/>
            <a:ext cx="1076879" cy="1075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3EBF5-73C4-353E-CE84-D5907BE97A01}"/>
              </a:ext>
            </a:extLst>
          </p:cNvPr>
          <p:cNvSpPr txBox="1"/>
          <p:nvPr/>
        </p:nvSpPr>
        <p:spPr>
          <a:xfrm>
            <a:off x="1752600" y="3048000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讓我們</a:t>
            </a:r>
            <a:r>
              <a:rPr lang="zh-CN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同心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</a:t>
            </a:r>
            <a:r>
              <a:rPr lang="zh-CN" altLang="en-US" sz="36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朝鮮</a:t>
            </a:r>
            <a:r>
              <a:rPr lang="zh-TW" altLang="en-US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禱告</a:t>
            </a:r>
            <a:br>
              <a:rPr lang="en-MY" altLang="zh-TW" sz="36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56B09D-DAE8-BCE1-F136-74ACCA51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9564"/>
          <a:stretch/>
        </p:blipFill>
        <p:spPr>
          <a:xfrm>
            <a:off x="0" y="0"/>
            <a:ext cx="1271995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EE38-FFC4-5A6A-48C6-419C8644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2" y="894944"/>
            <a:ext cx="9786258" cy="5330757"/>
          </a:xfrm>
          <a:solidFill>
            <a:srgbClr val="0070C0">
              <a:alpha val="80000"/>
            </a:srgbClr>
          </a:solidFill>
        </p:spPr>
        <p:txBody>
          <a:bodyPr lIns="182880" tIns="182880" rIns="182880" bIns="0">
            <a:noAutofit/>
          </a:bodyPr>
          <a:lstStyle/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b="1" kern="100" dirty="0">
                <a:solidFill>
                  <a:srgbClr val="CCEC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為朝鮮社會禱告</a:t>
            </a:r>
            <a:endParaRPr lang="en-MY" b="1" kern="100" dirty="0">
              <a:solidFill>
                <a:srgbClr val="CCECF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親愛的天父，請幫助我們理解朝鮮在歷史影</a:t>
            </a:r>
            <a:r>
              <a:rPr lang="zh-CN" altLang="en-US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響之下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應當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如何看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待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這世界和回應時局。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我們同心為金正恩總統禱告。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賜他有真正的勇敢，不需要依靠核武，</a:t>
            </a:r>
            <a:br>
              <a:rPr lang="en-MY" altLang="zh-TW" sz="3200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開放國家的經濟建設，選擇和平對話的途徑，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來作出對人民有益的決策和施政。</a:t>
            </a:r>
            <a:endParaRPr lang="en-MY" altLang="zh-TW" sz="3200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親愛的主，我們同心祝福朝鮮人民</a:t>
            </a:r>
            <a:r>
              <a:rPr lang="zh-TW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願他們過上安康、成長和發展的生活、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有選擇信仰的自由，踏上恩典之路。</a:t>
            </a:r>
            <a:endParaRPr lang="en-MY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3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56B09D-DAE8-BCE1-F136-74ACCA51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6" b="9456"/>
          <a:stretch/>
        </p:blipFill>
        <p:spPr>
          <a:xfrm>
            <a:off x="0" y="0"/>
            <a:ext cx="1271995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EE38-FFC4-5A6A-48C6-419C8644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3" y="382679"/>
            <a:ext cx="10014858" cy="6092642"/>
          </a:xfrm>
          <a:solidFill>
            <a:srgbClr val="0070C0">
              <a:alpha val="80000"/>
            </a:srgbClr>
          </a:solidFill>
        </p:spPr>
        <p:txBody>
          <a:bodyPr lIns="182880" tIns="182880" rIns="182880" bIns="0">
            <a:noAutofit/>
          </a:bodyPr>
          <a:lstStyle/>
          <a:p>
            <a:pPr marL="0" marR="0" indent="0" algn="ctr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b="1" kern="100" dirty="0">
                <a:solidFill>
                  <a:srgbClr val="CCEC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為朝鮮</a:t>
            </a:r>
            <a:r>
              <a:rPr lang="zh-TW" sz="2800" b="1" kern="0" dirty="0">
                <a:solidFill>
                  <a:srgbClr val="CCEC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脫北者</a:t>
            </a:r>
            <a:r>
              <a:rPr lang="zh-TW" b="1" kern="100" dirty="0">
                <a:solidFill>
                  <a:srgbClr val="CCECFF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禱告</a:t>
            </a:r>
            <a:endParaRPr lang="en-MY" altLang="zh-TW" b="1" kern="100" dirty="0">
              <a:solidFill>
                <a:srgbClr val="CCECFF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親愛的天父，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懇求祢以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慈愛安慰幫助在中國和韓國的脫北者，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保護他們免受傷害、暴力和剝削。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求主為他們提供食物、住所和醫療，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獲得教育、就業和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接觸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基督徒群體。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主啊！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他們渴望與朝鮮家人團聚，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願天父使用教會，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智慧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和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愛心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樂意照顧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他們，溫暖</a:t>
            </a:r>
            <a:r>
              <a:rPr lang="zh-CN" altLang="en-US" sz="3200" b="1" kern="1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地陪伴與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扶持。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願我們的禱告和關心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鼓勵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脫北者，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知道自己沒有被遺忘，更知道天父，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愛他們。</a:t>
            </a:r>
            <a:endParaRPr lang="en-MY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Y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9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56B09D-DAE8-BCE1-F136-74ACCA51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6" b="14056"/>
          <a:stretch/>
        </p:blipFill>
        <p:spPr>
          <a:xfrm>
            <a:off x="0" y="0"/>
            <a:ext cx="1271995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AEE38-FFC4-5A6A-48C6-419C8644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857" y="473529"/>
            <a:ext cx="10014858" cy="5546272"/>
          </a:xfrm>
          <a:solidFill>
            <a:srgbClr val="C00000">
              <a:alpha val="80000"/>
            </a:srgbClr>
          </a:solidFill>
        </p:spPr>
        <p:txBody>
          <a:bodyPr lIns="182880" tIns="182880" rIns="182880" bIns="0">
            <a:noAutofit/>
          </a:bodyPr>
          <a:lstStyle/>
          <a:p>
            <a:pPr marL="0" marR="0" indent="0" algn="ctr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b="1" kern="100" dirty="0">
                <a:solidFill>
                  <a:srgbClr val="E8CACA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為朝鮮教會禱告</a:t>
            </a:r>
            <a:endParaRPr lang="en-MY" altLang="zh-TW" b="1" kern="100" dirty="0">
              <a:solidFill>
                <a:srgbClr val="E8CACA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親愛天父，我們同心為朝鮮有四十萬跟隨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的基督徒和五至七萬被下在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監獄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中的</a:t>
            </a: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肢體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禱告，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願主堅固他們， 經歷</a:t>
            </a:r>
            <a:r>
              <a:rPr lang="zh-CN" altLang="en-US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的同在</a:t>
            </a: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br>
              <a:rPr lang="en-MY" alt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sz="3200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保守他們成為復興朝鮮的火種！</a:t>
            </a:r>
            <a:endParaRPr lang="en-MY" altLang="zh-TW" sz="3200" kern="1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ts val="38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面臨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Yu Gothic" panose="020B0400000000000000" pitchFamily="34" charset="-128"/>
              </a:rPr>
              <a:t>迫害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時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保護他們，在逆境困乏中供應他們。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主的靈充滿</a:t>
            </a:r>
            <a:r>
              <a:rPr lang="zh-TW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教會的領袖和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牧者，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賜他們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洞察力、智慧和勇氣，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牧養群羊成為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祢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的見證。</a:t>
            </a:r>
            <a:br>
              <a:rPr lang="en-MY" alt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奉主耶穌基督的名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求，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阿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們</a:t>
            </a:r>
            <a:r>
              <a:rPr lang="zh-TW" sz="3200" b="1" kern="100" dirty="0">
                <a:solidFill>
                  <a:schemeClr val="bg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！</a:t>
            </a:r>
            <a:endParaRPr lang="en-MY" sz="3200" b="1" kern="100" dirty="0">
              <a:solidFill>
                <a:schemeClr val="bg1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4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4AC768-EE91-8D3D-BF53-F4D06A00CE94}"/>
              </a:ext>
            </a:extLst>
          </p:cNvPr>
          <p:cNvSpPr/>
          <p:nvPr/>
        </p:nvSpPr>
        <p:spPr>
          <a:xfrm>
            <a:off x="4602517" y="2988430"/>
            <a:ext cx="6911401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不再是個人的禱告，我們開始一起祈禱。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分鐘，生活</a:t>
            </a:r>
            <a:r>
              <a:rPr lang="zh-CN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忙碌的人都能找到時間參與。</a:t>
            </a:r>
            <a:endParaRPr lang="zh-CN" altLang="en-US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A76DF3-3A52-266E-FF86-718DB451F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C251003-2E2B-3A11-4016-6EDBB773D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08D8646-8227-05BE-3BCF-378AC9A37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55D21-A316-462E-818C-4D039FF60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B85AE-6A47-44FC-997A-836750F8B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1847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JhengHei</vt:lpstr>
      <vt:lpstr>Microsoft YaHei Light</vt:lpstr>
      <vt:lpstr>Söhne</vt:lpstr>
      <vt:lpstr>Yu Gothic</vt:lpstr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Enoch Lee</dc:creator>
  <cp:lastModifiedBy>Yeng Shiow Lim</cp:lastModifiedBy>
  <cp:revision>505</cp:revision>
  <dcterms:created xsi:type="dcterms:W3CDTF">2023-04-24T17:54:44Z</dcterms:created>
  <dcterms:modified xsi:type="dcterms:W3CDTF">2023-05-26T05:32:10Z</dcterms:modified>
</cp:coreProperties>
</file>