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355" r:id="rId3"/>
    <p:sldId id="366" r:id="rId4"/>
    <p:sldId id="361" r:id="rId5"/>
    <p:sldId id="368" r:id="rId6"/>
    <p:sldId id="349" r:id="rId7"/>
    <p:sldId id="369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875"/>
    <a:srgbClr val="F8E108"/>
    <a:srgbClr val="325C9A"/>
    <a:srgbClr val="8F2407"/>
    <a:srgbClr val="A80080"/>
    <a:srgbClr val="FFFFFF"/>
    <a:srgbClr val="FFFFCC"/>
    <a:srgbClr val="533993"/>
    <a:srgbClr val="670D0D"/>
    <a:srgbClr val="36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66179" autoAdjust="0"/>
  </p:normalViewPr>
  <p:slideViewPr>
    <p:cSldViewPr>
      <p:cViewPr varScale="1">
        <p:scale>
          <a:sx n="56" d="100"/>
          <a:sy n="56" d="100"/>
        </p:scale>
        <p:origin x="97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-5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F%BA%E8%BC%9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h.wikipedia.org/wiki/%E5%93%88%E7%88%BE%E7%A7%91%E5%A4%AB" TargetMode="External"/><Relationship Id="rId4" Type="http://schemas.openxmlformats.org/officeDocument/2006/relationships/hyperlink" Target="https://zh.wikipedia.org/wiki/%E6%95%96%E5%BE%B7%E8%96%A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馬里烏波爾</a:t>
            </a:r>
            <a:r>
              <a:rPr lang="en-MY" altLang="zh-TW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 </a:t>
            </a:r>
            <a:r>
              <a:rPr lang="en-MY" b="1" i="0" dirty="0">
                <a:effectLst/>
                <a:latin typeface="var(--article-hero-headline--htag--font-family)"/>
              </a:rPr>
              <a:t>Mariupol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俄烏歷史與關係</a:t>
            </a:r>
            <a:endParaRPr lang="en-MY" sz="18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古羅斯部族在烏克蘭建立了基輔羅斯國家。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分裂成俄羅斯人（大俄羅斯人）、烏克蘭人（小俄羅斯人）和白俄羅斯人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個支系。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烏克蘭是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1922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蘇聯創始加盟共和國之一，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前蘇聯的兵工軍中心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1991年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前蘇聯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瓦解時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獨立。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東部頓巴斯地區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40%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人口是俄裔，大部分說俄語，親俄。是烏克軍工重地。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常被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烏克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當局岐視，因此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2014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年俄軍吞併東南部的克里米亞。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以下是背景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作為參考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2014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年克里米亞舉行了一次， 但不被國際社會承認的公投。公投詢問居民是否支持繼續留在烏克蘭還是加入俄羅斯。認為大多數參與投票的居民支持克里米亞的獨立並加入俄羅斯。</a:t>
            </a: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 該公投引起了爭議，質疑</a:t>
            </a:r>
            <a:r>
              <a:rPr lang="zh-CN" altLang="en-US" sz="4000" b="0" i="0" dirty="0">
                <a:solidFill>
                  <a:srgbClr val="374151"/>
                </a:solidFill>
                <a:effectLst/>
                <a:latin typeface="Söhne"/>
              </a:rPr>
              <a:t>的合法性，也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有報導指出在公投期間存在著恐嚇和壓迫的情況，以及國際監察人員無法進入該地區。</a:t>
            </a: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zh-TW" altLang="en-US" sz="4000" b="0" i="0" dirty="0">
                <a:solidFill>
                  <a:srgbClr val="374151"/>
                </a:solidFill>
                <a:effectLst/>
                <a:latin typeface="Söhne"/>
              </a:rPr>
              <a:t>俄羅斯</a:t>
            </a:r>
            <a:r>
              <a:rPr lang="zh-TW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吞</a:t>
            </a:r>
            <a:r>
              <a:rPr lang="zh-TW" altLang="en-US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以這為由進軍</a:t>
            </a:r>
            <a:r>
              <a:rPr lang="zh-TW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克里米亞</a:t>
            </a:r>
            <a:r>
              <a:rPr lang="zh-TW" altLang="en-US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4000" b="0" i="0" dirty="0">
                <a:solidFill>
                  <a:srgbClr val="374151"/>
                </a:solidFill>
                <a:effectLst/>
                <a:latin typeface="Söhne"/>
              </a:rPr>
              <a:t>聲稱吞併克里米亞是基於該地區居民的民意表達，並聲稱這是對俄羅斯族群保護的回應。</a:t>
            </a: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zh-TW" sz="2800" b="0" i="0" kern="100" dirty="0">
              <a:solidFill>
                <a:srgbClr val="374151"/>
              </a:solidFill>
              <a:effectLst/>
              <a:latin typeface="Söhne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普京入侵烏克蘭</a:t>
            </a:r>
            <a:endParaRPr lang="en-MY" sz="18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24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普京認為北約東擴受威脅，宣告以“去軍事化”及“去納粹化”為名出兵入侵烏克蘭。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參考資料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:</a:t>
            </a:r>
            <a:b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</a:rPr>
            </a:b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</a:rPr>
              <a:t>	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理由是要保護「受凌辱和遭屠殺人民」</a:t>
            </a:r>
            <a:r>
              <a:rPr lang="zh-CN" altLang="en-US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「將烏克蘭去軍事化和去納粹化」是必須</a:t>
            </a:r>
            <a:r>
              <a:rPr lang="zh-CN" altLang="en-US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，並要將「傷害平民的人繩之以法」。</a:t>
            </a:r>
            <a:br>
              <a:rPr lang="en-MY" alt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en-MY" alt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他指責「烏克蘭被極端份子控制了」，所以必須撤換政府。</a:t>
            </a:r>
            <a:endParaRPr lang="en-US" altLang="zh-TW" sz="18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他又指責烏克蘭要申請加入北約是威脅俄羅斯。</a:t>
            </a:r>
            <a:endParaRPr lang="en-MY" altLang="zh-TW" sz="18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事實是北約從沒有表示會接受烏克蘭申請，反而俄羅斯恃強凌弱多於他所說受威脅。</a:t>
            </a:r>
            <a:endParaRPr lang="en-MY" altLang="zh-TW" sz="18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隨後兵分三路入侵烏克蘭，轟炸首都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基辅"/>
              </a:rPr>
              <a:t>基輔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多個城市及軍事設施，登陸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敖德萨"/>
              </a:rPr>
              <a:t>奧德薩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港並朝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 tooltip="哈尔科夫"/>
              </a:rPr>
              <a:t>哈爾科夫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進攻。 </a:t>
            </a:r>
            <a:endParaRPr lang="en-US" altLang="zh-CN" sz="12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戰事集中在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頓巴斯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黑海地區的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馬里烏波爾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當時的總兵力 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——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烏克蘭現役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19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6000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人、後備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90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萬人，俄羅斯現 役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90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萬人、後備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萬人。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俄烏戰爭現況</a:t>
            </a:r>
            <a:endParaRPr lang="en-MY" sz="18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俄烏軍力懸殊，在歐美軍援，提供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自衛性武器，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俄軍傷亡約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烏軍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9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千多，但烏克蘭平民傷亡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萬，難民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816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萬，境內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流離失所者人數達</a:t>
            </a:r>
            <a:r>
              <a:rPr lang="en-US" sz="1800" kern="0" dirty="0">
                <a:effectLst/>
                <a:latin typeface="HelveticaNeue-Light" panose="020B0500000000000000" pitchFamily="34" charset="0"/>
                <a:ea typeface="DFHei-W3-WIN-BF"/>
                <a:cs typeface="HelveticaNeue-Light" panose="020B0500000000000000" pitchFamily="34" charset="0"/>
              </a:rPr>
              <a:t>535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萬人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付出慘痛代價的是烏克蘭平民</a:t>
            </a:r>
            <a:r>
              <a:rPr lang="zh-TW" altLang="en-US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和烏東地區的人民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。</a:t>
            </a:r>
            <a:endParaRPr lang="en-US" altLang="zh-TW" sz="1800" kern="0" dirty="0">
              <a:effectLst/>
              <a:latin typeface="Calibri" panose="020F0502020204030204" pitchFamily="34" charset="0"/>
              <a:ea typeface="DFHei-W3-WIN-BF"/>
              <a:cs typeface="DFHei-W3-WIN-BF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endParaRPr lang="en-MY" altLang="zh-TW" sz="12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隨著烏克蘭所頒發的反攻片段</a:t>
            </a:r>
            <a:r>
              <a:rPr lang="zh-CN" alt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，讓</a:t>
            </a:r>
            <a:r>
              <a:rPr lang="zh-TW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我們來看看</a:t>
            </a:r>
            <a:r>
              <a:rPr lang="zh-CN" alt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這一年多來</a:t>
            </a:r>
            <a:r>
              <a:rPr lang="zh-TW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戰爭的影響</a:t>
            </a:r>
            <a:r>
              <a:rPr lang="zh-CN" alt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：</a:t>
            </a:r>
            <a:endParaRPr lang="en-MY" altLang="zh-CN" sz="1200" kern="100" dirty="0">
              <a:effectLst/>
              <a:latin typeface="Yu Gothic" panose="020B0400000000000000" pitchFamily="34" charset="-128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MY" altLang="zh-TW" sz="1200" kern="100" dirty="0">
              <a:effectLst/>
              <a:latin typeface="Yu Gothic" panose="020B0400000000000000" pitchFamily="34" charset="-128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孩子的童年被摧毀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烏克蘭人沒有人能確定自己明天醒來時，飛彈不會擊中他們的家，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DFHei-W3-WIN-BF"/>
              </a:rPr>
              <a:t>1400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萬難民中有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DFHei-W3-WIN-BF"/>
              </a:rPr>
              <a:t>710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萬是兒童，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在他們心中留下極嚴重的傷害，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例如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7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歲的阿雷莎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，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在逃亡路上，親眼目睹駕車的爸爸被俄軍機關槍擊中身亡，媽媽則身受重傷。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六千名孩童被俄國當局強行移轉到其控制區域，被不同的俄羅斯家庭收養，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經歷戰爭和暴力的孩子，心裡留下的傷痕，會抑鬱、焦慮，不想與人交談也不信任人，有暴力傾向。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常做惡夢，徹夜哭泣，只要聽見較大的聲響，就會倒在地上，雙手抱頭，這些都是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極難癒合的創傷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742950" marR="0" lvl="1" indent="-2857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MY" sz="1100" i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女性的處境</a:t>
            </a:r>
            <a:r>
              <a:rPr lang="zh-CN" altLang="en-US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令人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堪虞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除了俄軍虐待姦殺婦女，許多婦孺匆匆逃離家園，安頓在匆忙建造的男女共用庇護所、女性處在性騷擾、性暴力、人口販賣的巨大風險中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182880" marR="0" lvl="1" indent="-2857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俄國少數民族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的災難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2022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年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9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月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21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日，普丁徵召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30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萬預備役軍人，政府以半強迫半利誘，優渥薪資的方式，加入傷亡率較高的步兵或空降部隊。許多來自俄羅斯貧窮地區的少數族群，尤其是布里亞特人。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BBC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俄語部從一份紀錄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6,000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多名俄軍死亡名單中發現，來自達吉斯坦、布里亞特等少數民族邊疆地區的人數占極高比例。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改變全球的能源政策走向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2022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年，正當全球逐漸走出疫情，各行各業復工復產，能源供應因美國制裁俄出口而處於低谷。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俄國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以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減產來反擊。各國紛紛重</a:t>
            </a:r>
            <a:r>
              <a:rPr lang="zh-TW" sz="12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啟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Yu Gothic" panose="020B0400000000000000" pitchFamily="34" charset="-128"/>
              </a:rPr>
              <a:t>燃煤發電廠。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Yu Gothic" panose="020B0400000000000000" pitchFamily="34" charset="-128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印度、巴基斯坦、緬甸、斯里蘭卡等國面臨全國性斷電之苦，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令許多耗能源國家要減少</a:t>
            </a:r>
            <a:r>
              <a:rPr lang="zh-TW" sz="1100" b="0" kern="100" spc="6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對會加劇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全球暖化的</a:t>
            </a:r>
            <a:r>
              <a:rPr lang="zh-TW" sz="1100" b="0" kern="100" spc="6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石燃料依賴，致力在再生能源的發展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182880" marR="0" lvl="1" indent="-2857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東非糧食危機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2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烏克蘭是世界糧倉，</a:t>
            </a:r>
            <a:r>
              <a:rPr lang="zh-TW" sz="12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也是全球重要的化肥出口國，供應歐洲、亞洲和非洲等</a:t>
            </a:r>
            <a:r>
              <a:rPr lang="zh-TW" sz="12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微軟正黑體" panose="020B0604030504040204" pitchFamily="34" charset="-120"/>
              </a:rPr>
              <a:t>地</a:t>
            </a:r>
            <a:r>
              <a:rPr lang="zh-CN" altLang="en-US" sz="12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微軟正黑體" panose="020B0604030504040204" pitchFamily="34" charset="-120"/>
              </a:rPr>
              <a:t>。</a:t>
            </a:r>
            <a:endParaRPr lang="en-MY" altLang="zh-CN" sz="1200" kern="100" dirty="0">
              <a:solidFill>
                <a:srgbClr val="37415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  <a:cs typeface="微軟正黑體" panose="020B0604030504040204" pitchFamily="34" charset="-120"/>
            </a:endParaRPr>
          </a:p>
          <a:p>
            <a:pPr marL="182880" marR="0" lvl="2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開戰後，俄羅斯封鎖烏克蘭港口，致使低收入國家如東非高國七百萬人陷入饑荒，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加上全球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氣侯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持續惡化，索馬利亞，約半數兒童營養不良；肯亞，近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150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萬頭牲畜死亡。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DFHei-W3-WIN-BF"/>
              </a:rPr>
              <a:t> 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俄羅斯的核武威脅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開戰之初，俄軍就砲擊烏克蘭最大的核能發電站，並派兵進占。持續性的交火，核災危機一觸即發。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若烏克蘭核電廠發生爆炸，所溢出的核輻射將會影響整個歐洲地區，後果不堪設想。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此外，普丁宣布暫停參與核武互信機制《新削減戰略武器條約》。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許多專家擔心，俄國此舉恐將使中國、北韓和伊朗肆無忌憚地擴大發展核武，把世界推向末日邊緣。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/>
            <a:br>
              <a:rPr lang="en-US" sz="1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男</a:t>
            </a:r>
            <a:r>
              <a:rPr lang="zh-CN" altLang="en-US" dirty="0"/>
              <a:t>、</a:t>
            </a:r>
            <a:r>
              <a:rPr lang="en-US" dirty="0"/>
              <a:t>女</a:t>
            </a:r>
            <a:r>
              <a:rPr lang="zh-CN" altLang="en-US" dirty="0"/>
              <a:t>、</a:t>
            </a:r>
            <a:r>
              <a:rPr lang="en-US" dirty="0" err="1"/>
              <a:t>會眾</a:t>
            </a:r>
            <a:r>
              <a:rPr lang="zh-CN" altLang="en-US" dirty="0"/>
              <a:t>，輪流開聲</a:t>
            </a:r>
            <a:r>
              <a:rPr lang="en-US" dirty="0" err="1"/>
              <a:t>禱告</a:t>
            </a:r>
            <a:r>
              <a:rPr 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禱文分幼粗兩字體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啟應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會眾</a:t>
            </a:r>
            <a:r>
              <a:rPr lang="zh-CN" altLang="en-US" sz="1000" dirty="0"/>
              <a:t>輪流開聲</a:t>
            </a:r>
            <a:r>
              <a:rPr lang="en-US" sz="1000" dirty="0" err="1"/>
              <a:t>禱告</a:t>
            </a:r>
            <a:r>
              <a:rPr lang="en-US" sz="1000" dirty="0"/>
              <a:t>。</a:t>
            </a:r>
          </a:p>
          <a:p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《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宣教日引</a:t>
            </a:r>
            <a:r>
              <a:rPr lang="en-US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》2023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年</a:t>
            </a:r>
            <a:r>
              <a:rPr lang="en-MY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7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月</a:t>
            </a:r>
            <a:r>
              <a:rPr lang="en-MY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9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日：</a:t>
            </a:r>
            <a:br>
              <a:rPr lang="en-MY" altLang="zh-CN" sz="1000" b="1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</a:br>
            <a:r>
              <a:rPr lang="zh-TW" sz="1000" b="1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關於戰爭加劇全球暖化</a:t>
            </a:r>
            <a:endParaRPr lang="en-MY" altLang="zh-TW" sz="1000" b="1" kern="0" dirty="0">
              <a:solidFill>
                <a:srgbClr val="636467"/>
              </a:solidFill>
              <a:effectLst/>
              <a:latin typeface="Calibri" panose="020F0502020204030204" pitchFamily="34" charset="0"/>
              <a:ea typeface="IDHeiMedium"/>
              <a:cs typeface="IDHei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面對美國越演越烈的貿易圍堵，</a:t>
            </a:r>
            <a:br>
              <a:rPr lang="en-MY" alt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</a:br>
            <a:r>
              <a:rPr 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仰賴能源進口走向綠色發電的中國，</a:t>
            </a:r>
            <a:endParaRPr lang="en-MY" altLang="zh-TW" sz="1000" kern="0" dirty="0">
              <a:solidFill>
                <a:srgbClr val="636467"/>
              </a:solidFill>
              <a:effectLst/>
              <a:latin typeface="Calibri" panose="020F0502020204030204" pitchFamily="34" charset="0"/>
              <a:ea typeface="IDHeiMedium"/>
              <a:cs typeface="IDHei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倒退回去燒自家開採的煤礦，以求自保。</a:t>
            </a:r>
            <a:endParaRPr lang="en-MY" sz="10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禱文分幼粗兩字體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啟應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會眾</a:t>
            </a:r>
            <a:r>
              <a:rPr lang="zh-CN" altLang="en-US" sz="1000" dirty="0"/>
              <a:t>輪流開聲</a:t>
            </a:r>
            <a:r>
              <a:rPr lang="en-US" sz="1000" dirty="0" err="1"/>
              <a:t>禱告</a:t>
            </a:r>
            <a:r>
              <a:rPr lang="en-US" sz="1000" dirty="0"/>
              <a:t>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r="10982"/>
          <a:stretch>
            <a:fillRect/>
          </a:stretch>
        </p:blipFill>
        <p:spPr>
          <a:xfrm>
            <a:off x="1675" y="-30145"/>
            <a:ext cx="12192000" cy="7605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5194618"/>
            <a:ext cx="830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俄烏戰爭</a:t>
            </a:r>
            <a:endParaRPr 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7月</a:t>
            </a:r>
            <a:endParaRPr lang="en-MY" sz="4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1808" y="533400"/>
            <a:ext cx="412487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</a:t>
            </a:r>
            <a:endParaRPr lang="en-MY" altLang="zh-TW" sz="3600" b="1" kern="100" dirty="0">
              <a:solidFill>
                <a:srgbClr val="F8E10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俄烏歷史與關係</a:t>
            </a:r>
            <a:br>
              <a:rPr lang="en-MY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俄羅斯人</a:t>
            </a:r>
            <a:r>
              <a:rPr lang="zh-CN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烏克蘭人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白俄羅斯人</a:t>
            </a:r>
            <a:endParaRPr lang="en-MY" altLang="zh-TW" sz="2800" b="1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b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普京入侵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戰事集中在馬里烏波爾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俄烏戰爭現況</a:t>
            </a:r>
            <a:br>
              <a:rPr lang="en-MY" altLang="zh-TW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俄軍傷亡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br>
              <a:rPr lang="en-MY" altLang="zh-CN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烏軍傷亡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千多</a:t>
            </a:r>
            <a:r>
              <a:rPr lang="zh-CN" altLang="en-US" sz="2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</a:t>
            </a:r>
            <a:br>
              <a:rPr lang="en-MY" altLang="zh-CN" sz="2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烏平民傷亡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br>
              <a:rPr lang="en-MY" altLang="zh-TW" sz="2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難民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816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0481" r="2175" b="9590"/>
          <a:stretch>
            <a:fillRect/>
          </a:stretch>
        </p:blipFill>
        <p:spPr>
          <a:xfrm>
            <a:off x="4800600" y="1377190"/>
            <a:ext cx="7424057" cy="5502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92693" y="833660"/>
            <a:ext cx="505565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zh-TW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戰火</a:t>
            </a:r>
            <a:r>
              <a:rPr lang="zh-CN" altLang="en-US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endParaRPr lang="en-MY" sz="3600" b="1" kern="100" dirty="0">
              <a:solidFill>
                <a:srgbClr val="F8E10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孩子的童年被摧毀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女性的處境</a:t>
            </a: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令人堪憂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俄國少數民族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的災難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改變全球的能源政策走向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引發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東非糧食危機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俄羅斯的核武威脅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20349" r="8600" b="5949"/>
          <a:stretch>
            <a:fillRect/>
          </a:stretch>
        </p:blipFill>
        <p:spPr>
          <a:xfrm>
            <a:off x="5105400" y="1393367"/>
            <a:ext cx="3581400" cy="2562685"/>
          </a:xfrm>
          <a:prstGeom prst="rect">
            <a:avLst/>
          </a:prstGeom>
        </p:spPr>
      </p:pic>
      <p:pic>
        <p:nvPicPr>
          <p:cNvPr id="12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6818" r="3362" b="16748"/>
          <a:stretch>
            <a:fillRect/>
          </a:stretch>
        </p:blipFill>
        <p:spPr>
          <a:xfrm>
            <a:off x="5094514" y="3956052"/>
            <a:ext cx="3592286" cy="2562685"/>
          </a:xfrm>
          <a:prstGeom prst="rect">
            <a:avLst/>
          </a:prstGeom>
        </p:spPr>
      </p:pic>
      <p:pic>
        <p:nvPicPr>
          <p:cNvPr id="13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3" b="10693"/>
          <a:stretch>
            <a:fillRect/>
          </a:stretch>
        </p:blipFill>
        <p:spPr>
          <a:xfrm>
            <a:off x="8599715" y="1393367"/>
            <a:ext cx="3581400" cy="2562685"/>
          </a:xfrm>
          <a:prstGeom prst="rect">
            <a:avLst/>
          </a:prstGeom>
        </p:spPr>
      </p:pic>
      <p:pic>
        <p:nvPicPr>
          <p:cNvPr id="14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3252"/>
          <a:stretch>
            <a:fillRect/>
          </a:stretch>
        </p:blipFill>
        <p:spPr>
          <a:xfrm>
            <a:off x="8599715" y="3956052"/>
            <a:ext cx="3592286" cy="256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我們一同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CN" altLang="en-US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俄</a:t>
            </a:r>
            <a:r>
              <a:rPr lang="zh-TW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烏</a:t>
            </a:r>
            <a:r>
              <a:rPr lang="zh-CN" altLang="en-US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戰爭的受害者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禱告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200" y="404577"/>
            <a:ext cx="12039600" cy="617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sz="3000" b="1" kern="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弟兄</a:t>
            </a:r>
            <a:r>
              <a:rPr lang="zh-CN" altLang="en-US" sz="3000" b="1" kern="100" dirty="0">
                <a:solidFill>
                  <a:srgbClr val="F8E1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父神！我們為烏克蘭的難民兒童和婦女禱告！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特別記念</a:t>
            </a:r>
            <a:r>
              <a:rPr 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6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千</a:t>
            </a:r>
            <a:r>
              <a:rPr lang="zh-CN" altLang="en-US" sz="3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名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被擄到俄羅斯的孩子，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願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祢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不要忘記他們的苦情，願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祢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以大能遮蓋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，使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他們不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受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傷害，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願主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的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誠實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和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公義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保護他們脫離欺壓人的手</a:t>
            </a:r>
            <a:r>
              <a:rPr lang="zh-TW" altLang="en-US" sz="3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。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 </a:t>
            </a:r>
            <a:r>
              <a:rPr lang="zh-CN" altLang="en-US" sz="3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讓他們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不喪膽不恐懼，醫治他們受創傷的身心靈，靠主十分平安！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TW" sz="30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姊妹</a:t>
            </a:r>
            <a:r>
              <a:rPr lang="zh-CN" altLang="en-US" sz="3000" b="1" kern="100" dirty="0">
                <a:solidFill>
                  <a:srgbClr val="F8E1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祝福烏克蘭的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1,400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萬難民，願他們在寄居地得到保護和供應，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孩子有機會繼續上學，都能收到家人的消息，身心靈被主醫治，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早日返回家園，重建破壞的城垣。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1200"/>
              </a:spcAft>
            </a:pPr>
            <a:r>
              <a:rPr lang="zh-TW" sz="30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全體會眾</a:t>
            </a:r>
            <a:r>
              <a:rPr lang="zh-CN" altLang="en-US" sz="3000" b="1" kern="100" dirty="0">
                <a:solidFill>
                  <a:srgbClr val="F8E1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主啊，俄羅斯有許多被徵募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前線打仗的少數族裔，</a:t>
            </a:r>
            <a:br>
              <a:rPr lang="en-MY" alt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他們在沒有足夠的訓練和裝置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下，戰死沙場。</a:t>
            </a:r>
            <a:br>
              <a:rPr lang="en-MY" alt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求主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安慰他們的家人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垂聽俄烏雙方無助人民的禱告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願福音成為百姓的最大的支持和盼望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。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US" sz="3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b="11153"/>
          <a:stretch>
            <a:fillRect/>
          </a:stretch>
        </p:blipFill>
        <p:spPr>
          <a:xfrm>
            <a:off x="0" y="0"/>
            <a:ext cx="12192000" cy="686888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11125200" cy="5555367"/>
          </a:xfrm>
          <a:prstGeom prst="rect">
            <a:avLst/>
          </a:prstGeom>
          <a:solidFill>
            <a:srgbClr val="F8E108">
              <a:alpha val="90000"/>
            </a:srgb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</a:pPr>
            <a:endParaRPr lang="en-MY" altLang="zh-TW" sz="5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 algn="ctr">
              <a:spcBef>
                <a:spcPts val="600"/>
              </a:spcBef>
            </a:pP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天父，許多貧窮國家的人民，因為俄烏戰爭而買不到食物、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</a:b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藥品和燃料，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東非各國有七百萬人陷入饑荒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，</a:t>
            </a:r>
            <a:br>
              <a:rPr lang="en-MY" altLang="zh-CN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</a:br>
            <a:r>
              <a:rPr lang="zh-CN" altLang="en-US" sz="3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甚至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令人口</a:t>
            </a:r>
            <a:r>
              <a:rPr 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2,200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萬的</a:t>
            </a:r>
            <a:r>
              <a:rPr lang="zh-TW" sz="3000" u="none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斯</a:t>
            </a:r>
            <a:r>
              <a:rPr lang="zh-CN" altLang="en-US" sz="3000" u="none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里</a:t>
            </a:r>
            <a:r>
              <a:rPr lang="zh-TW" sz="3000" u="none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蘭卡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宣佈</a:t>
            </a:r>
            <a:r>
              <a:rPr lang="zh-TW" sz="3000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破產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。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</a:b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天父，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感動世界各地的人，</a:t>
            </a:r>
            <a:r>
              <a:rPr lang="zh-CN" altLang="en-US" sz="3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關注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這些正在掙扎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中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的家庭，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提供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他們糧食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和醫療援助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，以及提供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長期的解決方案。</a:t>
            </a:r>
            <a:endParaRPr lang="en-MY" sz="3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</a:pPr>
            <a:r>
              <a:rPr 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 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求主憐憫世人，寬恕人類過度貪婪和任意開發，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令氣候變乾旱，又發動戰爭，製造糧食危機，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願世人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都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回轉，按神的心意管理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這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世界，不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再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浪費資源。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願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施恩覆蓋東非地區，降下甘霖使萬物生長。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慈悲全能的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神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求祢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止息俄烏戰爭，醫治烏克蘭受破壞的耕地，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使地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不再荒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廢恢復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肥沃，供應歐洲和非洲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的糧食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需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zh-TW" altLang="en-US" sz="3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878" y="833660"/>
            <a:ext cx="11125200" cy="4922886"/>
          </a:xfrm>
          <a:prstGeom prst="rect">
            <a:avLst/>
          </a:prstGeom>
          <a:solidFill>
            <a:srgbClr val="F8E108">
              <a:alpha val="85000"/>
            </a:srgb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</a:pPr>
            <a:endParaRPr lang="en-MY" altLang="zh-TW" sz="5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</a:pP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天父，在這暴力充斥的世界，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願聖靈使西方歐美國家領袖，心存謙卑被主道規範，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在</a:t>
            </a:r>
            <a:r>
              <a:rPr lang="zh-CN" altLang="en-US" sz="3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父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神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所指派的崗位上，誠信行公義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好憐憫。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竭力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消除種族、宗教與文化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的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對立、制定出良善的外交政策，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建立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彼此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信任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賜他們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智慧和勇氣，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願意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摒棄核武器的發展和威懾，選擇和平的道路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。</a:t>
            </a:r>
            <a:endParaRPr lang="en-MY" altLang="zh-TW" sz="3000" kern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IDHeiMedium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</a:pPr>
            <a:r>
              <a:rPr lang="zh-TW" sz="3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主啊，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求祢憐憫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我們免受戰爭和核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武的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威脅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傷害，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願我們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都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能敬虔平安穩妥</a:t>
            </a:r>
            <a:r>
              <a:rPr lang="zh-TW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地渡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過每一天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奉主耶穌基督的名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，阿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們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sz="3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</a:pPr>
            <a:endParaRPr lang="en-MY" altLang="zh-TW" sz="5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分钟，生活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忙碌的人都能找到时间参与。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</TotalTime>
  <Words>2734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微軟正黑體</vt:lpstr>
      <vt:lpstr>Microsoft JhengHei UI</vt:lpstr>
      <vt:lpstr>Microsoft YaHei Light</vt:lpstr>
      <vt:lpstr>Söhne</vt:lpstr>
      <vt:lpstr>var(--article-hero-headline--htag--font-family)</vt:lpstr>
      <vt:lpstr>Yu Gothic</vt:lpstr>
      <vt:lpstr>Arial</vt:lpstr>
      <vt:lpstr>Calibri</vt:lpstr>
      <vt:lpstr>Calibri Light</vt:lpstr>
      <vt:lpstr>Courier New</vt:lpstr>
      <vt:lpstr>HelveticaNeue-Light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2373</cp:revision>
  <dcterms:created xsi:type="dcterms:W3CDTF">2020-11-06T17:04:00Z</dcterms:created>
  <dcterms:modified xsi:type="dcterms:W3CDTF">2023-07-06T13:16:46Z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6C1CE30971114798B0BEE714FD3806FC</vt:lpwstr>
  </property>
  <property fmtid="{D5CDD505-2E9C-101B-9397-08002B2CF9AE}" pid="3" name="KSOProductBuildVer">
    <vt:lpwstr>1033-11.2.0.11537</vt:lpwstr>
  </property>
</Properties>
</file>