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0" r:id="rId2"/>
    <p:sldId id="355" r:id="rId3"/>
    <p:sldId id="366" r:id="rId4"/>
    <p:sldId id="361" r:id="rId5"/>
    <p:sldId id="368" r:id="rId6"/>
    <p:sldId id="349" r:id="rId7"/>
    <p:sldId id="369" r:id="rId8"/>
    <p:sldId id="381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fan" initials="ef" lastIdx="1" clrIdx="0"/>
  <p:cmAuthor id="2" name="Yeng Shiow Lim" initials="YS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875"/>
    <a:srgbClr val="F8E108"/>
    <a:srgbClr val="325C9A"/>
    <a:srgbClr val="8F2407"/>
    <a:srgbClr val="A80080"/>
    <a:srgbClr val="FFFFFF"/>
    <a:srgbClr val="FFFFCC"/>
    <a:srgbClr val="533993"/>
    <a:srgbClr val="670D0D"/>
    <a:srgbClr val="362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3" autoAdjust="0"/>
    <p:restoredTop sz="66179" autoAdjust="0"/>
  </p:normalViewPr>
  <p:slideViewPr>
    <p:cSldViewPr>
      <p:cViewPr varScale="1">
        <p:scale>
          <a:sx n="56" d="100"/>
          <a:sy n="56" d="100"/>
        </p:scale>
        <p:origin x="974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C77-4C07-4250-9504-1442D3B1CB40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A47A-5C7E-436F-BE97-00A4918567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9F%BA%E8%BC%9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zh.wikipedia.org/wiki/%E5%93%88%E7%88%BE%E7%A7%91%E5%A4%AB" TargetMode="External"/><Relationship Id="rId4" Type="http://schemas.openxmlformats.org/officeDocument/2006/relationships/hyperlink" Target="https://zh.wikipedia.org/wiki/%E6%95%96%E5%BE%B7%E8%96%A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8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马里乌波尔</a:t>
            </a:r>
            <a:r>
              <a:rPr lang="en-MY" altLang="zh-TW" sz="180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新細明體" panose="02020300000000000000" pitchFamily="18" charset="-120"/>
                <a:cs typeface="Arial" panose="020B0604020202020204" pitchFamily="34" charset="0"/>
              </a:rPr>
              <a:t> </a:t>
            </a:r>
            <a:r>
              <a:rPr lang="en-MY" b="1" i="0" dirty="0">
                <a:effectLst/>
                <a:latin typeface="var(--article-hero-headline--htag--font-family)"/>
              </a:rPr>
              <a:t>Mariupol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俄乌历史与关系</a:t>
            </a:r>
            <a:endParaRPr lang="en-MY" sz="18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古罗斯部族在乌克兰建立了基辅罗斯国家。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分裂成俄罗斯人（大俄罗斯人）、乌克兰人（小俄罗斯人）和白俄罗斯人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个支系。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乌克兰是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1922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苏联创始加盟共和国之一，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是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前苏联的兵工军中心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1991年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前苏联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瓦解时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独立。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东部顿巴斯地区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40%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人口是俄裔，大部分说俄语，亲俄。乌克军工重地。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常被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乌克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兰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当局岐视，因此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2014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年俄军吞并东南部的克里米亚。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以下是背景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参考</a:t>
            </a:r>
            <a:r>
              <a:rPr lang="zh-CN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algn="l"/>
            <a:r>
              <a:rPr lang="en-US" altLang="zh-TW" sz="2800" b="0" i="0" dirty="0">
                <a:solidFill>
                  <a:srgbClr val="374151"/>
                </a:solidFill>
                <a:effectLst/>
                <a:latin typeface="Söhne"/>
              </a:rPr>
              <a:t>2014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Söhne"/>
              </a:rPr>
              <a:t>年克里米亚举行了一次， 但不被国际社会承认的公投。公投询问居民是否支持继续留在乌克兰还是加入俄罗斯。认为大多数参与投票的居民支持克里米亚的独立并加入俄罗斯。</a:t>
            </a:r>
            <a:endParaRPr lang="en-US" altLang="zh-TW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82880" algn="l"/>
            <a:r>
              <a:rPr lang="zh-TW" altLang="en-US" sz="2800" b="0" i="0" dirty="0">
                <a:solidFill>
                  <a:srgbClr val="374151"/>
                </a:solidFill>
                <a:effectLst/>
                <a:latin typeface="Söhne"/>
              </a:rPr>
              <a:t>该公投引起了争议，质疑</a:t>
            </a:r>
            <a:r>
              <a:rPr lang="zh-CN" altLang="en-US" sz="4000" b="0" i="0" dirty="0">
                <a:solidFill>
                  <a:srgbClr val="374151"/>
                </a:solidFill>
                <a:effectLst/>
                <a:latin typeface="Söhne"/>
              </a:rPr>
              <a:t>的合法性，也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Söhne"/>
              </a:rPr>
              <a:t>有报导指出在公投期间存在着恐吓和压迫的情况，以及国际监察人员无法进入该地区。</a:t>
            </a:r>
            <a:endParaRPr lang="en-US" altLang="zh-TW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182880" algn="l"/>
            <a:r>
              <a:rPr lang="zh-TW" altLang="en-US" sz="4000" b="0" i="0" dirty="0">
                <a:solidFill>
                  <a:srgbClr val="374151"/>
                </a:solidFill>
                <a:effectLst/>
                <a:latin typeface="Söhne"/>
              </a:rPr>
              <a:t>俄罗斯</a:t>
            </a:r>
            <a:r>
              <a:rPr lang="zh-TW" sz="40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吞</a:t>
            </a:r>
            <a:r>
              <a:rPr lang="zh-TW" altLang="en-US" sz="40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以这为由进军</a:t>
            </a:r>
            <a:r>
              <a:rPr lang="zh-TW" sz="40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克里米亚</a:t>
            </a:r>
            <a:r>
              <a:rPr lang="zh-TW" altLang="en-US" sz="40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4000" b="0" i="0" dirty="0">
                <a:solidFill>
                  <a:srgbClr val="374151"/>
                </a:solidFill>
                <a:effectLst/>
                <a:latin typeface="Söhne"/>
              </a:rPr>
              <a:t>声称吞并克里米亚是基于该地区居民的民意表达，并声称这是对俄罗斯族群保护的回应。</a:t>
            </a:r>
            <a:endParaRPr lang="en-US" altLang="zh-TW" sz="28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zh-TW" sz="2800" b="0" i="0" kern="100" dirty="0">
              <a:solidFill>
                <a:srgbClr val="374151"/>
              </a:solidFill>
              <a:effectLst/>
              <a:latin typeface="Söhne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algn="l"/>
            <a:r>
              <a:rPr lang="zh-TW" sz="1800" b="1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普京入侵乌克兰</a:t>
            </a:r>
            <a:endParaRPr lang="en-MY" sz="18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2022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年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月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24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普京认为北约东扩受威胁，宣告以“去军事化”及“去纳粹化”为名出兵入侵乌克兰。</a:t>
            </a:r>
            <a:endParaRPr lang="en-US" altLang="zh-TW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TW" sz="1800" kern="100" dirty="0" err="1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参考资料</a:t>
            </a:r>
            <a:r>
              <a:rPr lang="en-US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:</a:t>
            </a:r>
            <a:b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</a:rPr>
            </a:b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理由是要保护「受凌辱和遭屠杀人民」</a:t>
            </a:r>
            <a:r>
              <a:rPr lang="zh-CN" altLang="en-US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「将乌克兰去军事化和去纳粹化」是必须</a:t>
            </a:r>
            <a:r>
              <a:rPr lang="zh-CN" altLang="en-US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的</a:t>
            </a: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，并要将「伤害平民的人绳之以法」。</a:t>
            </a:r>
            <a:br>
              <a:rPr lang="en-MY" alt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他指责「乌克兰被极端份子控制了」，所以必须撤换政府。</a:t>
            </a:r>
            <a:endParaRPr lang="en-US" altLang="zh-TW" sz="1800" b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他又指责乌克兰要申请加入北约是威胁俄罗斯。</a:t>
            </a:r>
            <a:endParaRPr lang="en-MY" altLang="zh-TW" sz="1800" b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300000000000000" pitchFamily="18" charset="-120"/>
                <a:cs typeface="Times New Roman" panose="02020603050405020304" pitchFamily="18" charset="0"/>
              </a:rPr>
              <a:t>事实是北约从没有表示会接受乌克兰申请，反而俄罗斯恃强凌弱多于他所说受威胁。</a:t>
            </a:r>
            <a:endParaRPr lang="en-MY" altLang="zh-TW" sz="1800" b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随后兵分三路入侵乌克兰，轰炸首都</a:t>
            </a:r>
            <a:r>
              <a:rPr lang="zh-CN" altLang="en-US" sz="12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基辅"/>
              </a:rPr>
              <a:t>基辅</a:t>
            </a:r>
            <a:r>
              <a:rPr lang="zh-CN" altLang="en-US" sz="12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zh-CN" alt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多个城市及军事设施，登陆</a:t>
            </a:r>
            <a:r>
              <a:rPr lang="zh-CN" altLang="en-US" sz="12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 tooltip="敖德萨"/>
              </a:rPr>
              <a:t>奥德萨</a:t>
            </a:r>
            <a:r>
              <a:rPr lang="zh-CN" alt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港并朝</a:t>
            </a:r>
            <a:r>
              <a:rPr lang="zh-CN" altLang="en-US" sz="12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5" tooltip="哈尔科夫"/>
              </a:rPr>
              <a:t>哈尔科夫</a:t>
            </a:r>
            <a:r>
              <a:rPr lang="zh-CN" altLang="en-US" sz="12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进攻。 </a:t>
            </a:r>
            <a:endParaRPr lang="en-US" altLang="zh-CN" sz="12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战事集中在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顿巴斯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黑海地区的</a:t>
            </a:r>
            <a:r>
              <a:rPr lang="zh-TW" sz="1800" b="1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马里乌波尔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当时的总兵力 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——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乌克兰现役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19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万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6000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人、后备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90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万人，俄罗斯现 役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90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万人、后备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200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万人。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 </a:t>
            </a:r>
            <a:endParaRPr lang="en-MY" sz="18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TW" sz="1800" b="1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俄乌战争现况</a:t>
            </a:r>
            <a:endParaRPr lang="en-MY" sz="18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俄乌军力悬殊，在欧美军援，提供</a:t>
            </a:r>
            <a:r>
              <a:rPr lang="zh-TW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自卫性武器，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俄军伤亡约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20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万。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乌军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9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千多，但乌克兰平民伤亡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2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万，难民</a:t>
            </a:r>
            <a:r>
              <a:rPr lang="en-US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816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万，境内</a:t>
            </a:r>
            <a:r>
              <a:rPr lang="zh-TW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流离失所者人数达</a:t>
            </a:r>
            <a:r>
              <a:rPr lang="en-US" sz="1800" kern="0" dirty="0">
                <a:effectLst/>
                <a:latin typeface="HelveticaNeue-Light" panose="020B0500000000000000" pitchFamily="34" charset="0"/>
                <a:ea typeface="DFHei-W3-WIN-BF"/>
                <a:cs typeface="HelveticaNeue-Light" panose="020B0500000000000000" pitchFamily="34" charset="0"/>
              </a:rPr>
              <a:t>535</a:t>
            </a:r>
            <a:r>
              <a:rPr lang="zh-TW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万人</a:t>
            </a:r>
            <a:r>
              <a:rPr 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。</a:t>
            </a:r>
            <a:br>
              <a:rPr lang="en-MY" altLang="zh-TW" sz="1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zh-TW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付出惨痛代价的是乌克兰平民</a:t>
            </a:r>
            <a:r>
              <a:rPr lang="zh-TW" altLang="en-US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和乌东地区的人民</a:t>
            </a:r>
            <a:r>
              <a:rPr lang="zh-TW" sz="1800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。</a:t>
            </a:r>
            <a:endParaRPr lang="en-US" altLang="zh-TW" sz="1800" kern="0" dirty="0">
              <a:effectLst/>
              <a:latin typeface="Calibri" panose="020F0502020204030204" pitchFamily="34" charset="0"/>
              <a:ea typeface="DFHei-W3-WIN-BF"/>
              <a:cs typeface="DFHei-W3-WIN-BF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endParaRPr lang="en-MY" altLang="zh-TW" sz="1200" b="1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随着乌克兰所颁发的反攻片段</a:t>
            </a:r>
            <a:r>
              <a:rPr lang="zh-CN" alt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，让</a:t>
            </a:r>
            <a:r>
              <a:rPr lang="zh-TW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我们来看看</a:t>
            </a:r>
            <a:r>
              <a:rPr lang="zh-CN" alt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这一年多来</a:t>
            </a:r>
            <a:r>
              <a:rPr lang="zh-TW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战争的影响</a:t>
            </a:r>
            <a:r>
              <a:rPr lang="zh-CN" alt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：</a:t>
            </a:r>
            <a:endParaRPr lang="en-MY" altLang="zh-CN" sz="1200" kern="100" dirty="0">
              <a:effectLst/>
              <a:latin typeface="Yu Gothic" panose="020B0400000000000000" pitchFamily="34" charset="-128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MY" altLang="zh-TW" sz="1200" kern="100" dirty="0">
              <a:effectLst/>
              <a:latin typeface="Yu Gothic" panose="020B0400000000000000" pitchFamily="34" charset="-128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孩子的童年被摧毁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乌克兰人没有人能确定自己明天醒来时，飞弹不会击中他们的家，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DFHei-W3-WIN-BF"/>
              </a:rPr>
              <a:t>1400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万难民中有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DFHei-W3-WIN-BF"/>
              </a:rPr>
              <a:t>710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万是儿童，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在他们心中留下极严重的伤害，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例如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7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岁的阿雷莎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，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在逃亡路上，亲眼目睹驾车的爸爸被俄军机关枪击中身亡，妈妈则身受重伤。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六千名孩童被俄国当局强行移转到其控制区域，被不同的俄罗斯家庭收养，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经历战争和暴力的孩子，心里留下的伤痕，会抑郁、焦虑，不想与人交谈也不信任人，有暴力倾向。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常做恶梦，彻夜哭泣，只要听见较大的声响，就会倒在地上，双手抱头，这些都是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极难愈合的创伤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。</a:t>
            </a:r>
            <a:endParaRPr lang="en-MY" altLang="zh-TW" sz="1200" kern="100" dirty="0">
              <a:effectLst/>
              <a:latin typeface="Calibri" panose="020F0502020204030204" pitchFamily="34" charset="0"/>
              <a:ea typeface="Yu Gothic" panose="020B0400000000000000" pitchFamily="34" charset="-128"/>
              <a:cs typeface="DFHei-W3-WIN-BF"/>
            </a:endParaRPr>
          </a:p>
          <a:p>
            <a:pPr marL="742950" marR="0" lvl="1" indent="-28575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MY" sz="1100" i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女性的处境堪虞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除了俄军虐待奸杀妇女，许多妇孺匆匆逃离家园，安顿在匆忙建造的男女共享庇护所、女性处在性骚扰、性暴力、人口贩卖的巨大风险中</a:t>
            </a:r>
            <a:r>
              <a:rPr lang="zh-CN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。</a:t>
            </a:r>
            <a:endParaRPr lang="en-MY" altLang="zh-TW" sz="1200" kern="100" dirty="0">
              <a:effectLst/>
              <a:latin typeface="Calibri" panose="020F0502020204030204" pitchFamily="34" charset="0"/>
              <a:ea typeface="Yu Gothic" panose="020B0400000000000000" pitchFamily="34" charset="-128"/>
              <a:cs typeface="DFHei-W3-WIN-BF"/>
            </a:endParaRPr>
          </a:p>
          <a:p>
            <a:pPr marL="182880" marR="0" lvl="1" indent="-28575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俄国少数民族</a:t>
            </a: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的灾难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2022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年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9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月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21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日，普丁征召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30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万预备役军人，政府以半强迫半利诱，优渥薪资的方式，加入伤亡率较高的步兵或空降部队。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许多来自俄罗斯贫穷地区的少数族群，尤其是布里亚特人。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BBC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俄语部从一份纪录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6,000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多名俄军死亡名单中发现，来自达吉斯坦、布里亚特等少数民族边疆地区的人数占极高比例。</a:t>
            </a:r>
            <a:endParaRPr lang="en-MY" altLang="zh-TW" sz="1200" kern="100" dirty="0">
              <a:effectLst/>
              <a:latin typeface="Calibri" panose="020F0502020204030204" pitchFamily="34" charset="0"/>
              <a:ea typeface="Yu Gothic" panose="020B0400000000000000" pitchFamily="34" charset="-128"/>
              <a:cs typeface="DFHei-W3-WIN-BF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sz="1200" b="1" kern="0" dirty="0">
                <a:effectLst/>
                <a:latin typeface="Calibri" panose="020F0502020204030204" pitchFamily="34" charset="0"/>
                <a:ea typeface="DFHei-W3-WIN-BF"/>
                <a:cs typeface="DFHei-W3-WIN-BF"/>
              </a:rPr>
              <a:t>改变全球的能源政策走向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2022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年，正当全球逐渐走出疫情，各行各业复工复产，能源供应因美国制裁俄出口而处于低谷。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俄国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以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减产来反击。各国纷纷重</a:t>
            </a:r>
            <a:r>
              <a:rPr lang="zh-TW" sz="1200" kern="100" dirty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微軟正黑體" panose="020B0604030504040204" pitchFamily="34" charset="-120"/>
              </a:rPr>
              <a:t>启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Yu Gothic" panose="020B0400000000000000" pitchFamily="34" charset="-128"/>
              </a:rPr>
              <a:t>燃煤发电厂。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Yu Gothic" panose="020B0400000000000000" pitchFamily="34" charset="-128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印度、巴基斯坦、缅甸、斯里兰卡等国面临全国性断电之苦，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令许多耗能源国家要减少</a:t>
            </a:r>
            <a:r>
              <a:rPr lang="zh-TW" sz="1100" b="0" kern="100" spc="6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对会加剧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全球暖化的</a:t>
            </a:r>
            <a:r>
              <a:rPr lang="zh-TW" sz="1100" b="0" kern="100" spc="6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石燃料依赖，致力在再生能源的发展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。</a:t>
            </a:r>
            <a:endParaRPr lang="en-MY" altLang="zh-TW" sz="1200" kern="100" dirty="0">
              <a:effectLst/>
              <a:latin typeface="Calibri" panose="020F0502020204030204" pitchFamily="34" charset="0"/>
              <a:ea typeface="Yu Gothic" panose="020B0400000000000000" pitchFamily="34" charset="-128"/>
              <a:cs typeface="DFHei-W3-WIN-BF"/>
            </a:endParaRPr>
          </a:p>
          <a:p>
            <a:pPr marL="182880" marR="0" lvl="1" indent="-28575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东非粮食危机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2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乌克兰是世界粮仓，</a:t>
            </a:r>
            <a:r>
              <a:rPr lang="zh-TW" sz="1200" kern="1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Segoe UI" panose="020B0502040204020203" pitchFamily="34" charset="0"/>
              </a:rPr>
              <a:t>也是全球重要的化肥出口国，供应欧洲、亚洲和非洲等</a:t>
            </a:r>
            <a:r>
              <a:rPr lang="zh-TW" sz="1200" kern="1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微軟正黑體" panose="020B0604030504040204" pitchFamily="34" charset="-120"/>
              </a:rPr>
              <a:t>地</a:t>
            </a:r>
            <a:r>
              <a:rPr lang="zh-CN" altLang="en-US" sz="1200" kern="100" dirty="0">
                <a:solidFill>
                  <a:srgbClr val="37415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微軟正黑體" panose="020B0604030504040204" pitchFamily="34" charset="-120"/>
              </a:rPr>
              <a:t>。</a:t>
            </a:r>
            <a:endParaRPr lang="en-MY" altLang="zh-CN" sz="1200" kern="100" dirty="0">
              <a:solidFill>
                <a:srgbClr val="374151"/>
              </a:solidFill>
              <a:effectLst/>
              <a:latin typeface="Calibri" panose="020F0502020204030204" pitchFamily="34" charset="0"/>
              <a:ea typeface="Yu Gothic" panose="020B0400000000000000" pitchFamily="34" charset="-128"/>
              <a:cs typeface="微軟正黑體" panose="020B0604030504040204" pitchFamily="34" charset="-120"/>
            </a:endParaRPr>
          </a:p>
          <a:p>
            <a:pPr marL="182880" marR="0" lvl="2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开战后，俄罗斯封锁乌克兰港口，致使低收入国家如东非高国七百万人陷入饥荒，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加上全球</a:t>
            </a:r>
            <a:r>
              <a:rPr lang="zh-TW" altLang="en-US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气侯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持续恶化，索马利亚，约半数儿童营养不良；肯亚，近</a:t>
            </a: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HelveticaNeue-Light" panose="020B0500000000000000" pitchFamily="34" charset="0"/>
              </a:rPr>
              <a:t>150</a:t>
            </a: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万头牲畜死亡。</a:t>
            </a: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DFHei-W3-WIN-BF"/>
              </a:rPr>
              <a:t> </a:t>
            </a: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0" indent="-18288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zh-TW" sz="1200" b="1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俄罗斯的核武威胁</a:t>
            </a:r>
            <a:endParaRPr lang="en-MY" sz="1100" b="1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 lvl="1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开战之初，俄军就砲击乌克兰最大的核能发电站，并派兵进占。持续性的交火，核灾危机一触即发。若乌克兰核电厂发生爆炸，所溢出的核辐射将会影响整个欧洲地区，后果不堪设想。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此外，普丁宣布暂停参与核武互信机制《新削减战略武器条约》。</a:t>
            </a:r>
            <a:br>
              <a:rPr lang="en-MY" alt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</a:br>
            <a:r>
              <a:rPr lang="zh-TW" sz="1200" kern="1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DFHei-W3-WIN-BF"/>
              </a:rPr>
              <a:t>许多专家担心，俄国此举恐将使中国、北韩和伊朗肆无忌惮地扩大发展核武，把世界推向末日边缘。</a:t>
            </a: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 </a:t>
            </a:r>
            <a:endParaRPr lang="en-MY" sz="11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pPr marL="182880"/>
            <a:br>
              <a:rPr lang="en-US" sz="1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男</a:t>
            </a:r>
            <a:r>
              <a:rPr lang="zh-CN" altLang="en-US" dirty="0"/>
              <a:t>、</a:t>
            </a:r>
            <a:r>
              <a:rPr lang="en-US" dirty="0"/>
              <a:t>女</a:t>
            </a:r>
            <a:r>
              <a:rPr lang="zh-CN" altLang="en-US" dirty="0"/>
              <a:t>、</a:t>
            </a:r>
            <a:r>
              <a:rPr lang="en-US" dirty="0" err="1"/>
              <a:t>会众</a:t>
            </a:r>
            <a:r>
              <a:rPr lang="zh-CN" altLang="en-US" dirty="0"/>
              <a:t>，轮流开声</a:t>
            </a:r>
            <a:r>
              <a:rPr lang="en-US" dirty="0" err="1"/>
              <a:t>祷告</a:t>
            </a:r>
            <a:r>
              <a:rPr 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err="1"/>
              <a:t>祷文分幼粗两字体</a:t>
            </a:r>
            <a:r>
              <a:rPr lang="zh-CN" altLang="en-US" sz="1000" dirty="0"/>
              <a:t>，</a:t>
            </a:r>
            <a:r>
              <a:rPr lang="en-US" sz="1000" dirty="0"/>
              <a:t>可</a:t>
            </a:r>
            <a:r>
              <a:rPr lang="zh-CN" altLang="en-US" sz="1000" dirty="0"/>
              <a:t>以作</a:t>
            </a:r>
            <a:r>
              <a:rPr lang="en-US" sz="1000" dirty="0" err="1"/>
              <a:t>启应</a:t>
            </a:r>
            <a:r>
              <a:rPr lang="zh-CN" altLang="en-US" sz="1000" dirty="0"/>
              <a:t>方式，</a:t>
            </a:r>
            <a:r>
              <a:rPr lang="en-US" sz="1000" dirty="0"/>
              <a:t>男</a:t>
            </a:r>
            <a:r>
              <a:rPr lang="zh-CN" altLang="en-US" sz="1000" dirty="0"/>
              <a:t>、</a:t>
            </a:r>
            <a:r>
              <a:rPr lang="en-US" sz="1000" dirty="0"/>
              <a:t>女</a:t>
            </a:r>
            <a:r>
              <a:rPr lang="zh-CN" altLang="en-US" sz="1000" dirty="0"/>
              <a:t>、</a:t>
            </a:r>
            <a:r>
              <a:rPr lang="en-US" sz="1000" dirty="0" err="1"/>
              <a:t>会众</a:t>
            </a:r>
            <a:r>
              <a:rPr lang="zh-CN" altLang="en-US" sz="1000" dirty="0"/>
              <a:t>轮流开声</a:t>
            </a:r>
            <a:r>
              <a:rPr lang="en-US" sz="1000" dirty="0" err="1"/>
              <a:t>祷告</a:t>
            </a:r>
            <a:r>
              <a:rPr lang="en-US" sz="1000" dirty="0"/>
              <a:t>。</a:t>
            </a:r>
          </a:p>
          <a:p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《</a:t>
            </a:r>
            <a:r>
              <a:rPr lang="zh-CN" altLang="en-US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宣教日引</a:t>
            </a:r>
            <a:r>
              <a:rPr lang="en-US" altLang="zh-CN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》2023</a:t>
            </a:r>
            <a:r>
              <a:rPr lang="zh-CN" altLang="en-US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年</a:t>
            </a:r>
            <a:r>
              <a:rPr lang="en-MY" altLang="zh-CN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7</a:t>
            </a:r>
            <a:r>
              <a:rPr lang="zh-CN" altLang="en-US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月</a:t>
            </a:r>
            <a:r>
              <a:rPr lang="en-MY" altLang="zh-CN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9</a:t>
            </a:r>
            <a:r>
              <a:rPr lang="zh-CN" altLang="en-US" sz="1000" b="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日：</a:t>
            </a:r>
            <a:br>
              <a:rPr lang="en-MY" altLang="zh-CN" sz="1000" b="1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</a:br>
            <a:r>
              <a:rPr lang="zh-TW" sz="1000" b="1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关于战争加剧全球暖化</a:t>
            </a:r>
            <a:endParaRPr lang="en-MY" altLang="zh-TW" sz="1000" b="1" kern="0" dirty="0">
              <a:solidFill>
                <a:srgbClr val="636467"/>
              </a:solidFill>
              <a:effectLst/>
              <a:latin typeface="Calibri" panose="020F0502020204030204" pitchFamily="34" charset="0"/>
              <a:ea typeface="IDHeiMedium"/>
              <a:cs typeface="IDHei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00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面对美国越演越烈的贸易围堵，</a:t>
            </a:r>
            <a:br>
              <a:rPr lang="en-MY" altLang="zh-TW" sz="100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</a:br>
            <a:r>
              <a:rPr lang="zh-TW" sz="100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仰赖能源进口走向绿色发电的中国，</a:t>
            </a:r>
            <a:endParaRPr lang="en-MY" altLang="zh-TW" sz="1000" kern="0" dirty="0">
              <a:solidFill>
                <a:srgbClr val="636467"/>
              </a:solidFill>
              <a:effectLst/>
              <a:latin typeface="Calibri" panose="020F0502020204030204" pitchFamily="34" charset="0"/>
              <a:ea typeface="IDHeiMedium"/>
              <a:cs typeface="IDHei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sz="1000" kern="0" dirty="0">
                <a:solidFill>
                  <a:srgbClr val="636467"/>
                </a:solidFill>
                <a:effectLst/>
                <a:latin typeface="Calibri" panose="020F0502020204030204" pitchFamily="34" charset="0"/>
                <a:ea typeface="IDHeiMedium"/>
                <a:cs typeface="IDHeiMedium"/>
              </a:rPr>
              <a:t>倒退回去烧自家开采的煤矿，以求自保。</a:t>
            </a:r>
            <a:endParaRPr lang="en-MY" sz="1000" kern="100" dirty="0">
              <a:effectLst/>
              <a:latin typeface="Calibri" panose="020F0502020204030204" pitchFamily="34" charset="0"/>
              <a:ea typeface="新細明體" panose="02020300000000000000" pitchFamily="18" charset="-120"/>
              <a:cs typeface="Times New Roman" panose="02020603050405020304" pitchFamily="18" charset="0"/>
            </a:endParaRP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 err="1"/>
              <a:t>祷文分幼粗两字体</a:t>
            </a:r>
            <a:r>
              <a:rPr lang="zh-CN" altLang="en-US" sz="1000" dirty="0"/>
              <a:t>，</a:t>
            </a:r>
            <a:r>
              <a:rPr lang="en-US" sz="1000" dirty="0"/>
              <a:t>可</a:t>
            </a:r>
            <a:r>
              <a:rPr lang="zh-CN" altLang="en-US" sz="1000" dirty="0"/>
              <a:t>以作</a:t>
            </a:r>
            <a:r>
              <a:rPr lang="en-US" sz="1000" dirty="0" err="1"/>
              <a:t>启应</a:t>
            </a:r>
            <a:r>
              <a:rPr lang="zh-CN" altLang="en-US" sz="1000" dirty="0"/>
              <a:t>方式，</a:t>
            </a:r>
            <a:r>
              <a:rPr lang="en-US" sz="1000" dirty="0"/>
              <a:t>男</a:t>
            </a:r>
            <a:r>
              <a:rPr lang="zh-CN" altLang="en-US" sz="1000" dirty="0"/>
              <a:t>、</a:t>
            </a:r>
            <a:r>
              <a:rPr lang="en-US" sz="1000" dirty="0"/>
              <a:t>女</a:t>
            </a:r>
            <a:r>
              <a:rPr lang="zh-CN" altLang="en-US" sz="1000" dirty="0"/>
              <a:t>、</a:t>
            </a:r>
            <a:r>
              <a:rPr lang="en-US" sz="1000" dirty="0" err="1"/>
              <a:t>会众</a:t>
            </a:r>
            <a:r>
              <a:rPr lang="zh-CN" altLang="en-US" sz="1000" dirty="0"/>
              <a:t>轮流开声</a:t>
            </a:r>
            <a:r>
              <a:rPr lang="en-US" sz="1000" dirty="0" err="1"/>
              <a:t>祷告</a:t>
            </a:r>
            <a:r>
              <a:rPr lang="en-US" sz="1000" dirty="0"/>
              <a:t>。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0A47A-5C7E-436F-BE97-00A4918567C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8</a:t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F1901-2DA5-4AAE-ACDD-79CB8096E104}" type="slidenum">
              <a:rPr lang="en-MY" smtClean="0"/>
              <a:t>9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05AB-13C4-4FEF-8460-F7BC1550F1E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EC86-6482-419B-8FAC-16505F4BF4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4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2" r="10982"/>
          <a:stretch>
            <a:fillRect/>
          </a:stretch>
        </p:blipFill>
        <p:spPr>
          <a:xfrm>
            <a:off x="1675" y="-30145"/>
            <a:ext cx="12192000" cy="76056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0" y="172470"/>
            <a:ext cx="831271" cy="1331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590" y="1219200"/>
            <a:ext cx="2517409" cy="275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5000" y="5194618"/>
            <a:ext cx="8305800" cy="1137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俄乌战争</a:t>
            </a:r>
            <a:endParaRPr lang="en-US" sz="4000" b="1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2023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7月</a:t>
            </a:r>
            <a:endParaRPr lang="en-MY" sz="4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381808" y="533400"/>
            <a:ext cx="4124878" cy="6092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sz="36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俄乌战争</a:t>
            </a:r>
            <a:endParaRPr lang="en-MY" altLang="zh-TW" sz="3600" b="1" kern="100" dirty="0">
              <a:solidFill>
                <a:srgbClr val="F8E108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indent="-27432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俄乌历史与关系</a:t>
            </a:r>
            <a:br>
              <a:rPr lang="en-MY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俄罗斯人</a:t>
            </a:r>
            <a:r>
              <a:rPr lang="zh-CN" altLang="en-US" sz="28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乌克兰人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白俄罗斯人</a:t>
            </a:r>
            <a:endParaRPr lang="en-MY" altLang="zh-TW" sz="2800" b="1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2022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zh-CN" alt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br>
              <a:rPr lang="en-US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普京入侵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战事集中在马里乌波尔</a:t>
            </a:r>
            <a:endParaRPr lang="en-MY" sz="28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sz="3200" b="1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俄乌战争现况</a:t>
            </a:r>
            <a:br>
              <a:rPr lang="en-MY" altLang="zh-TW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俄军伤亡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万</a:t>
            </a:r>
            <a:br>
              <a:rPr lang="en-MY" altLang="zh-CN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乌军伤亡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千多</a:t>
            </a:r>
            <a:r>
              <a:rPr lang="zh-CN" altLang="en-US" sz="2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  <a:t>，</a:t>
            </a:r>
            <a:br>
              <a:rPr lang="en-MY" altLang="zh-CN" sz="2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乌平民伤亡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万</a:t>
            </a:r>
            <a:br>
              <a:rPr lang="en-MY" altLang="zh-TW" sz="2800" kern="100" dirty="0">
                <a:effectLst/>
                <a:latin typeface="Calibri" panose="020F0502020204030204" pitchFamily="34" charset="0"/>
                <a:ea typeface="新細明體" panose="02020300000000000000" pitchFamily="18" charset="-120"/>
                <a:cs typeface="Times New Roman" panose="02020603050405020304" pitchFamily="18" charset="0"/>
              </a:rPr>
            </a:b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难民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816</a:t>
            </a:r>
            <a:r>
              <a:rPr lang="zh-TW" sz="28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万</a:t>
            </a:r>
            <a:endParaRPr lang="en-MY" sz="28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10481" r="2175" b="9590"/>
          <a:stretch>
            <a:fillRect/>
          </a:stretch>
        </p:blipFill>
        <p:spPr>
          <a:xfrm>
            <a:off x="4800600" y="1377190"/>
            <a:ext cx="7424057" cy="5502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92693" y="833660"/>
            <a:ext cx="505565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zh-TW" sz="36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战火</a:t>
            </a:r>
            <a:r>
              <a:rPr lang="zh-CN" altLang="en-US" sz="36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sz="36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</a:t>
            </a:r>
            <a:endParaRPr lang="en-MY" sz="3600" b="1" kern="100" dirty="0">
              <a:solidFill>
                <a:srgbClr val="F8E108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孩子的童年被摧毁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女性的处境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令人堪忧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俄国少数民族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的灾难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改变全球的能源政策走向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000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引发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东非粮食危机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4320" marR="0" lvl="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俄罗斯的核武威胁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20349" r="8600" b="5949"/>
          <a:stretch>
            <a:fillRect/>
          </a:stretch>
        </p:blipFill>
        <p:spPr>
          <a:xfrm>
            <a:off x="5105400" y="1393367"/>
            <a:ext cx="3581400" cy="2562685"/>
          </a:xfrm>
          <a:prstGeom prst="rect">
            <a:avLst/>
          </a:prstGeom>
        </p:spPr>
      </p:pic>
      <p:pic>
        <p:nvPicPr>
          <p:cNvPr id="12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6818" r="3362" b="16748"/>
          <a:stretch>
            <a:fillRect/>
          </a:stretch>
        </p:blipFill>
        <p:spPr>
          <a:xfrm>
            <a:off x="5094514" y="3956052"/>
            <a:ext cx="3592286" cy="2562685"/>
          </a:xfrm>
          <a:prstGeom prst="rect">
            <a:avLst/>
          </a:prstGeom>
        </p:spPr>
      </p:pic>
      <p:pic>
        <p:nvPicPr>
          <p:cNvPr id="13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3" b="10693"/>
          <a:stretch>
            <a:fillRect/>
          </a:stretch>
        </p:blipFill>
        <p:spPr>
          <a:xfrm>
            <a:off x="8599715" y="1393367"/>
            <a:ext cx="3581400" cy="2562685"/>
          </a:xfrm>
          <a:prstGeom prst="rect">
            <a:avLst/>
          </a:prstGeom>
        </p:spPr>
      </p:pic>
      <p:pic>
        <p:nvPicPr>
          <p:cNvPr id="14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3252"/>
          <a:stretch>
            <a:fillRect/>
          </a:stretch>
        </p:blipFill>
        <p:spPr>
          <a:xfrm>
            <a:off x="8599715" y="3956052"/>
            <a:ext cx="3592286" cy="256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743200" y="2998113"/>
            <a:ext cx="7249078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我们一同</a:t>
            </a:r>
            <a:r>
              <a:rPr lang="zh-TW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为</a:t>
            </a:r>
            <a:r>
              <a:rPr lang="zh-CN" altLang="en-US" sz="3200" b="1" dirty="0">
                <a:solidFill>
                  <a:srgbClr val="F8E108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俄</a:t>
            </a:r>
            <a:r>
              <a:rPr lang="zh-TW" sz="3200" b="1" dirty="0">
                <a:solidFill>
                  <a:srgbClr val="F8E108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乌</a:t>
            </a:r>
            <a:r>
              <a:rPr lang="zh-CN" altLang="en-US" sz="3200" b="1" dirty="0">
                <a:solidFill>
                  <a:srgbClr val="F8E108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战争的受害者</a:t>
            </a:r>
            <a:r>
              <a:rPr lang="zh-TW" sz="3200" b="1" dirty="0">
                <a:solidFill>
                  <a:schemeClr val="bg1"/>
                </a:solidFill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祷告</a:t>
            </a:r>
            <a:endParaRPr lang="en-US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8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76200" y="404577"/>
            <a:ext cx="12039600" cy="617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sz="3000" b="1" kern="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弟兄</a:t>
            </a:r>
            <a:r>
              <a:rPr lang="zh-CN" altLang="en-US" sz="3000" b="1" kern="100" dirty="0">
                <a:solidFill>
                  <a:srgbClr val="F8E1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父神！我们为乌克兰的难民儿童和妇女祷告！</a:t>
            </a:r>
            <a:br>
              <a:rPr lang="en-MY" alt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特别记念</a:t>
            </a:r>
            <a:r>
              <a:rPr 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6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千</a:t>
            </a:r>
            <a:r>
              <a:rPr lang="zh-CN" altLang="en-US" sz="3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名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被掳到俄罗斯的孩子，</a:t>
            </a:r>
            <a:br>
              <a:rPr lang="en-MY" alt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愿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祢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不要忘记他们的苦情，愿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祢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以大能遮盖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，使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他们不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受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伤害，</a:t>
            </a:r>
            <a:br>
              <a:rPr lang="en-MY" alt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愿主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的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诚实</a:t>
            </a:r>
            <a:r>
              <a:rPr lang="zh-TW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和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公义</a:t>
            </a:r>
            <a:r>
              <a:rPr lang="zh-CN" altLang="en-US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，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保护他们脱离欺压人的手</a:t>
            </a:r>
            <a:r>
              <a:rPr lang="zh-TW" altLang="en-US" sz="3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。</a:t>
            </a:r>
            <a:br>
              <a:rPr lang="en-MY" alt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 </a:t>
            </a:r>
            <a:r>
              <a:rPr lang="zh-CN" altLang="en-US" sz="3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让他们</a:t>
            </a:r>
            <a:r>
              <a:rPr lang="zh-TW" sz="3000" kern="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不丧胆不恐惧，医治他们受创伤的身心灵，靠主十分平安！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zh-TW" sz="30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姊妹</a:t>
            </a:r>
            <a:r>
              <a:rPr lang="zh-CN" altLang="en-US" sz="3000" b="1" kern="100" dirty="0">
                <a:solidFill>
                  <a:srgbClr val="F8E1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祝福乌克兰的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1,400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万难民，愿他们在寄居地得到保护和供应，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孩子有机会继续上学，都能收到家人的消息，身心灵被主医治，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早日返回家园，重建破坏的城垣。</a:t>
            </a:r>
            <a:endParaRPr lang="en-MY" sz="3000" kern="100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  <a:spcAft>
                <a:spcPts val="1200"/>
              </a:spcAft>
            </a:pPr>
            <a:r>
              <a:rPr lang="zh-TW" sz="3000" b="1" kern="100" dirty="0">
                <a:solidFill>
                  <a:srgbClr val="F8E1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全体会众</a:t>
            </a:r>
            <a:r>
              <a:rPr lang="zh-CN" altLang="en-US" sz="3000" b="1" kern="100" dirty="0">
                <a:solidFill>
                  <a:srgbClr val="F8E1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主啊，俄罗斯有许多被征募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前线打仗的少数族裔，</a:t>
            </a:r>
            <a:br>
              <a:rPr lang="en-MY" alt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他们在没有足够的训练和装置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下，战死沙场。</a:t>
            </a:r>
            <a:br>
              <a:rPr lang="en-MY" alt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求主</a:t>
            </a:r>
            <a:r>
              <a:rPr lang="zh-TW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安慰他们的家人</a:t>
            </a:r>
            <a:r>
              <a:rPr lang="zh-CN" altLang="en-US" sz="30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垂听俄乌双方无助人民的祷告</a:t>
            </a:r>
            <a:r>
              <a:rPr lang="zh-CN" altLang="en-US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br>
              <a:rPr lang="en-MY" alt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kern="100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愿福音成为百姓的最大的支持和盼望</a:t>
            </a:r>
            <a:r>
              <a:rPr lang="zh-TW" sz="3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。</a:t>
            </a:r>
            <a:r>
              <a:rPr lang="en-US" sz="3000" kern="100" dirty="0">
                <a:solidFill>
                  <a:schemeClr val="bg1"/>
                </a:solidFill>
                <a:effectLst/>
                <a:latin typeface="Yu Gothic" panose="020B0400000000000000" pitchFamily="34" charset="-128"/>
                <a:ea typeface="新細明體" panose="02020300000000000000" pitchFamily="18" charset="-120"/>
                <a:cs typeface="Times New Roman" panose="02020603050405020304" pitchFamily="18" charset="0"/>
              </a:rPr>
              <a:t> </a:t>
            </a:r>
            <a:endParaRPr lang="en-US" sz="30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0" y="371920"/>
            <a:ext cx="924478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3" b="11153"/>
          <a:stretch>
            <a:fillRect/>
          </a:stretch>
        </p:blipFill>
        <p:spPr>
          <a:xfrm>
            <a:off x="0" y="0"/>
            <a:ext cx="12192000" cy="686888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685800"/>
            <a:ext cx="11125200" cy="5400675"/>
          </a:xfrm>
          <a:prstGeom prst="rect">
            <a:avLst/>
          </a:prstGeom>
          <a:solidFill>
            <a:srgbClr val="F8E108">
              <a:alpha val="90000"/>
            </a:srgb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</a:pPr>
            <a:endParaRPr lang="en-MY" altLang="zh-TW" sz="5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 algn="ctr">
              <a:spcBef>
                <a:spcPts val="600"/>
              </a:spcBef>
            </a:pP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天父，许多贫穷国家的人民，因为俄乌战争而买不到食物、</a:t>
            </a:r>
            <a:br>
              <a:rPr lang="en-MY" alt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</a:b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药品和燃料，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东非各国有七百万人陷入饥荒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，</a:t>
            </a:r>
            <a:br>
              <a:rPr lang="en-MY" altLang="zh-CN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</a:br>
            <a:r>
              <a:rPr lang="zh-CN" altLang="en-US" sz="3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甚至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令人口</a:t>
            </a:r>
            <a:r>
              <a:rPr 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2,200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万的</a:t>
            </a:r>
            <a:r>
              <a:rPr lang="zh-TW" sz="3000" u="none" strike="noStrike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斯</a:t>
            </a:r>
            <a:r>
              <a:rPr lang="zh-CN" altLang="en-US" sz="3000" u="none" strike="noStrike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里</a:t>
            </a:r>
            <a:r>
              <a:rPr lang="zh-TW" sz="3000" u="none" strike="noStrike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兰卡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宣布</a:t>
            </a:r>
            <a:r>
              <a:rPr lang="zh-TW" sz="3000" strike="noStrike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300000000000000" pitchFamily="18" charset="-120"/>
              </a:rPr>
              <a:t>破产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。</a:t>
            </a:r>
            <a:br>
              <a:rPr lang="en-MY" alt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</a:b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DFHei-W3-WIN-BF"/>
              </a:rPr>
              <a:t>天父，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求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祢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感动世界各地的人，</a:t>
            </a:r>
            <a:r>
              <a:rPr lang="zh-CN" altLang="en-US" sz="3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关注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这些正在挣扎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中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的家庭，</a:t>
            </a:r>
            <a:br>
              <a:rPr lang="en-MY" alt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提供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他们粮食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和医疗援助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，以及提供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长期的解决方案。</a:t>
            </a:r>
            <a:endParaRPr lang="en-MY" sz="30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</a:pPr>
            <a:r>
              <a:rPr 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 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求主怜悯世人，宽恕人类过度贪婪和任意开发，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令气候变干旱，又发动战争，制造粮食危机，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愿世人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都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回转，按神的心意管理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这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世界，不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再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浪费资源。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愿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祢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施恩覆盖东非地区，降下甘霖使万物生长。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慈悲全能的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神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，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求祢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止息俄乌战争，医治乌克兰受破坏的耕地，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</a:b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使地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不再荒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废恢复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肥沃，供应欧洲和非洲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的粮食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需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求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微軟正黑體" panose="020B0604030504040204" pitchFamily="34" charset="-120"/>
              </a:rPr>
              <a:t>。</a:t>
            </a:r>
            <a:endParaRPr lang="zh-TW" altLang="en-US" sz="30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878" y="833660"/>
            <a:ext cx="11125200" cy="4919345"/>
          </a:xfrm>
          <a:prstGeom prst="rect">
            <a:avLst/>
          </a:prstGeom>
          <a:solidFill>
            <a:srgbClr val="F8E108">
              <a:alpha val="85000"/>
            </a:srgb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</a:pPr>
            <a:endParaRPr lang="en-MY" altLang="zh-TW" sz="5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300000000000000" pitchFamily="18" charset="-120"/>
            </a:endParaRPr>
          </a:p>
          <a:p>
            <a:pPr marL="0" marR="0" algn="ctr">
              <a:lnSpc>
                <a:spcPct val="107000"/>
              </a:lnSpc>
              <a:spcBef>
                <a:spcPts val="600"/>
              </a:spcBef>
            </a:pP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天父，在这暴力充斥的世界，</a:t>
            </a:r>
            <a:br>
              <a:rPr lang="en-MY" alt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愿圣灵使西方欧美国家领袖，心存谦卑被主道规范，</a:t>
            </a:r>
            <a:br>
              <a:rPr lang="en-MY" alt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在</a:t>
            </a:r>
            <a:r>
              <a:rPr lang="zh-CN" altLang="en-US" sz="3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父</a:t>
            </a: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神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所指派的岗位上，诚信行公义</a:t>
            </a: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，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好怜悯。</a:t>
            </a:r>
            <a:br>
              <a:rPr lang="en-MY" alt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竭力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消除种族、宗教与文化</a:t>
            </a: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的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对立、制定出良善的外交政策，</a:t>
            </a:r>
            <a:br>
              <a:rPr lang="en-MY" alt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</a:b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建立</a:t>
            </a: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彼此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信任</a:t>
            </a:r>
            <a:r>
              <a:rPr lang="zh-CN" altLang="en-US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，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赐他们</a:t>
            </a: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智慧和勇气，</a:t>
            </a:r>
            <a:br>
              <a:rPr lang="en-MY" alt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愿意</a:t>
            </a:r>
            <a:r>
              <a:rPr lang="zh-TW" sz="30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摒弃核武器的发展和威慑，选择和平的道路</a:t>
            </a:r>
            <a:r>
              <a:rPr lang="zh-TW" sz="3000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。</a:t>
            </a:r>
            <a:endParaRPr lang="en-MY" altLang="zh-TW" sz="3000" kern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IDHeiMedium"/>
            </a:endParaRPr>
          </a:p>
          <a:p>
            <a:pPr marL="0" marR="0" algn="ctr">
              <a:lnSpc>
                <a:spcPct val="107000"/>
              </a:lnSpc>
              <a:spcBef>
                <a:spcPts val="600"/>
              </a:spcBef>
            </a:pPr>
            <a:r>
              <a:rPr lang="zh-TW" sz="3000" b="1" kern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IDHeiMedium"/>
              </a:rPr>
              <a:t>主啊，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求祢怜悯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我们免受战争和核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武的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威胁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与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伤害，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愿我们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都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能敬虔平安稳妥</a:t>
            </a:r>
            <a:r>
              <a:rPr lang="zh-TW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地渡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过每一天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br>
              <a:rPr lang="en-MY" alt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奉主耶稣基督的名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求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，阿</a:t>
            </a:r>
            <a:r>
              <a:rPr lang="zh-CN" altLang="en-US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们</a:t>
            </a:r>
            <a:r>
              <a:rPr lang="zh-TW" sz="30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MY" sz="30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algn="ctr">
              <a:spcBef>
                <a:spcPts val="600"/>
              </a:spcBef>
            </a:pPr>
            <a:endParaRPr lang="en-MY" altLang="zh-TW" sz="5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32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不再是个人的祷告，我们开始一起祈祷。</a:t>
            </a:r>
            <a:br>
              <a:rPr lang="zh-TW" altLang="en-US" sz="24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分钟，生活</a:t>
            </a:r>
            <a:r>
              <a:rPr lang="zh-CN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忙碌的人都能找到时间参与。</a:t>
            </a:r>
            <a:endParaRPr lang="zh-CN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</TotalTime>
  <Words>2722</Words>
  <Application>Microsoft Office PowerPoint</Application>
  <PresentationFormat>Widescreen</PresentationFormat>
  <Paragraphs>84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微軟正黑體</vt:lpstr>
      <vt:lpstr>Microsoft JhengHei UI</vt:lpstr>
      <vt:lpstr>Microsoft YaHei Light</vt:lpstr>
      <vt:lpstr>Söhne</vt:lpstr>
      <vt:lpstr>var(--article-hero-headline--htag--font-family)</vt:lpstr>
      <vt:lpstr>Yu Gothic</vt:lpstr>
      <vt:lpstr>Arial</vt:lpstr>
      <vt:lpstr>Calibri</vt:lpstr>
      <vt:lpstr>Calibri Light</vt:lpstr>
      <vt:lpstr>Courier New</vt:lpstr>
      <vt:lpstr>HelveticaNeue-Light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Yeng Shiow Lim</cp:lastModifiedBy>
  <cp:revision>2377</cp:revision>
  <dcterms:created xsi:type="dcterms:W3CDTF">2020-11-06T17:04:00Z</dcterms:created>
  <dcterms:modified xsi:type="dcterms:W3CDTF">2023-07-06T13:15:11Z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14F178BAC0AC4EE5B3151FE315483EA9</vt:lpwstr>
  </property>
  <property fmtid="{D5CDD505-2E9C-101B-9397-08002B2CF9AE}" pid="3" name="KSOProductBuildVer">
    <vt:lpwstr>1033-11.2.0.11537</vt:lpwstr>
  </property>
</Properties>
</file>