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11"/>
  </p:notesMasterIdLst>
  <p:sldIdLst>
    <p:sldId id="270" r:id="rId2"/>
    <p:sldId id="355" r:id="rId3"/>
    <p:sldId id="366" r:id="rId4"/>
    <p:sldId id="361" r:id="rId5"/>
    <p:sldId id="368" r:id="rId6"/>
    <p:sldId id="349" r:id="rId7"/>
    <p:sldId id="369" r:id="rId8"/>
    <p:sldId id="381" r:id="rId9"/>
    <p:sldId id="3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fan" initials="ef" lastIdx="1" clrIdx="0">
    <p:extLst>
      <p:ext uri="{19B8F6BF-5375-455C-9EA6-DF929625EA0E}">
        <p15:presenceInfo xmlns:p15="http://schemas.microsoft.com/office/powerpoint/2012/main" userId="075f14a0ffea5f7f" providerId="Windows Live"/>
      </p:ext>
    </p:extLst>
  </p:cmAuthor>
  <p:cmAuthor id="2" name="Yeng Shiow Lim" initials="YSL" lastIdx="1" clrIdx="1">
    <p:extLst>
      <p:ext uri="{19B8F6BF-5375-455C-9EA6-DF929625EA0E}">
        <p15:presenceInfo xmlns:p15="http://schemas.microsoft.com/office/powerpoint/2012/main" userId="385ee0dce7a98e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875"/>
    <a:srgbClr val="F8E108"/>
    <a:srgbClr val="325C9A"/>
    <a:srgbClr val="8F2407"/>
    <a:srgbClr val="A80080"/>
    <a:srgbClr val="FFFFFF"/>
    <a:srgbClr val="FFFFCC"/>
    <a:srgbClr val="533993"/>
    <a:srgbClr val="670D0D"/>
    <a:srgbClr val="362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48" autoAdjust="0"/>
    <p:restoredTop sz="86687" autoAdjust="0"/>
  </p:normalViewPr>
  <p:slideViewPr>
    <p:cSldViewPr>
      <p:cViewPr varScale="1">
        <p:scale>
          <a:sx n="99" d="100"/>
          <a:sy n="99" d="100"/>
        </p:scale>
        <p:origin x="870"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9FC77-4C07-4250-9504-1442D3B1CB40}" type="datetimeFigureOut">
              <a:rPr lang="en-US" smtClean="0"/>
              <a:pPr/>
              <a:t>7/1/2023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0A47A-5C7E-436F-BE97-00A4918567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b="1" i="0" dirty="0">
                <a:effectLst/>
                <a:latin typeface="var(--article-hero-headline--htag--font-family)"/>
              </a:rPr>
              <a:t>Mariupol</a:t>
            </a:r>
          </a:p>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pPr marL="0" marR="0">
              <a:spcBef>
                <a:spcPts val="0"/>
              </a:spcBef>
              <a:spcAft>
                <a:spcPts val="0"/>
              </a:spcAft>
            </a:pPr>
            <a:r>
              <a:rPr lang="en-US" altLang="zh-TW" sz="1800" b="1" kern="100" dirty="0">
                <a:effectLst/>
                <a:latin typeface="Calibri" panose="020F0502020204030204" pitchFamily="34" charset="0"/>
                <a:ea typeface="PMingLiU" panose="02020500000000000000" pitchFamily="18" charset="-120"/>
                <a:cs typeface="Times New Roman" panose="02020603050405020304" pitchFamily="18" charset="0"/>
              </a:rPr>
              <a:t>Russia-Ukraine History and Relations</a:t>
            </a:r>
          </a:p>
          <a:p>
            <a:pPr marL="285750" marR="0" indent="-285750">
              <a:spcBef>
                <a:spcPts val="0"/>
              </a:spcBef>
              <a:spcAft>
                <a:spcPts val="0"/>
              </a:spcAft>
              <a:buFont typeface="Arial" panose="020B0604020202020204" pitchFamily="34" charset="0"/>
              <a:buChar char="•"/>
            </a:pPr>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The ancient </a:t>
            </a:r>
            <a:r>
              <a:rPr lang="en-US" altLang="zh-TW" sz="1800" b="0" kern="100" dirty="0" err="1">
                <a:effectLst/>
                <a:latin typeface="Calibri" panose="020F0502020204030204" pitchFamily="34" charset="0"/>
                <a:ea typeface="PMingLiU" panose="02020500000000000000" pitchFamily="18" charset="-120"/>
                <a:cs typeface="Times New Roman" panose="02020603050405020304" pitchFamily="18" charset="0"/>
              </a:rPr>
              <a:t>Rus’</a:t>
            </a:r>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 tribes founded the </a:t>
            </a:r>
            <a:r>
              <a:rPr lang="en-US" altLang="zh-TW" sz="1800" b="0" kern="100" dirty="0" err="1">
                <a:effectLst/>
                <a:latin typeface="Calibri" panose="020F0502020204030204" pitchFamily="34" charset="0"/>
                <a:ea typeface="PMingLiU" panose="02020500000000000000" pitchFamily="18" charset="-120"/>
                <a:cs typeface="Times New Roman" panose="02020603050405020304" pitchFamily="18" charset="0"/>
              </a:rPr>
              <a:t>Kievan</a:t>
            </a:r>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 Rus state in Ukraine.</a:t>
            </a:r>
          </a:p>
          <a:p>
            <a:pPr marL="285750" marR="0" indent="-285750">
              <a:spcBef>
                <a:spcPts val="0"/>
              </a:spcBef>
              <a:spcAft>
                <a:spcPts val="0"/>
              </a:spcAft>
              <a:buFont typeface="Arial" panose="020B0604020202020204" pitchFamily="34" charset="0"/>
              <a:buChar char="•"/>
            </a:pPr>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Split into 3 branches: Russians (Great Russians), Ukrainians (Little Russians), and White Russians (Belarusians) </a:t>
            </a:r>
          </a:p>
          <a:p>
            <a:pPr marL="285750" marR="0" indent="-285750">
              <a:spcBef>
                <a:spcPts val="0"/>
              </a:spcBef>
              <a:spcAft>
                <a:spcPts val="0"/>
              </a:spcAft>
              <a:buFont typeface="Arial" panose="020B0604020202020204" pitchFamily="34" charset="0"/>
              <a:buChar char="•"/>
            </a:pPr>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It was one of the founding republics of the Soviet Union in 1922. The former Soviet military and industrial center. </a:t>
            </a:r>
            <a:r>
              <a:rPr lang="en-US" altLang="zh-TW" sz="1800" b="0" kern="100" dirty="0" err="1">
                <a:effectLst/>
                <a:latin typeface="Calibri" panose="020F0502020204030204" pitchFamily="34" charset="0"/>
                <a:ea typeface="PMingLiU" panose="02020500000000000000" pitchFamily="18" charset="-120"/>
                <a:cs typeface="Times New Roman" panose="02020603050405020304" pitchFamily="18" charset="0"/>
              </a:rPr>
              <a:t>Ukeraine</a:t>
            </a:r>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 became independent in 1991.</a:t>
            </a:r>
          </a:p>
          <a:p>
            <a:pPr marL="285750" marR="0" lvl="0" indent="-285750">
              <a:spcBef>
                <a:spcPts val="0"/>
              </a:spcBef>
              <a:spcAft>
                <a:spcPts val="0"/>
              </a:spcAft>
              <a:buFont typeface="Arial" panose="020B0604020202020204" pitchFamily="34" charset="0"/>
              <a:buChar char="•"/>
              <a:tabLst>
                <a:tab pos="457200" algn="l"/>
              </a:tabLst>
            </a:pPr>
            <a:r>
              <a:rPr lang="en-MY" sz="1800" kern="100" dirty="0">
                <a:effectLst/>
                <a:latin typeface="Calibri" panose="020F0502020204030204" pitchFamily="34" charset="0"/>
                <a:ea typeface="PMingLiU" panose="02020500000000000000" pitchFamily="18" charset="-120"/>
                <a:cs typeface="Times New Roman" panose="02020603050405020304" pitchFamily="18" charset="0"/>
              </a:rPr>
              <a:t>40% of the population in the eastern Donbass are Russians who predominantly speak Russian and are pro-Russian. It is an important military and industrial region. It has always been despised by the Ukrainian power.</a:t>
            </a:r>
          </a:p>
          <a:p>
            <a:pPr marL="0" marR="0" lvl="0" indent="0">
              <a:spcBef>
                <a:spcPts val="0"/>
              </a:spcBef>
              <a:spcAft>
                <a:spcPts val="0"/>
              </a:spcAft>
              <a:buFont typeface="Arial" panose="020B0604020202020204" pitchFamily="34" charset="0"/>
              <a:buNone/>
              <a:tabLst>
                <a:tab pos="457200" algn="l"/>
              </a:tabLst>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In 2014, the Russian military annexed Crimea in the southeast. (The following is the background for reference.) </a:t>
            </a:r>
          </a:p>
          <a:p>
            <a:pPr marL="285750" indent="-285750" algn="l">
              <a:buFont typeface="Arial" panose="020B0604020202020204" pitchFamily="34" charset="0"/>
              <a:buChar char="•"/>
            </a:pPr>
            <a:r>
              <a:rPr lang="en-US" altLang="zh-TW" sz="2800" b="0" i="0" dirty="0">
                <a:solidFill>
                  <a:srgbClr val="374151"/>
                </a:solidFill>
                <a:effectLst/>
                <a:latin typeface="Söhne"/>
              </a:rPr>
              <a:t>In 2014, Crimea held a referendum that was not recognized by the international community. The referendum asked residents whether they supported staying in Ukraine or joining Russia. It was believed that the majority of participating residents supported Crimea's independence and joining Russia.</a:t>
            </a:r>
          </a:p>
          <a:p>
            <a:pPr marL="285750" indent="-285750" algn="l">
              <a:buFont typeface="Arial" panose="020B0604020202020204" pitchFamily="34" charset="0"/>
              <a:buChar char="•"/>
            </a:pPr>
            <a:r>
              <a:rPr lang="en-US" altLang="zh-TW" sz="2800" b="0" i="0" dirty="0">
                <a:solidFill>
                  <a:srgbClr val="374151"/>
                </a:solidFill>
                <a:effectLst/>
                <a:latin typeface="Söhne"/>
              </a:rPr>
              <a:t>The referendum sparked controversy with doubts about its legitimacy. There were reports of intimidation and oppression during the voting process, and international observers were unable to access the region.</a:t>
            </a:r>
          </a:p>
          <a:p>
            <a:pPr marL="285750" indent="-285750" algn="l">
              <a:buFont typeface="Arial" panose="020B0604020202020204" pitchFamily="34" charset="0"/>
              <a:buChar char="•"/>
            </a:pPr>
            <a:r>
              <a:rPr lang="en-US" altLang="zh-TW" sz="2800" b="0" i="0" dirty="0">
                <a:solidFill>
                  <a:srgbClr val="374151"/>
                </a:solidFill>
                <a:effectLst/>
                <a:latin typeface="Söhne"/>
              </a:rPr>
              <a:t>Russia used this as a pretext to invade Crimea, claiming that the annexation was based on the expressed will of the local population and as a response to protecting the Russian ethnic group.</a:t>
            </a:r>
            <a:endParaRPr lang="en-US" altLang="zh-TW" sz="2800" b="0" i="0" kern="100" dirty="0">
              <a:solidFill>
                <a:srgbClr val="374151"/>
              </a:solidFill>
              <a:effectLst/>
              <a:latin typeface="Söhne"/>
              <a:ea typeface="PMingLiU" panose="02020500000000000000" pitchFamily="18" charset="-120"/>
              <a:cs typeface="Times New Roman" panose="02020603050405020304" pitchFamily="18" charset="0"/>
            </a:endParaRPr>
          </a:p>
          <a:p>
            <a:pPr algn="l"/>
            <a:endParaRPr lang="en-US" altLang="zh-TW" sz="1800" b="1" kern="100" dirty="0">
              <a:effectLst/>
              <a:latin typeface="Calibri" panose="020F0502020204030204" pitchFamily="34" charset="0"/>
              <a:ea typeface="PMingLiU" panose="02020500000000000000" pitchFamily="18" charset="-120"/>
              <a:cs typeface="Times New Roman" panose="02020603050405020304" pitchFamily="18" charset="0"/>
            </a:endParaRPr>
          </a:p>
          <a:p>
            <a:pPr algn="l"/>
            <a:r>
              <a:rPr lang="en-US" altLang="zh-TW" sz="1800" b="1" kern="100" dirty="0">
                <a:effectLst/>
                <a:latin typeface="Calibri" panose="020F0502020204030204" pitchFamily="34" charset="0"/>
                <a:ea typeface="PMingLiU" panose="02020500000000000000" pitchFamily="18" charset="-120"/>
                <a:cs typeface="Times New Roman" panose="02020603050405020304" pitchFamily="18" charset="0"/>
              </a:rPr>
              <a:t>Putin Invaded Ukraine</a:t>
            </a:r>
          </a:p>
          <a:p>
            <a:pPr marL="285750" indent="-285750" algn="l">
              <a:buFont typeface="Arial" panose="020B0604020202020204" pitchFamily="34" charset="0"/>
              <a:buChar char="•"/>
            </a:pPr>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On February 24, 2022, claiming to be under the threat caused by NATO’s expansion to the east, Putin declared invasion of Ukrainian in the pretext of "demilitarization" and "de-Nazification.” (More background for reference as follows)</a:t>
            </a:r>
          </a:p>
          <a:p>
            <a:pPr lvl="1" algn="l"/>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The justification was it was necessary to protect “the people who were being abused and slaughtered" and to "demilitarize and de-Nazify Ukraine”, in order to "bring those who harm civilians to justice." He accused Ukraine of being controlled by extremists and therefore called for a change in government.</a:t>
            </a:r>
          </a:p>
          <a:p>
            <a:pPr lvl="1" algn="l"/>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He also accused Ukraine of posing a threat to Russia by seeking NATO membership. In fact, NATO has never indicated acceptance of Ukraine's application, yet Russia has displayed more aggression than the threat he claimed.</a:t>
            </a:r>
          </a:p>
          <a:p>
            <a:pPr lvl="1" algn="l"/>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Subsequently, Russian forces invaded Ukraine from three directions: conducting bombings in the capital city of Kyiv and several other cities and military facilities; landed in the port of Odessa; and attacked Kharkov.</a:t>
            </a:r>
          </a:p>
          <a:p>
            <a:pPr marL="285750" indent="-285750" algn="l">
              <a:buFont typeface="Arial" panose="020B0604020202020204" pitchFamily="34" charset="0"/>
              <a:buChar char="•"/>
            </a:pPr>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The main focus of the war was the Mariupol region in the Donbass and Red Sea area.</a:t>
            </a:r>
          </a:p>
          <a:p>
            <a:pPr marL="285750" indent="-285750" algn="l">
              <a:buFont typeface="Arial" panose="020B0604020202020204" pitchFamily="34" charset="0"/>
              <a:buChar char="•"/>
            </a:pPr>
            <a:r>
              <a:rPr lang="en-US" altLang="zh-TW" sz="1800" b="0" kern="100" dirty="0">
                <a:effectLst/>
                <a:latin typeface="Calibri" panose="020F0502020204030204" pitchFamily="34" charset="0"/>
                <a:ea typeface="PMingLiU" panose="02020500000000000000" pitchFamily="18" charset="-120"/>
                <a:cs typeface="Times New Roman" panose="02020603050405020304" pitchFamily="18" charset="0"/>
              </a:rPr>
              <a:t>The total military force at that time: Ukraine had 196,000 active-duty personnel and 900,000 reserves; Russia had 900,000 active-duty personnel and 2 million reserves.</a:t>
            </a:r>
          </a:p>
          <a:p>
            <a:pPr algn="l"/>
            <a:endParaRPr lang="en-US" altLang="zh-TW" sz="1800" b="1"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spcBef>
                <a:spcPts val="0"/>
              </a:spcBef>
              <a:spcAft>
                <a:spcPts val="0"/>
              </a:spcAft>
            </a:pPr>
            <a:r>
              <a:rPr lang="en-US" sz="1800" b="1" kern="100" dirty="0">
                <a:effectLst/>
                <a:latin typeface="Calibri" panose="020F0502020204030204" pitchFamily="34" charset="0"/>
                <a:ea typeface="PMingLiU" panose="02020500000000000000" pitchFamily="18" charset="-120"/>
                <a:cs typeface="Times New Roman" panose="02020603050405020304" pitchFamily="18" charset="0"/>
              </a:rPr>
              <a:t>Current State of the Russo-Ukrainian War</a:t>
            </a: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Military strength between Russia and Ukraine was disparate. Europe and the US provided Ukraine with military aids as self-defense weapons. </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The Russian army had 200,000 casualties </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Ukrainians army casualty was over 9,000. 20,000 civilian fatalities, 8.16 million refugees, and 5.35 million displaced people in the country. </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The Ukrainian civilians paid the heavy and painful price.</a:t>
            </a:r>
          </a:p>
          <a:p>
            <a:pPr marL="0" marR="0">
              <a:spcBef>
                <a:spcPts val="0"/>
              </a:spcBef>
              <a:spcAft>
                <a:spcPts val="0"/>
              </a:spcAft>
            </a:pP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lnSpc>
                <a:spcPct val="107000"/>
              </a:lnSpc>
              <a:spcBef>
                <a:spcPts val="0"/>
              </a:spcBef>
              <a:spcAft>
                <a:spcPts val="0"/>
              </a:spcAft>
            </a:pPr>
            <a:endParaRPr lang="en-US" sz="1800" kern="0" dirty="0">
              <a:effectLst/>
              <a:latin typeface="Calibri" panose="020F0502020204030204" pitchFamily="34" charset="0"/>
              <a:ea typeface="PMingLiU" panose="02020500000000000000" pitchFamily="18" charset="-120"/>
              <a:cs typeface="Times New Roman" panose="02020603050405020304" pitchFamily="18" charset="0"/>
            </a:endParaRPr>
          </a:p>
          <a:p>
            <a:endParaRPr lang="en-MY" altLang="zh-TW" sz="1200" b="1" i="0" dirty="0">
              <a:solidFill>
                <a:srgbClr val="FF0000"/>
              </a:solidFill>
              <a:effectLst/>
              <a:latin typeface="Roboto" panose="02000000000000000000" pitchFamily="2" charset="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pPr/>
              <a:t>2</a:t>
            </a:fld>
            <a:endParaRPr lang="en-US"/>
          </a:p>
        </p:txBody>
      </p:sp>
    </p:spTree>
    <p:extLst>
      <p:ext uri="{BB962C8B-B14F-4D97-AF65-F5344CB8AC3E}">
        <p14:creationId xmlns:p14="http://schemas.microsoft.com/office/powerpoint/2010/main" val="245289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25000" lnSpcReduction="20000"/>
          </a:bodyPr>
          <a:lstStyle/>
          <a:p>
            <a:pPr marL="171450" marR="0" indent="-171450">
              <a:lnSpc>
                <a:spcPts val="1200"/>
              </a:lnSpc>
              <a:spcBef>
                <a:spcPts val="0"/>
              </a:spcBef>
              <a:spcAft>
                <a:spcPts val="0"/>
              </a:spcAft>
              <a:buFont typeface="Arial" panose="020B0604020202020204" pitchFamily="34" charset="0"/>
              <a:buChar char="•"/>
            </a:pPr>
            <a:r>
              <a:rPr lang="en-MY" altLang="zh-TW" sz="1200" b="1" kern="100" dirty="0">
                <a:effectLst/>
                <a:latin typeface="Yu Gothic" panose="020B0400000000000000" pitchFamily="34" charset="-128"/>
                <a:ea typeface="PMingLiU" panose="02020500000000000000" pitchFamily="18" charset="-120"/>
                <a:cs typeface="Times New Roman" panose="02020603050405020304" pitchFamily="18" charset="0"/>
              </a:rPr>
              <a:t>Children’s childhood destroyed</a:t>
            </a:r>
          </a:p>
          <a:p>
            <a:pPr marL="457200" marR="0" lvl="1">
              <a:lnSpc>
                <a:spcPts val="1200"/>
              </a:lnSpc>
              <a:spcBef>
                <a:spcPts val="0"/>
              </a:spcBef>
              <a:spcAft>
                <a:spcPts val="0"/>
              </a:spcAft>
            </a:pPr>
            <a:r>
              <a:rPr lang="en-MY" altLang="zh-TW" sz="1200" kern="100" dirty="0">
                <a:effectLst/>
                <a:latin typeface="Yu Gothic" panose="020B0400000000000000" pitchFamily="34" charset="-128"/>
                <a:ea typeface="PMingLiU" panose="02020500000000000000" pitchFamily="18" charset="-120"/>
                <a:cs typeface="Times New Roman" panose="02020603050405020304" pitchFamily="18" charset="0"/>
              </a:rPr>
              <a:t>No one in Ukraine can be sure that they will wake up tomorrow without a missile hitting their home. </a:t>
            </a:r>
          </a:p>
          <a:p>
            <a:pPr marL="457200" marR="0" lvl="1">
              <a:lnSpc>
                <a:spcPts val="1200"/>
              </a:lnSpc>
              <a:spcBef>
                <a:spcPts val="0"/>
              </a:spcBef>
              <a:spcAft>
                <a:spcPts val="0"/>
              </a:spcAft>
            </a:pPr>
            <a:r>
              <a:rPr lang="en-MY" altLang="zh-TW" sz="1200" kern="100" dirty="0">
                <a:effectLst/>
                <a:latin typeface="Yu Gothic" panose="020B0400000000000000" pitchFamily="34" charset="-128"/>
                <a:ea typeface="PMingLiU" panose="02020500000000000000" pitchFamily="18" charset="-120"/>
                <a:cs typeface="Times New Roman" panose="02020603050405020304" pitchFamily="18" charset="0"/>
              </a:rPr>
              <a:t>Among the 14 million refugees, 7.1 million are children. Deep wounds engraved in their hearts. An example: 7-year-old Aretha, who watched her father died while driving a car and her mother critically injured by a Russian military plane on her escape. </a:t>
            </a:r>
          </a:p>
          <a:p>
            <a:pPr marL="457200" marR="0" lvl="1">
              <a:lnSpc>
                <a:spcPts val="1200"/>
              </a:lnSpc>
              <a:spcBef>
                <a:spcPts val="0"/>
              </a:spcBef>
              <a:spcAft>
                <a:spcPts val="0"/>
              </a:spcAft>
            </a:pPr>
            <a:r>
              <a:rPr lang="en-MY" altLang="zh-TW" sz="1200" kern="100" dirty="0">
                <a:effectLst/>
                <a:latin typeface="Yu Gothic" panose="020B0400000000000000" pitchFamily="34" charset="-128"/>
                <a:ea typeface="PMingLiU" panose="02020500000000000000" pitchFamily="18" charset="-120"/>
                <a:cs typeface="Times New Roman" panose="02020603050405020304" pitchFamily="18" charset="0"/>
              </a:rPr>
              <a:t>6,000 children were forcibly transferred to areas controlled by the Russian authorities and subsequently being adopted by different Russian families. </a:t>
            </a:r>
          </a:p>
          <a:p>
            <a:pPr marL="457200" marR="0" lvl="1">
              <a:lnSpc>
                <a:spcPts val="1200"/>
              </a:lnSpc>
              <a:spcBef>
                <a:spcPts val="0"/>
              </a:spcBef>
              <a:spcAft>
                <a:spcPts val="0"/>
              </a:spcAft>
            </a:pPr>
            <a:r>
              <a:rPr lang="en-MY" altLang="zh-TW" sz="1200" kern="100" dirty="0">
                <a:effectLst/>
                <a:latin typeface="Yu Gothic" panose="020B0400000000000000" pitchFamily="34" charset="-128"/>
                <a:ea typeface="PMingLiU" panose="02020500000000000000" pitchFamily="18" charset="-120"/>
                <a:cs typeface="Times New Roman" panose="02020603050405020304" pitchFamily="18" charset="0"/>
              </a:rPr>
              <a:t>Children who have experienced war and violence have wounds left in their hearts. They are depressed and anxious. They don't want to talk to people, don't trust people, and have violent tendency. They often have nightmares, cry all night long, and fall to the ground with their hands on their heads whenever they hear loud noises. These are the wounds extremely difficult to heal.</a:t>
            </a:r>
          </a:p>
          <a:p>
            <a:pPr marL="742950" marR="0" lvl="1" indent="-285750">
              <a:lnSpc>
                <a:spcPts val="1200"/>
              </a:lnSpc>
              <a:spcBef>
                <a:spcPts val="0"/>
              </a:spcBef>
              <a:spcAft>
                <a:spcPts val="0"/>
              </a:spcAft>
              <a:buFont typeface="Courier New" panose="02070309020205020404" pitchFamily="49" charset="0"/>
              <a:buChar char="o"/>
            </a:pPr>
            <a:endParaRPr lang="en-MY" sz="1200" i="0" kern="100" dirty="0">
              <a:effectLst/>
              <a:latin typeface="Yu Gothic" panose="020B0400000000000000" pitchFamily="34" charset="-128"/>
              <a:ea typeface="PMingLiU" panose="02020500000000000000" pitchFamily="18" charset="-120"/>
              <a:cs typeface="Times New Roman" panose="02020603050405020304" pitchFamily="18" charset="0"/>
            </a:endParaRPr>
          </a:p>
          <a:p>
            <a:pPr marL="171450" marR="0" lvl="0" indent="-171450">
              <a:lnSpc>
                <a:spcPts val="1200"/>
              </a:lnSpc>
              <a:spcBef>
                <a:spcPts val="0"/>
              </a:spcBef>
              <a:spcAft>
                <a:spcPts val="0"/>
              </a:spcAft>
              <a:buFont typeface="Arial" panose="020B0604020202020204" pitchFamily="34" charset="0"/>
              <a:buChar char="•"/>
            </a:pPr>
            <a:r>
              <a:rPr lang="en-MY" sz="1100" b="1" i="0" kern="100" dirty="0">
                <a:effectLst/>
                <a:latin typeface="Calibri" panose="020F0502020204030204" pitchFamily="34" charset="0"/>
                <a:ea typeface="PMingLiU" panose="02020500000000000000" pitchFamily="18" charset="-120"/>
                <a:cs typeface="Times New Roman" panose="02020603050405020304" pitchFamily="18" charset="0"/>
              </a:rPr>
              <a:t>Women’s situation in perilous</a:t>
            </a: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Besides being tortured, raped, and killed by the Russian army, many women and children fled their home in a rush and settled in hastily built mixed gender shelters. They face the enormous risks of sexual harassment, sexual violence, and human trafficking.</a:t>
            </a:r>
          </a:p>
          <a:p>
            <a:pPr marL="0" marR="0" lvl="0" indent="0">
              <a:lnSpc>
                <a:spcPts val="1200"/>
              </a:lnSpc>
              <a:spcBef>
                <a:spcPts val="0"/>
              </a:spcBef>
              <a:spcAft>
                <a:spcPts val="0"/>
              </a:spcAft>
              <a:buFont typeface="Courier New" panose="02070309020205020404" pitchFamily="49" charset="0"/>
              <a:buNone/>
            </a:pPr>
            <a:endParaRPr lang="en-MY" sz="1100" b="0" i="0" kern="100" dirty="0">
              <a:effectLst/>
              <a:latin typeface="Calibri" panose="020F0502020204030204" pitchFamily="34" charset="0"/>
              <a:ea typeface="PMingLiU" panose="02020500000000000000" pitchFamily="18" charset="-120"/>
              <a:cs typeface="Times New Roman" panose="02020603050405020304" pitchFamily="18" charset="0"/>
            </a:endParaRPr>
          </a:p>
          <a:p>
            <a:pPr marL="171450" marR="0" lvl="0" indent="-171450">
              <a:lnSpc>
                <a:spcPts val="1200"/>
              </a:lnSpc>
              <a:spcBef>
                <a:spcPts val="0"/>
              </a:spcBef>
              <a:spcAft>
                <a:spcPts val="0"/>
              </a:spcAft>
              <a:buFont typeface="Arial" panose="020B0604020202020204" pitchFamily="34" charset="0"/>
              <a:buChar char="•"/>
            </a:pPr>
            <a:r>
              <a:rPr lang="en-MY" sz="1100" b="1" i="0" kern="100" dirty="0">
                <a:effectLst/>
                <a:latin typeface="Calibri" panose="020F0502020204030204" pitchFamily="34" charset="0"/>
                <a:ea typeface="PMingLiU" panose="02020500000000000000" pitchFamily="18" charset="-120"/>
                <a:cs typeface="Times New Roman" panose="02020603050405020304" pitchFamily="18" charset="0"/>
              </a:rPr>
              <a:t>Plight of Russian’s ethnic minorities</a:t>
            </a:r>
            <a:endParaRPr lang="en-MY" sz="1100" b="0" i="0" kern="100" dirty="0">
              <a:effectLst/>
              <a:latin typeface="Calibri" panose="020F0502020204030204" pitchFamily="34" charset="0"/>
              <a:ea typeface="PMingLiU" panose="02020500000000000000" pitchFamily="18" charset="-120"/>
              <a:cs typeface="Times New Roman" panose="02020603050405020304" pitchFamily="18" charset="0"/>
            </a:endParaRP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On September 21, 2022, Putin called up 300,000 reserve soldiers - half-forced, half-incentivised and offering them good pay - to join the infantry or airborne forces of higher casualty rate. </a:t>
            </a: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The BBC's Russian service discovered from a list of more than 6,000 Russian military deaths that a very high proportion were from ethnic minority border areas such as Dagestan and Buryatia.</a:t>
            </a:r>
          </a:p>
          <a:p>
            <a:pPr marL="0" marR="0" lvl="0" indent="0">
              <a:lnSpc>
                <a:spcPts val="1200"/>
              </a:lnSpc>
              <a:spcBef>
                <a:spcPts val="0"/>
              </a:spcBef>
              <a:spcAft>
                <a:spcPts val="0"/>
              </a:spcAft>
              <a:buFont typeface="Courier New" panose="02070309020205020404" pitchFamily="49" charset="0"/>
              <a:buNone/>
            </a:pPr>
            <a:endParaRPr lang="en-MY" sz="1100" b="0" i="0" kern="100" dirty="0">
              <a:effectLst/>
              <a:latin typeface="Calibri" panose="020F0502020204030204" pitchFamily="34" charset="0"/>
              <a:ea typeface="PMingLiU" panose="02020500000000000000" pitchFamily="18" charset="-120"/>
              <a:cs typeface="Times New Roman" panose="02020603050405020304" pitchFamily="18" charset="0"/>
            </a:endParaRPr>
          </a:p>
          <a:p>
            <a:pPr marL="171450" marR="0" lvl="0" indent="-171450">
              <a:lnSpc>
                <a:spcPts val="1200"/>
              </a:lnSpc>
              <a:spcBef>
                <a:spcPts val="0"/>
              </a:spcBef>
              <a:spcAft>
                <a:spcPts val="0"/>
              </a:spcAft>
              <a:buFont typeface="Arial" panose="020B0604020202020204" pitchFamily="34" charset="0"/>
              <a:buChar char="•"/>
            </a:pPr>
            <a:r>
              <a:rPr lang="en-MY" sz="1100" b="1" i="0" kern="100" dirty="0">
                <a:effectLst/>
                <a:latin typeface="Calibri" panose="020F0502020204030204" pitchFamily="34" charset="0"/>
                <a:ea typeface="PMingLiU" panose="02020500000000000000" pitchFamily="18" charset="-120"/>
                <a:cs typeface="Times New Roman" panose="02020603050405020304" pitchFamily="18" charset="0"/>
              </a:rPr>
              <a:t>Changing the direction of global energy policy</a:t>
            </a: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In 2022, as the world gradually emerged from the pandemic and various industries resumed production, the energy supply was at a low point due to US sanctions on Russian exports. </a:t>
            </a: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Russia retaliated by reducing production. Many countries resorted to restarting coal-fired power plants.</a:t>
            </a: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Countries such as India, Pakistan, Myanmar, and Sri Lanka faced nationwide power outages, leading many energy-consuming nations to reduce their reliance on fossil fuels, which contribute to global warming, but focus on the development of renewable energy.</a:t>
            </a:r>
          </a:p>
          <a:p>
            <a:pPr marL="0" marR="0" lvl="0" indent="0">
              <a:lnSpc>
                <a:spcPts val="1200"/>
              </a:lnSpc>
              <a:spcBef>
                <a:spcPts val="0"/>
              </a:spcBef>
              <a:spcAft>
                <a:spcPts val="0"/>
              </a:spcAft>
              <a:buFont typeface="Courier New" panose="02070309020205020404" pitchFamily="49" charset="0"/>
              <a:buNone/>
            </a:pPr>
            <a:endParaRPr lang="en-MY" sz="1100" b="0" i="0" kern="100" dirty="0">
              <a:effectLst/>
              <a:latin typeface="Calibri" panose="020F0502020204030204" pitchFamily="34" charset="0"/>
              <a:ea typeface="PMingLiU" panose="02020500000000000000" pitchFamily="18" charset="-120"/>
              <a:cs typeface="Times New Roman" panose="02020603050405020304" pitchFamily="18" charset="0"/>
            </a:endParaRPr>
          </a:p>
          <a:p>
            <a:pPr marL="171450" marR="0" lvl="0" indent="-171450">
              <a:lnSpc>
                <a:spcPts val="1200"/>
              </a:lnSpc>
              <a:spcBef>
                <a:spcPts val="0"/>
              </a:spcBef>
              <a:spcAft>
                <a:spcPts val="0"/>
              </a:spcAft>
              <a:buFont typeface="Arial" panose="020B0604020202020204" pitchFamily="34" charset="0"/>
              <a:buChar char="•"/>
            </a:pPr>
            <a:r>
              <a:rPr lang="en-MY" sz="1100" b="1" i="0" kern="100" dirty="0">
                <a:effectLst/>
                <a:latin typeface="Calibri" panose="020F0502020204030204" pitchFamily="34" charset="0"/>
                <a:ea typeface="PMingLiU" panose="02020500000000000000" pitchFamily="18" charset="-120"/>
                <a:cs typeface="Times New Roman" panose="02020603050405020304" pitchFamily="18" charset="0"/>
              </a:rPr>
              <a:t>Food crisis in East Africa</a:t>
            </a:r>
            <a:endParaRPr lang="en-MY" sz="1100" b="0" i="0" kern="100" dirty="0">
              <a:effectLst/>
              <a:latin typeface="Calibri" panose="020F0502020204030204" pitchFamily="34" charset="0"/>
              <a:ea typeface="PMingLiU" panose="02020500000000000000" pitchFamily="18" charset="-120"/>
              <a:cs typeface="Times New Roman" panose="02020603050405020304" pitchFamily="18" charset="0"/>
            </a:endParaRP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Ukraine is known as the world's breadbasket and a significant exporter of fertilizers, supplying Europe, Asia, Africa, and other regions.</a:t>
            </a: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After the outbreak of the war, Russia blockaded Ukrainian ports, resulting in food shortages in low-income countries like those in East Africa. ~7 million people in these countries are now facing famine.</a:t>
            </a: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With the continued deterioration of global climate, about half of the children in Somalia suffer from malnutrition. In Kenya, nearly 1.5 million livestock have died.</a:t>
            </a:r>
          </a:p>
          <a:p>
            <a:pPr marL="0" marR="0" lvl="0" indent="0">
              <a:lnSpc>
                <a:spcPts val="1200"/>
              </a:lnSpc>
              <a:spcBef>
                <a:spcPts val="0"/>
              </a:spcBef>
              <a:spcAft>
                <a:spcPts val="0"/>
              </a:spcAft>
              <a:buFont typeface="Courier New" panose="02070309020205020404" pitchFamily="49" charset="0"/>
              <a:buNone/>
            </a:pPr>
            <a:endParaRPr lang="en-MY" sz="1100" b="1" i="0" kern="100" dirty="0">
              <a:effectLst/>
              <a:latin typeface="Calibri" panose="020F0502020204030204" pitchFamily="34" charset="0"/>
              <a:ea typeface="PMingLiU" panose="02020500000000000000" pitchFamily="18" charset="-120"/>
              <a:cs typeface="Times New Roman" panose="02020603050405020304" pitchFamily="18" charset="0"/>
            </a:endParaRPr>
          </a:p>
          <a:p>
            <a:pPr marL="171450" marR="0" lvl="0" indent="-171450">
              <a:lnSpc>
                <a:spcPts val="1200"/>
              </a:lnSpc>
              <a:spcBef>
                <a:spcPts val="0"/>
              </a:spcBef>
              <a:spcAft>
                <a:spcPts val="0"/>
              </a:spcAft>
              <a:buFont typeface="Arial" panose="020B0604020202020204" pitchFamily="34" charset="0"/>
              <a:buChar char="•"/>
            </a:pPr>
            <a:r>
              <a:rPr lang="en-MY" sz="1100" b="1" i="0" kern="100" dirty="0">
                <a:effectLst/>
                <a:latin typeface="Calibri" panose="020F0502020204030204" pitchFamily="34" charset="0"/>
                <a:ea typeface="PMingLiU" panose="02020500000000000000" pitchFamily="18" charset="-120"/>
                <a:cs typeface="Times New Roman" panose="02020603050405020304" pitchFamily="18" charset="0"/>
              </a:rPr>
              <a:t>Nuclear threat of Russia</a:t>
            </a:r>
            <a:endParaRPr lang="en-MY" sz="1100" b="0" i="0" kern="100" dirty="0">
              <a:effectLst/>
              <a:latin typeface="Calibri" panose="020F0502020204030204" pitchFamily="34" charset="0"/>
              <a:ea typeface="PMingLiU" panose="02020500000000000000" pitchFamily="18" charset="-120"/>
              <a:cs typeface="Times New Roman" panose="02020603050405020304" pitchFamily="18" charset="0"/>
            </a:endParaRP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At the beginning of the war, the Russian army bombarded Ukraine's largest nuclear power plant and sent troops to occupy it. Amid the continuous exchange of fire, the nuclear disaster crisis is imminent. If the Ukrainian nuclear power plant explodes, the resulting nuclear radiation will affect the entire European region with unimaginable consequences. </a:t>
            </a: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In addition, Putin announced the suspension of Russia’s participation in the nuclear weapon mutual-trust mechanism – the "New Strategic Arms Reduction Treaty". </a:t>
            </a:r>
          </a:p>
          <a:p>
            <a:pPr marL="457200" marR="0" lvl="1" indent="0">
              <a:lnSpc>
                <a:spcPts val="1200"/>
              </a:lnSpc>
              <a:spcBef>
                <a:spcPts val="0"/>
              </a:spcBef>
              <a:spcAft>
                <a:spcPts val="0"/>
              </a:spcAft>
              <a:buFont typeface="Courier New" panose="02070309020205020404" pitchFamily="49" charset="0"/>
              <a:buNone/>
            </a:pPr>
            <a:r>
              <a:rPr lang="en-MY" sz="1100" b="0" i="0" kern="100" dirty="0">
                <a:effectLst/>
                <a:latin typeface="Calibri" panose="020F0502020204030204" pitchFamily="34" charset="0"/>
                <a:ea typeface="PMingLiU" panose="02020500000000000000" pitchFamily="18" charset="-120"/>
                <a:cs typeface="Times New Roman" panose="02020603050405020304" pitchFamily="18" charset="0"/>
              </a:rPr>
              <a:t>Many experts are concerned that Russia's move may allow China, North Korea, and Iran to expand their nuclear weapons recklessly, pushing the world to the brink of doomsday.</a:t>
            </a:r>
          </a:p>
          <a:p>
            <a:pPr marL="182880" marR="0" lvl="1" indent="-285750">
              <a:lnSpc>
                <a:spcPts val="1200"/>
              </a:lnSpc>
              <a:spcBef>
                <a:spcPts val="0"/>
              </a:spcBef>
              <a:spcAft>
                <a:spcPts val="0"/>
              </a:spcAft>
              <a:buFont typeface="Courier New" panose="02070309020205020404" pitchFamily="49" charset="0"/>
              <a:buChar char="o"/>
            </a:pPr>
            <a:endParaRPr lang="en-MY" sz="11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182880" marR="0">
              <a:lnSpc>
                <a:spcPts val="1200"/>
              </a:lnSpc>
              <a:spcBef>
                <a:spcPts val="0"/>
              </a:spcBef>
              <a:spcAft>
                <a:spcPts val="0"/>
              </a:spcAft>
            </a:pPr>
            <a:r>
              <a:rPr lang="en-US" sz="1200" kern="100" dirty="0">
                <a:effectLst/>
                <a:latin typeface="Yu Gothic" panose="020B0400000000000000" pitchFamily="34" charset="-128"/>
                <a:ea typeface="PMingLiU" panose="02020500000000000000" pitchFamily="18" charset="-120"/>
                <a:cs typeface="Times New Roman" panose="02020603050405020304" pitchFamily="18" charset="0"/>
              </a:rPr>
              <a:t> </a:t>
            </a:r>
            <a:endParaRPr lang="en-MY" sz="11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182880"/>
            <a:br>
              <a:rPr lang="en-US" sz="1100" dirty="0">
                <a:effectLst/>
                <a:latin typeface="Calibri" panose="020F0502020204030204" pitchFamily="34" charset="0"/>
                <a:ea typeface="PMingLiU" panose="02020500000000000000" pitchFamily="18" charset="-120"/>
                <a:cs typeface="Times New Roman" panose="02020603050405020304" pitchFamily="18" charset="0"/>
              </a:rPr>
            </a:br>
            <a:endParaRPr lang="en-US" sz="1600" b="0"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3</a:t>
            </a:fld>
            <a:endParaRPr lang="en-US"/>
          </a:p>
        </p:txBody>
      </p:sp>
    </p:spTree>
    <p:extLst>
      <p:ext uri="{BB962C8B-B14F-4D97-AF65-F5344CB8AC3E}">
        <p14:creationId xmlns:p14="http://schemas.microsoft.com/office/powerpoint/2010/main" val="226996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4770A47A-5C7E-436F-BE97-00A4918567CB}" type="slidenum">
              <a:rPr lang="en-US" smtClean="0"/>
              <a:pPr/>
              <a:t>4</a:t>
            </a:fld>
            <a:endParaRPr lang="en-US"/>
          </a:p>
        </p:txBody>
      </p:sp>
    </p:spTree>
    <p:extLst>
      <p:ext uri="{BB962C8B-B14F-4D97-AF65-F5344CB8AC3E}">
        <p14:creationId xmlns:p14="http://schemas.microsoft.com/office/powerpoint/2010/main" val="400629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Brothers, sisters, and the whole congregation taking turn to pray.</a:t>
            </a:r>
          </a:p>
        </p:txBody>
      </p:sp>
      <p:sp>
        <p:nvSpPr>
          <p:cNvPr id="4" name="投影片編號版面配置區 3"/>
          <p:cNvSpPr>
            <a:spLocks noGrp="1"/>
          </p:cNvSpPr>
          <p:nvPr>
            <p:ph type="sldNum" sz="quarter" idx="5"/>
          </p:nvPr>
        </p:nvSpPr>
        <p:spPr/>
        <p:txBody>
          <a:bodyPr/>
          <a:lstStyle/>
          <a:p>
            <a:fld id="{4770A47A-5C7E-436F-BE97-00A4918567CB}" type="slidenum">
              <a:rPr lang="en-US" smtClean="0"/>
              <a:pPr/>
              <a:t>5</a:t>
            </a:fld>
            <a:endParaRPr lang="en-US"/>
          </a:p>
        </p:txBody>
      </p:sp>
    </p:spTree>
    <p:extLst>
      <p:ext uri="{BB962C8B-B14F-4D97-AF65-F5344CB8AC3E}">
        <p14:creationId xmlns:p14="http://schemas.microsoft.com/office/powerpoint/2010/main" val="88332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000" dirty="0"/>
              <a:t>The prayer is divided into the regular and bold fonts. It can be recited in response format, rotating by brothers, sisters, and whole congregation. </a:t>
            </a:r>
          </a:p>
          <a:p>
            <a:endParaRPr lang="en-US" sz="1000" dirty="0"/>
          </a:p>
          <a:p>
            <a:r>
              <a:rPr lang="en-US" sz="1000" dirty="0"/>
              <a:t>Mission Path July 9, 2023</a:t>
            </a:r>
          </a:p>
          <a:p>
            <a:r>
              <a:rPr lang="en-US" sz="1000" b="1" dirty="0"/>
              <a:t>Regarding the war intensifying global warming,</a:t>
            </a:r>
          </a:p>
          <a:p>
            <a:r>
              <a:rPr lang="en-US" sz="1000" dirty="0"/>
              <a:t>Facing the escalating trade blockade from the United States,</a:t>
            </a:r>
          </a:p>
          <a:p>
            <a:r>
              <a:rPr lang="en-US" sz="1000" dirty="0"/>
              <a:t>China, which relies on energy imports and is transitioning towards green energy generation,</a:t>
            </a:r>
          </a:p>
          <a:p>
            <a:r>
              <a:rPr lang="en-US" sz="1000" dirty="0"/>
              <a:t>has regressed by resorting to burning domestically mined coal for self-preservation.</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6</a:t>
            </a:fld>
            <a:endParaRPr lang="en-US"/>
          </a:p>
        </p:txBody>
      </p:sp>
    </p:spTree>
    <p:extLst>
      <p:ext uri="{BB962C8B-B14F-4D97-AF65-F5344CB8AC3E}">
        <p14:creationId xmlns:p14="http://schemas.microsoft.com/office/powerpoint/2010/main" val="74431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prayer is divided into regular and bold fonts. It can be recited in response format, rotating by brothers, sisters, and whole congregation. </a:t>
            </a:r>
          </a:p>
          <a:p>
            <a:endParaRPr lang="en-US" sz="1000"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7</a:t>
            </a:fld>
            <a:endParaRPr lang="en-US"/>
          </a:p>
        </p:txBody>
      </p:sp>
    </p:spTree>
    <p:extLst>
      <p:ext uri="{BB962C8B-B14F-4D97-AF65-F5344CB8AC3E}">
        <p14:creationId xmlns:p14="http://schemas.microsoft.com/office/powerpoint/2010/main" val="90257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8F9F1901-2DA5-4AAE-ACDD-79CB8096E104}" type="slidenum">
              <a:rPr lang="en-MY" smtClean="0"/>
              <a:t>8</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8F9F1901-2DA5-4AAE-ACDD-79CB8096E104}" type="slidenum">
              <a:rPr lang="en-MY" smtClean="0"/>
              <a:t>9</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A894-F66E-45B4-AC16-03078491A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1D910006-2876-4983-B1ED-78A744F84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C29E30F0-340C-4327-8FD2-755C12DB8364}"/>
              </a:ext>
            </a:extLst>
          </p:cNvPr>
          <p:cNvSpPr>
            <a:spLocks noGrp="1"/>
          </p:cNvSpPr>
          <p:nvPr>
            <p:ph type="dt" sz="half" idx="10"/>
          </p:nvPr>
        </p:nvSpPr>
        <p:spPr/>
        <p:txBody>
          <a:bodyPr/>
          <a:lstStyle/>
          <a:p>
            <a:fld id="{907E05AB-13C4-4FEF-8460-F7BC1550F1E5}" type="datetimeFigureOut">
              <a:rPr lang="en-US" smtClean="0"/>
              <a:pPr/>
              <a:t>7/1/2023</a:t>
            </a:fld>
            <a:endParaRPr lang="en-US"/>
          </a:p>
        </p:txBody>
      </p:sp>
      <p:sp>
        <p:nvSpPr>
          <p:cNvPr id="5" name="Footer Placeholder 4">
            <a:extLst>
              <a:ext uri="{FF2B5EF4-FFF2-40B4-BE49-F238E27FC236}">
                <a16:creationId xmlns:a16="http://schemas.microsoft.com/office/drawing/2014/main" id="{EEC42832-5165-4C1F-A9DF-A7A219AA1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05D4B-65BE-4E45-BE45-2E1469999512}"/>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54870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EF97-55E4-4CDC-8388-F6EBC04FB8D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CADFF08-B8B8-4F44-B5EB-E703A40F8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EC3C0E0-2039-4E50-9A64-B0DB016AEAE3}"/>
              </a:ext>
            </a:extLst>
          </p:cNvPr>
          <p:cNvSpPr>
            <a:spLocks noGrp="1"/>
          </p:cNvSpPr>
          <p:nvPr>
            <p:ph type="dt" sz="half" idx="10"/>
          </p:nvPr>
        </p:nvSpPr>
        <p:spPr/>
        <p:txBody>
          <a:bodyPr/>
          <a:lstStyle/>
          <a:p>
            <a:fld id="{907E05AB-13C4-4FEF-8460-F7BC1550F1E5}" type="datetimeFigureOut">
              <a:rPr lang="en-US" smtClean="0"/>
              <a:pPr/>
              <a:t>7/1/2023</a:t>
            </a:fld>
            <a:endParaRPr lang="en-US"/>
          </a:p>
        </p:txBody>
      </p:sp>
      <p:sp>
        <p:nvSpPr>
          <p:cNvPr id="5" name="Footer Placeholder 4">
            <a:extLst>
              <a:ext uri="{FF2B5EF4-FFF2-40B4-BE49-F238E27FC236}">
                <a16:creationId xmlns:a16="http://schemas.microsoft.com/office/drawing/2014/main" id="{E404B13E-4663-468A-9CF4-5483BDCB4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11233-48EA-47E2-BBA4-C67AD97216D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9580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B333B-78C2-492F-A119-A8439BE4C8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3C0C0FBF-0BC9-4EA4-B45A-80A833F8A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C9C0398-4BFE-4DAD-BC0F-A405078128F6}"/>
              </a:ext>
            </a:extLst>
          </p:cNvPr>
          <p:cNvSpPr>
            <a:spLocks noGrp="1"/>
          </p:cNvSpPr>
          <p:nvPr>
            <p:ph type="dt" sz="half" idx="10"/>
          </p:nvPr>
        </p:nvSpPr>
        <p:spPr/>
        <p:txBody>
          <a:bodyPr/>
          <a:lstStyle/>
          <a:p>
            <a:fld id="{907E05AB-13C4-4FEF-8460-F7BC1550F1E5}" type="datetimeFigureOut">
              <a:rPr lang="en-US" smtClean="0"/>
              <a:pPr/>
              <a:t>7/1/2023</a:t>
            </a:fld>
            <a:endParaRPr lang="en-US"/>
          </a:p>
        </p:txBody>
      </p:sp>
      <p:sp>
        <p:nvSpPr>
          <p:cNvPr id="5" name="Footer Placeholder 4">
            <a:extLst>
              <a:ext uri="{FF2B5EF4-FFF2-40B4-BE49-F238E27FC236}">
                <a16:creationId xmlns:a16="http://schemas.microsoft.com/office/drawing/2014/main" id="{04F16DB9-C9EA-4C26-9232-81EA4DD5B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3428F-8763-4A3C-A61C-E1CC39E472B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89894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A5DF-28ED-46DE-8D36-9C693ACEA14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01BA59C-E57F-4C17-B90F-B90FE515C5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77CF973-4982-4EA9-B892-11EF41DA9752}"/>
              </a:ext>
            </a:extLst>
          </p:cNvPr>
          <p:cNvSpPr>
            <a:spLocks noGrp="1"/>
          </p:cNvSpPr>
          <p:nvPr>
            <p:ph type="dt" sz="half" idx="10"/>
          </p:nvPr>
        </p:nvSpPr>
        <p:spPr/>
        <p:txBody>
          <a:bodyPr/>
          <a:lstStyle/>
          <a:p>
            <a:fld id="{907E05AB-13C4-4FEF-8460-F7BC1550F1E5}" type="datetimeFigureOut">
              <a:rPr lang="en-US" smtClean="0"/>
              <a:pPr/>
              <a:t>7/1/2023</a:t>
            </a:fld>
            <a:endParaRPr lang="en-US"/>
          </a:p>
        </p:txBody>
      </p:sp>
      <p:sp>
        <p:nvSpPr>
          <p:cNvPr id="5" name="Footer Placeholder 4">
            <a:extLst>
              <a:ext uri="{FF2B5EF4-FFF2-40B4-BE49-F238E27FC236}">
                <a16:creationId xmlns:a16="http://schemas.microsoft.com/office/drawing/2014/main" id="{DF8D909B-CADA-422C-96F2-6F4A64A75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00675-BF7A-485F-AD44-0F798E4CE4D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97106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25C4-2391-4EE5-89F1-FFF42054E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24DF132F-CBFD-4D74-908C-0C5F3546C5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B6CAA1-2019-4B9B-95AA-AB341B06CE6B}"/>
              </a:ext>
            </a:extLst>
          </p:cNvPr>
          <p:cNvSpPr>
            <a:spLocks noGrp="1"/>
          </p:cNvSpPr>
          <p:nvPr>
            <p:ph type="dt" sz="half" idx="10"/>
          </p:nvPr>
        </p:nvSpPr>
        <p:spPr/>
        <p:txBody>
          <a:bodyPr/>
          <a:lstStyle/>
          <a:p>
            <a:fld id="{907E05AB-13C4-4FEF-8460-F7BC1550F1E5}" type="datetimeFigureOut">
              <a:rPr lang="en-US" smtClean="0"/>
              <a:pPr/>
              <a:t>7/1/2023</a:t>
            </a:fld>
            <a:endParaRPr lang="en-US"/>
          </a:p>
        </p:txBody>
      </p:sp>
      <p:sp>
        <p:nvSpPr>
          <p:cNvPr id="5" name="Footer Placeholder 4">
            <a:extLst>
              <a:ext uri="{FF2B5EF4-FFF2-40B4-BE49-F238E27FC236}">
                <a16:creationId xmlns:a16="http://schemas.microsoft.com/office/drawing/2014/main" id="{C32B9737-1B55-4DD9-B4B1-CCFFBF2A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4A14A-1774-40EB-A1A4-C8B6BA2B577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73250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A8C4-F5B9-4F15-948E-5702F8C7CC7C}"/>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63AF7BC-AF14-4C4A-A82C-F840E76DB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B3C0228-0760-4D6E-99C6-D9D83C1AE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45293E9F-F933-4331-AB69-C4C2F197BB45}"/>
              </a:ext>
            </a:extLst>
          </p:cNvPr>
          <p:cNvSpPr>
            <a:spLocks noGrp="1"/>
          </p:cNvSpPr>
          <p:nvPr>
            <p:ph type="dt" sz="half" idx="10"/>
          </p:nvPr>
        </p:nvSpPr>
        <p:spPr/>
        <p:txBody>
          <a:bodyPr/>
          <a:lstStyle/>
          <a:p>
            <a:fld id="{907E05AB-13C4-4FEF-8460-F7BC1550F1E5}" type="datetimeFigureOut">
              <a:rPr lang="en-US" smtClean="0"/>
              <a:pPr/>
              <a:t>7/1/2023</a:t>
            </a:fld>
            <a:endParaRPr lang="en-US"/>
          </a:p>
        </p:txBody>
      </p:sp>
      <p:sp>
        <p:nvSpPr>
          <p:cNvPr id="6" name="Footer Placeholder 5">
            <a:extLst>
              <a:ext uri="{FF2B5EF4-FFF2-40B4-BE49-F238E27FC236}">
                <a16:creationId xmlns:a16="http://schemas.microsoft.com/office/drawing/2014/main" id="{94163446-44EF-4827-8B17-9F4C2E169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0978B-B41B-4303-9221-77A903A7DA2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320590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A003-48E4-4ABF-B69D-515F815B5DEC}"/>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EC5F1756-79E6-4348-9CFC-86AC63456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113F32-C896-4B90-8DF1-D109C82EF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46D95F2-8890-411F-96C0-4943FA4D1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AE4DF-F762-4BAC-A1EA-2FDF4E670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AB5148EB-AE75-46E1-90D6-F4E0169DE813}"/>
              </a:ext>
            </a:extLst>
          </p:cNvPr>
          <p:cNvSpPr>
            <a:spLocks noGrp="1"/>
          </p:cNvSpPr>
          <p:nvPr>
            <p:ph type="dt" sz="half" idx="10"/>
          </p:nvPr>
        </p:nvSpPr>
        <p:spPr/>
        <p:txBody>
          <a:bodyPr/>
          <a:lstStyle/>
          <a:p>
            <a:fld id="{907E05AB-13C4-4FEF-8460-F7BC1550F1E5}" type="datetimeFigureOut">
              <a:rPr lang="en-US" smtClean="0"/>
              <a:pPr/>
              <a:t>7/1/2023</a:t>
            </a:fld>
            <a:endParaRPr lang="en-US"/>
          </a:p>
        </p:txBody>
      </p:sp>
      <p:sp>
        <p:nvSpPr>
          <p:cNvPr id="8" name="Footer Placeholder 7">
            <a:extLst>
              <a:ext uri="{FF2B5EF4-FFF2-40B4-BE49-F238E27FC236}">
                <a16:creationId xmlns:a16="http://schemas.microsoft.com/office/drawing/2014/main" id="{3D9422A7-A435-4988-BFE4-16525782D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0AA024-964A-4E6A-B69D-5E4B19A1614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51630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CFDC-B34E-44A4-92C7-4F6A4497A3A3}"/>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45351469-13B1-4BEA-B368-A2014B7779EA}"/>
              </a:ext>
            </a:extLst>
          </p:cNvPr>
          <p:cNvSpPr>
            <a:spLocks noGrp="1"/>
          </p:cNvSpPr>
          <p:nvPr>
            <p:ph type="dt" sz="half" idx="10"/>
          </p:nvPr>
        </p:nvSpPr>
        <p:spPr/>
        <p:txBody>
          <a:bodyPr/>
          <a:lstStyle/>
          <a:p>
            <a:fld id="{907E05AB-13C4-4FEF-8460-F7BC1550F1E5}" type="datetimeFigureOut">
              <a:rPr lang="en-US" smtClean="0"/>
              <a:pPr/>
              <a:t>7/1/2023</a:t>
            </a:fld>
            <a:endParaRPr lang="en-US"/>
          </a:p>
        </p:txBody>
      </p:sp>
      <p:sp>
        <p:nvSpPr>
          <p:cNvPr id="4" name="Footer Placeholder 3">
            <a:extLst>
              <a:ext uri="{FF2B5EF4-FFF2-40B4-BE49-F238E27FC236}">
                <a16:creationId xmlns:a16="http://schemas.microsoft.com/office/drawing/2014/main" id="{E5EDBA81-208E-4097-9AAE-EDBC11DE06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B77E13-D083-4F58-8E55-587F021FF7CF}"/>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76971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59A2D-ECE8-4138-9559-A48C533B272D}"/>
              </a:ext>
            </a:extLst>
          </p:cNvPr>
          <p:cNvSpPr>
            <a:spLocks noGrp="1"/>
          </p:cNvSpPr>
          <p:nvPr>
            <p:ph type="dt" sz="half" idx="10"/>
          </p:nvPr>
        </p:nvSpPr>
        <p:spPr/>
        <p:txBody>
          <a:bodyPr/>
          <a:lstStyle/>
          <a:p>
            <a:fld id="{907E05AB-13C4-4FEF-8460-F7BC1550F1E5}" type="datetimeFigureOut">
              <a:rPr lang="en-US" smtClean="0"/>
              <a:pPr/>
              <a:t>7/1/2023</a:t>
            </a:fld>
            <a:endParaRPr lang="en-US"/>
          </a:p>
        </p:txBody>
      </p:sp>
      <p:sp>
        <p:nvSpPr>
          <p:cNvPr id="3" name="Footer Placeholder 2">
            <a:extLst>
              <a:ext uri="{FF2B5EF4-FFF2-40B4-BE49-F238E27FC236}">
                <a16:creationId xmlns:a16="http://schemas.microsoft.com/office/drawing/2014/main" id="{6D0B93DB-CC4E-4907-9263-1D836D9B7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004715-0CF8-483E-8C37-13AAC8112330}"/>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8927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5BB6-357D-466E-A4A6-9F23D3F22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101AC8CA-84CE-415E-A8DA-91A272FCE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6FC9BA58-B29D-4C52-8A13-437AE0200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D71BE-B0B6-4DA5-9DC7-229A0386A0E5}"/>
              </a:ext>
            </a:extLst>
          </p:cNvPr>
          <p:cNvSpPr>
            <a:spLocks noGrp="1"/>
          </p:cNvSpPr>
          <p:nvPr>
            <p:ph type="dt" sz="half" idx="10"/>
          </p:nvPr>
        </p:nvSpPr>
        <p:spPr/>
        <p:txBody>
          <a:bodyPr/>
          <a:lstStyle/>
          <a:p>
            <a:fld id="{907E05AB-13C4-4FEF-8460-F7BC1550F1E5}" type="datetimeFigureOut">
              <a:rPr lang="en-US" smtClean="0"/>
              <a:pPr/>
              <a:t>7/1/2023</a:t>
            </a:fld>
            <a:endParaRPr lang="en-US"/>
          </a:p>
        </p:txBody>
      </p:sp>
      <p:sp>
        <p:nvSpPr>
          <p:cNvPr id="6" name="Footer Placeholder 5">
            <a:extLst>
              <a:ext uri="{FF2B5EF4-FFF2-40B4-BE49-F238E27FC236}">
                <a16:creationId xmlns:a16="http://schemas.microsoft.com/office/drawing/2014/main" id="{4546C110-9B4A-4352-A670-6B32A1595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39F14-F063-447F-A1F0-D4C6B0A8FB9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25950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7FAE-31D4-4936-95F9-0032CB2DD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5BB6CC44-B3C9-4D67-B1CA-8517BBA3B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18CA162-5D51-4EC3-AEE9-A962A1FFC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FEA44-60A4-4687-B98A-148A2E24CD3A}"/>
              </a:ext>
            </a:extLst>
          </p:cNvPr>
          <p:cNvSpPr>
            <a:spLocks noGrp="1"/>
          </p:cNvSpPr>
          <p:nvPr>
            <p:ph type="dt" sz="half" idx="10"/>
          </p:nvPr>
        </p:nvSpPr>
        <p:spPr/>
        <p:txBody>
          <a:bodyPr/>
          <a:lstStyle/>
          <a:p>
            <a:fld id="{907E05AB-13C4-4FEF-8460-F7BC1550F1E5}" type="datetimeFigureOut">
              <a:rPr lang="en-US" smtClean="0"/>
              <a:pPr/>
              <a:t>7/1/2023</a:t>
            </a:fld>
            <a:endParaRPr lang="en-US"/>
          </a:p>
        </p:txBody>
      </p:sp>
      <p:sp>
        <p:nvSpPr>
          <p:cNvPr id="6" name="Footer Placeholder 5">
            <a:extLst>
              <a:ext uri="{FF2B5EF4-FFF2-40B4-BE49-F238E27FC236}">
                <a16:creationId xmlns:a16="http://schemas.microsoft.com/office/drawing/2014/main" id="{F5C7A81B-56FD-4722-94BF-CA9C11195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1202-2638-4CC8-AFAF-B66E4E475EAC}"/>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2035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4A8B-ED08-412F-AE49-CB0223A49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7F46BED-A1C9-4A4C-BA0C-311703D19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1482397-D670-41DA-AD31-62691BA3E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05AB-13C4-4FEF-8460-F7BC1550F1E5}" type="datetimeFigureOut">
              <a:rPr lang="en-US" smtClean="0"/>
              <a:pPr/>
              <a:t>7/1/2023</a:t>
            </a:fld>
            <a:endParaRPr lang="en-US"/>
          </a:p>
        </p:txBody>
      </p:sp>
      <p:sp>
        <p:nvSpPr>
          <p:cNvPr id="5" name="Footer Placeholder 4">
            <a:extLst>
              <a:ext uri="{FF2B5EF4-FFF2-40B4-BE49-F238E27FC236}">
                <a16:creationId xmlns:a16="http://schemas.microsoft.com/office/drawing/2014/main" id="{4A9F0395-5741-485A-B0AB-EBAA5D701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3671C3-2E2C-4BD7-9FEC-49088F54B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EC86-6482-419B-8FAC-16505F4BF481}" type="slidenum">
              <a:rPr lang="en-US" smtClean="0"/>
              <a:pPr/>
              <a:t>‹#›</a:t>
            </a:fld>
            <a:endParaRPr lang="en-US"/>
          </a:p>
        </p:txBody>
      </p:sp>
    </p:spTree>
    <p:extLst>
      <p:ext uri="{BB962C8B-B14F-4D97-AF65-F5344CB8AC3E}">
        <p14:creationId xmlns:p14="http://schemas.microsoft.com/office/powerpoint/2010/main" val="405707688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2407"/>
        </a:solidFill>
        <a:effectLst/>
      </p:bgPr>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9BAC0E4-2E7B-4640-971C-720B62F3B2F1}"/>
              </a:ext>
            </a:extLst>
          </p:cNvPr>
          <p:cNvPicPr>
            <a:picLocks noChangeAspect="1"/>
          </p:cNvPicPr>
          <p:nvPr/>
        </p:nvPicPr>
        <p:blipFill>
          <a:blip r:embed="rId3">
            <a:extLst>
              <a:ext uri="{28A0092B-C50C-407E-A947-70E740481C1C}">
                <a14:useLocalDpi xmlns:a14="http://schemas.microsoft.com/office/drawing/2010/main" val="0"/>
              </a:ext>
            </a:extLst>
          </a:blip>
          <a:srcRect l="10982" r="10982"/>
          <a:stretch/>
        </p:blipFill>
        <p:spPr>
          <a:xfrm>
            <a:off x="1675" y="-30145"/>
            <a:ext cx="12192000" cy="7605637"/>
          </a:xfrm>
          <a:prstGeom prst="rect">
            <a:avLst/>
          </a:prstGeom>
        </p:spPr>
      </p:pic>
      <p:pic>
        <p:nvPicPr>
          <p:cNvPr id="17" name="Picture 16">
            <a:extLst>
              <a:ext uri="{FF2B5EF4-FFF2-40B4-BE49-F238E27FC236}">
                <a16:creationId xmlns:a16="http://schemas.microsoft.com/office/drawing/2014/main" id="{435DF8C5-6BF9-42BD-825D-BB95C5D7BED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87000" y="172470"/>
            <a:ext cx="831271" cy="1331460"/>
          </a:xfrm>
          <a:prstGeom prst="rect">
            <a:avLst/>
          </a:prstGeom>
        </p:spPr>
      </p:pic>
      <p:pic>
        <p:nvPicPr>
          <p:cNvPr id="11" name="Picture 10">
            <a:extLst>
              <a:ext uri="{FF2B5EF4-FFF2-40B4-BE49-F238E27FC236}">
                <a16:creationId xmlns:a16="http://schemas.microsoft.com/office/drawing/2014/main" id="{461B345E-A5E8-4F17-B8F3-05B193000E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21590" y="1219200"/>
            <a:ext cx="2517409" cy="2752368"/>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61518EE1-8C8F-455D-83C7-F862882395D3}"/>
              </a:ext>
            </a:extLst>
          </p:cNvPr>
          <p:cNvSpPr txBox="1"/>
          <p:nvPr/>
        </p:nvSpPr>
        <p:spPr>
          <a:xfrm>
            <a:off x="1905000" y="5194618"/>
            <a:ext cx="8305800" cy="1261884"/>
          </a:xfrm>
          <a:prstGeom prst="rect">
            <a:avLst/>
          </a:prstGeom>
          <a:noFill/>
        </p:spPr>
        <p:txBody>
          <a:bodyPr wrap="square">
            <a:spAutoFit/>
          </a:bodyPr>
          <a:lstStyle/>
          <a:p>
            <a:pPr algn="ctr"/>
            <a:r>
              <a:rPr lang="en-US" altLang="zh-CN" sz="4400" b="1" dirty="0">
                <a:solidFill>
                  <a:schemeClr val="bg1"/>
                </a:solidFill>
                <a:ea typeface="Microsoft JhengHei UI" panose="020B0604030504040204" pitchFamily="34" charset="-120"/>
              </a:rPr>
              <a:t>Russo-Ukrainian War</a:t>
            </a:r>
            <a:endParaRPr lang="en-US" sz="4400" b="1" dirty="0">
              <a:solidFill>
                <a:schemeClr val="bg1"/>
              </a:solidFill>
              <a:ea typeface="Microsoft JhengHei UI" panose="020B0604030504040204" pitchFamily="34" charset="-120"/>
            </a:endParaRPr>
          </a:p>
          <a:p>
            <a:pPr algn="ctr"/>
            <a:r>
              <a:rPr lang="en-US" altLang="zh-TW" sz="3200" b="1" dirty="0">
                <a:solidFill>
                  <a:schemeClr val="bg1"/>
                </a:solidFill>
                <a:ea typeface="Microsoft JhengHei" panose="020B0604030504040204" pitchFamily="34" charset="-120"/>
                <a:cs typeface="Times New Roman" panose="02020603050405020304" pitchFamily="18" charset="0"/>
              </a:rPr>
              <a:t>July 2023</a:t>
            </a:r>
            <a:endParaRPr lang="en-MY" sz="4400" dirty="0">
              <a:ea typeface="Microsoft JhengHei UI"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6875"/>
        </a:solidFill>
        <a:effectLst/>
      </p:bgPr>
    </p:bg>
    <p:spTree>
      <p:nvGrpSpPr>
        <p:cNvPr id="1" name=""/>
        <p:cNvGrpSpPr/>
        <p:nvPr/>
      </p:nvGrpSpPr>
      <p:grpSpPr>
        <a:xfrm>
          <a:off x="0" y="0"/>
          <a:ext cx="0" cy="0"/>
          <a:chOff x="0" y="0"/>
          <a:chExt cx="0" cy="0"/>
        </a:xfrm>
      </p:grpSpPr>
      <p:sp>
        <p:nvSpPr>
          <p:cNvPr id="11" name="文字方塊 10">
            <a:extLst>
              <a:ext uri="{FF2B5EF4-FFF2-40B4-BE49-F238E27FC236}">
                <a16:creationId xmlns:a16="http://schemas.microsoft.com/office/drawing/2014/main" id="{D37DE5D4-BC84-4056-ABCD-D5A371F9B1F6}"/>
              </a:ext>
            </a:extLst>
          </p:cNvPr>
          <p:cNvSpPr txBox="1"/>
          <p:nvPr/>
        </p:nvSpPr>
        <p:spPr>
          <a:xfrm>
            <a:off x="271449" y="685800"/>
            <a:ext cx="4494992" cy="5170646"/>
          </a:xfrm>
          <a:prstGeom prst="rect">
            <a:avLst/>
          </a:prstGeom>
          <a:noFill/>
        </p:spPr>
        <p:txBody>
          <a:bodyPr wrap="square">
            <a:spAutoFit/>
          </a:bodyPr>
          <a:lstStyle/>
          <a:p>
            <a:pPr>
              <a:spcAft>
                <a:spcPts val="3600"/>
              </a:spcAft>
            </a:pPr>
            <a:r>
              <a:rPr lang="en-US" altLang="zh-TW" sz="2800" b="1" kern="100" dirty="0">
                <a:solidFill>
                  <a:srgbClr val="F8E108"/>
                </a:solidFill>
                <a:effectLst/>
                <a:ea typeface="Microsoft JhengHei" panose="020B0604030504040204" pitchFamily="34" charset="-120"/>
                <a:cs typeface="Times New Roman" panose="02020603050405020304" pitchFamily="18" charset="0"/>
              </a:rPr>
              <a:t>Russo-Ukrainian War</a:t>
            </a:r>
            <a:endParaRPr lang="en-MY" altLang="zh-TW" sz="2800" b="1" kern="100" dirty="0">
              <a:solidFill>
                <a:srgbClr val="F8E108"/>
              </a:solidFill>
              <a:effectLst/>
              <a:ea typeface="Microsoft JhengHei" panose="020B0604030504040204" pitchFamily="34" charset="-120"/>
              <a:cs typeface="Times New Roman" panose="02020603050405020304" pitchFamily="18" charset="0"/>
            </a:endParaRPr>
          </a:p>
          <a:p>
            <a:pPr marL="274320" indent="-274320">
              <a:spcAft>
                <a:spcPts val="1200"/>
              </a:spcAft>
              <a:buFont typeface="Arial" panose="020B0604020202020204" pitchFamily="34" charset="0"/>
              <a:buChar char="•"/>
            </a:pPr>
            <a:r>
              <a:rPr lang="en-US" altLang="zh-TW" sz="2400" b="1" kern="100" dirty="0">
                <a:solidFill>
                  <a:schemeClr val="bg1"/>
                </a:solidFill>
                <a:effectLst/>
                <a:ea typeface="Microsoft JhengHei" panose="020B0604030504040204" pitchFamily="34" charset="-120"/>
                <a:cs typeface="Times New Roman" panose="02020603050405020304" pitchFamily="18" charset="0"/>
              </a:rPr>
              <a:t>Russia-Ukraine History and Relations</a:t>
            </a:r>
            <a:br>
              <a:rPr lang="en-MY" altLang="zh-TW" sz="2400" b="1" kern="100" dirty="0">
                <a:solidFill>
                  <a:schemeClr val="bg1"/>
                </a:solidFill>
                <a:ea typeface="Microsoft JhengHei" panose="020B0604030504040204" pitchFamily="34" charset="-120"/>
                <a:cs typeface="Times New Roman" panose="02020603050405020304" pitchFamily="18" charset="0"/>
              </a:rPr>
            </a:br>
            <a:r>
              <a:rPr lang="en-US" altLang="zh-TW" sz="2200" kern="100" dirty="0">
                <a:solidFill>
                  <a:schemeClr val="bg1"/>
                </a:solidFill>
                <a:effectLst/>
                <a:ea typeface="Microsoft JhengHei" panose="020B0604030504040204" pitchFamily="34" charset="-120"/>
                <a:cs typeface="Times New Roman" panose="02020603050405020304" pitchFamily="18" charset="0"/>
              </a:rPr>
              <a:t>Russians, Ukrainians, and </a:t>
            </a:r>
            <a:r>
              <a:rPr lang="en-US" altLang="zh-TW" sz="2200" kern="100" dirty="0">
                <a:solidFill>
                  <a:schemeClr val="bg1"/>
                </a:solidFill>
                <a:ea typeface="Microsoft JhengHei" panose="020B0604030504040204" pitchFamily="34" charset="-120"/>
                <a:cs typeface="Times New Roman" panose="02020603050405020304" pitchFamily="18" charset="0"/>
              </a:rPr>
              <a:t>White Rus</a:t>
            </a:r>
            <a:r>
              <a:rPr lang="en-US" altLang="zh-TW" sz="2200" kern="100" dirty="0">
                <a:solidFill>
                  <a:schemeClr val="bg1"/>
                </a:solidFill>
                <a:effectLst/>
                <a:ea typeface="Microsoft JhengHei" panose="020B0604030504040204" pitchFamily="34" charset="-120"/>
                <a:cs typeface="Times New Roman" panose="02020603050405020304" pitchFamily="18" charset="0"/>
              </a:rPr>
              <a:t>sians</a:t>
            </a:r>
          </a:p>
          <a:p>
            <a:pPr marL="274320" indent="-274320">
              <a:spcAft>
                <a:spcPts val="1200"/>
              </a:spcAft>
              <a:buFont typeface="Arial" panose="020B0604020202020204" pitchFamily="34" charset="0"/>
              <a:buChar char="•"/>
            </a:pPr>
            <a:r>
              <a:rPr lang="en-US" sz="2400" b="1" kern="100" dirty="0">
                <a:solidFill>
                  <a:schemeClr val="bg1"/>
                </a:solidFill>
                <a:effectLst/>
                <a:ea typeface="Microsoft JhengHei" panose="020B0604030504040204" pitchFamily="34" charset="-120"/>
                <a:cs typeface="Times New Roman" panose="02020603050405020304" pitchFamily="18" charset="0"/>
              </a:rPr>
              <a:t>Feb 24, 2022</a:t>
            </a:r>
            <a:br>
              <a:rPr lang="en-MY" altLang="zh-TW" sz="2400" kern="100" dirty="0">
                <a:solidFill>
                  <a:schemeClr val="bg1"/>
                </a:solidFill>
                <a:effectLst/>
                <a:ea typeface="Microsoft JhengHei" panose="020B0604030504040204" pitchFamily="34" charset="-120"/>
                <a:cs typeface="Times New Roman" panose="02020603050405020304" pitchFamily="18" charset="0"/>
              </a:rPr>
            </a:br>
            <a:r>
              <a:rPr lang="en-MY" altLang="zh-TW" sz="2400" kern="100" dirty="0">
                <a:solidFill>
                  <a:schemeClr val="bg1"/>
                </a:solidFill>
                <a:effectLst/>
                <a:ea typeface="Microsoft JhengHei" panose="020B0604030504040204" pitchFamily="34" charset="-120"/>
                <a:cs typeface="Times New Roman" panose="02020603050405020304" pitchFamily="18" charset="0"/>
              </a:rPr>
              <a:t>Putin Invasion</a:t>
            </a:r>
            <a:r>
              <a:rPr lang="en-US" altLang="zh-TW" sz="2200" kern="100" dirty="0">
                <a:solidFill>
                  <a:schemeClr val="bg1"/>
                </a:solidFill>
                <a:effectLst/>
                <a:ea typeface="Microsoft JhengHei" panose="020B0604030504040204" pitchFamily="34" charset="-120"/>
                <a:cs typeface="Times New Roman" panose="02020603050405020304" pitchFamily="18" charset="0"/>
              </a:rPr>
              <a:t> </a:t>
            </a:r>
            <a:endParaRPr lang="en-MY" sz="2200" kern="100" dirty="0">
              <a:solidFill>
                <a:schemeClr val="bg1"/>
              </a:solidFill>
              <a:effectLst/>
              <a:ea typeface="Microsoft JhengHei" panose="020B0604030504040204" pitchFamily="34" charset="-120"/>
              <a:cs typeface="Times New Roman" panose="02020603050405020304" pitchFamily="18" charset="0"/>
            </a:endParaRPr>
          </a:p>
          <a:p>
            <a:pPr marL="274320" marR="0" indent="-274320">
              <a:spcBef>
                <a:spcPts val="0"/>
              </a:spcBef>
              <a:spcAft>
                <a:spcPts val="1200"/>
              </a:spcAft>
              <a:buFont typeface="Arial" panose="020B0604020202020204" pitchFamily="34" charset="0"/>
              <a:buChar char="•"/>
            </a:pPr>
            <a:r>
              <a:rPr lang="en-US" altLang="zh-TW" sz="2400" b="1" kern="100" dirty="0">
                <a:solidFill>
                  <a:schemeClr val="bg1"/>
                </a:solidFill>
                <a:effectLst/>
                <a:ea typeface="Microsoft JhengHei" panose="020B0604030504040204" pitchFamily="34" charset="-120"/>
                <a:cs typeface="Times New Roman" panose="02020603050405020304" pitchFamily="18" charset="0"/>
              </a:rPr>
              <a:t>Status of Russo-Ukrainian War</a:t>
            </a:r>
            <a:br>
              <a:rPr lang="en-MY" altLang="zh-TW" sz="2800" kern="100" dirty="0">
                <a:solidFill>
                  <a:schemeClr val="bg1"/>
                </a:solidFill>
                <a:ea typeface="Microsoft JhengHei" panose="020B0604030504040204" pitchFamily="34" charset="-120"/>
                <a:cs typeface="Times New Roman" panose="02020603050405020304" pitchFamily="18" charset="0"/>
              </a:rPr>
            </a:br>
            <a:r>
              <a:rPr lang="en-US" altLang="zh-TW" sz="2200" kern="100" dirty="0">
                <a:solidFill>
                  <a:schemeClr val="bg1"/>
                </a:solidFill>
                <a:effectLst/>
                <a:ea typeface="Microsoft JhengHei" panose="020B0604030504040204" pitchFamily="34" charset="-120"/>
                <a:cs typeface="Times New Roman" panose="02020603050405020304" pitchFamily="18" charset="0"/>
              </a:rPr>
              <a:t>Russian military casualty</a:t>
            </a:r>
            <a:r>
              <a:rPr lang="en-US" altLang="zh-TW" sz="2200" kern="100" dirty="0">
                <a:solidFill>
                  <a:schemeClr val="bg1"/>
                </a:solidFill>
                <a:ea typeface="Microsoft JhengHei" panose="020B0604030504040204" pitchFamily="34" charset="-120"/>
                <a:cs typeface="Times New Roman" panose="02020603050405020304" pitchFamily="18" charset="0"/>
              </a:rPr>
              <a:t>: 200,000</a:t>
            </a:r>
            <a:br>
              <a:rPr lang="en-MY" altLang="zh-CN" sz="2200" kern="100" dirty="0">
                <a:solidFill>
                  <a:schemeClr val="bg1"/>
                </a:solidFill>
                <a:effectLst/>
                <a:ea typeface="Microsoft JhengHei" panose="020B0604030504040204" pitchFamily="34" charset="-120"/>
                <a:cs typeface="Times New Roman" panose="02020603050405020304" pitchFamily="18" charset="0"/>
              </a:rPr>
            </a:br>
            <a:r>
              <a:rPr lang="en-US" altLang="zh-TW" sz="2200" kern="100" dirty="0">
                <a:solidFill>
                  <a:schemeClr val="bg1"/>
                </a:solidFill>
                <a:effectLst/>
                <a:ea typeface="Microsoft JhengHei" panose="020B0604030504040204" pitchFamily="34" charset="-120"/>
                <a:cs typeface="Times New Roman" panose="02020603050405020304" pitchFamily="18" charset="0"/>
              </a:rPr>
              <a:t>Ukrainian military casualty</a:t>
            </a:r>
            <a:r>
              <a:rPr lang="en-US" altLang="zh-TW" sz="2200" kern="100" dirty="0">
                <a:solidFill>
                  <a:schemeClr val="bg1"/>
                </a:solidFill>
                <a:ea typeface="Microsoft JhengHei" panose="020B0604030504040204" pitchFamily="34" charset="-120"/>
                <a:cs typeface="Times New Roman" panose="02020603050405020304" pitchFamily="18" charset="0"/>
              </a:rPr>
              <a:t>: </a:t>
            </a:r>
            <a:r>
              <a:rPr lang="en-US" sz="2200" kern="100" dirty="0">
                <a:solidFill>
                  <a:schemeClr val="bg1"/>
                </a:solidFill>
                <a:effectLst/>
                <a:ea typeface="Microsoft JhengHei" panose="020B0604030504040204" pitchFamily="34" charset="-120"/>
                <a:cs typeface="Times New Roman" panose="02020603050405020304" pitchFamily="18" charset="0"/>
              </a:rPr>
              <a:t>9</a:t>
            </a:r>
            <a:r>
              <a:rPr lang="en-US" altLang="zh-TW" sz="2200" kern="100" dirty="0">
                <a:solidFill>
                  <a:schemeClr val="bg1"/>
                </a:solidFill>
                <a:effectLst/>
                <a:ea typeface="Microsoft JhengHei" panose="020B0604030504040204" pitchFamily="34" charset="-120"/>
                <a:cs typeface="Times New Roman" panose="02020603050405020304" pitchFamily="18" charset="0"/>
              </a:rPr>
              <a:t>,000+</a:t>
            </a:r>
            <a:br>
              <a:rPr lang="en-MY" altLang="zh-CN" sz="2200" kern="100" dirty="0">
                <a:effectLst/>
                <a:ea typeface="PMingLiU" panose="02020500000000000000" pitchFamily="18" charset="-120"/>
                <a:cs typeface="Times New Roman" panose="02020603050405020304" pitchFamily="18" charset="0"/>
              </a:rPr>
            </a:br>
            <a:r>
              <a:rPr lang="en-US" altLang="zh-TW" sz="2200" kern="100" dirty="0">
                <a:solidFill>
                  <a:schemeClr val="bg1"/>
                </a:solidFill>
                <a:effectLst/>
                <a:ea typeface="Microsoft JhengHei" panose="020B0604030504040204" pitchFamily="34" charset="-120"/>
                <a:cs typeface="Times New Roman" panose="02020603050405020304" pitchFamily="18" charset="0"/>
              </a:rPr>
              <a:t>Ukrainian civilian casualty: 20,000</a:t>
            </a:r>
            <a:br>
              <a:rPr lang="en-MY" altLang="zh-TW" sz="2200" kern="100" dirty="0">
                <a:effectLst/>
                <a:ea typeface="PMingLiU" panose="02020500000000000000" pitchFamily="18" charset="-120"/>
                <a:cs typeface="Times New Roman" panose="02020603050405020304" pitchFamily="18" charset="0"/>
              </a:rPr>
            </a:br>
            <a:r>
              <a:rPr lang="en-US" altLang="zh-TW" sz="2200" kern="100" dirty="0">
                <a:solidFill>
                  <a:schemeClr val="bg1"/>
                </a:solidFill>
                <a:effectLst/>
                <a:ea typeface="Microsoft JhengHei" panose="020B0604030504040204" pitchFamily="34" charset="-120"/>
                <a:cs typeface="Times New Roman" panose="02020603050405020304" pitchFamily="18" charset="0"/>
              </a:rPr>
              <a:t>Ukrainian refugees: 8.16 million</a:t>
            </a:r>
            <a:endParaRPr lang="en-MY" sz="2200" kern="100" dirty="0">
              <a:solidFill>
                <a:schemeClr val="bg1"/>
              </a:solidFill>
              <a:effectLst/>
              <a:ea typeface="Microsoft JhengHei" panose="020B0604030504040204" pitchFamily="34" charset="-120"/>
              <a:cs typeface="Times New Roman" panose="02020603050405020304" pitchFamily="18" charset="0"/>
            </a:endParaRPr>
          </a:p>
        </p:txBody>
      </p:sp>
      <p:pic>
        <p:nvPicPr>
          <p:cNvPr id="7" name="圖片 6">
            <a:extLst>
              <a:ext uri="{FF2B5EF4-FFF2-40B4-BE49-F238E27FC236}">
                <a16:creationId xmlns:a16="http://schemas.microsoft.com/office/drawing/2014/main" id="{6E287F04-DD06-4943-A3BE-DC181116E264}"/>
              </a:ext>
            </a:extLst>
          </p:cNvPr>
          <p:cNvPicPr>
            <a:picLocks noChangeAspect="1"/>
          </p:cNvPicPr>
          <p:nvPr/>
        </p:nvPicPr>
        <p:blipFill rotWithShape="1">
          <a:blip r:embed="rId3">
            <a:extLst>
              <a:ext uri="{28A0092B-C50C-407E-A947-70E740481C1C}">
                <a14:useLocalDpi xmlns:a14="http://schemas.microsoft.com/office/drawing/2010/main" val="0"/>
              </a:ext>
            </a:extLst>
          </a:blip>
          <a:srcRect l="2492" t="10481" r="2175" b="9590"/>
          <a:stretch/>
        </p:blipFill>
        <p:spPr>
          <a:xfrm>
            <a:off x="4800600" y="1377190"/>
            <a:ext cx="7424057" cy="5502516"/>
          </a:xfrm>
          <a:prstGeom prst="rect">
            <a:avLst/>
          </a:prstGeom>
        </p:spPr>
      </p:pic>
      <p:pic>
        <p:nvPicPr>
          <p:cNvPr id="8" name="Picture 7">
            <a:extLst>
              <a:ext uri="{FF2B5EF4-FFF2-40B4-BE49-F238E27FC236}">
                <a16:creationId xmlns:a16="http://schemas.microsoft.com/office/drawing/2014/main" id="{C35C0BCD-4003-49C7-BC0A-6B17ED2551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Tree>
    <p:extLst>
      <p:ext uri="{BB962C8B-B14F-4D97-AF65-F5344CB8AC3E}">
        <p14:creationId xmlns:p14="http://schemas.microsoft.com/office/powerpoint/2010/main" val="1537954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687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3893C1-59E6-416A-9337-DFDDC4DC7A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4" name="文字方塊 3">
            <a:extLst>
              <a:ext uri="{FF2B5EF4-FFF2-40B4-BE49-F238E27FC236}">
                <a16:creationId xmlns:a16="http://schemas.microsoft.com/office/drawing/2014/main" id="{B7AAC7C4-316F-4987-A2AB-2A0532936AFC}"/>
              </a:ext>
            </a:extLst>
          </p:cNvPr>
          <p:cNvSpPr txBox="1"/>
          <p:nvPr/>
        </p:nvSpPr>
        <p:spPr>
          <a:xfrm>
            <a:off x="392693" y="833660"/>
            <a:ext cx="4712707" cy="4447371"/>
          </a:xfrm>
          <a:prstGeom prst="rect">
            <a:avLst/>
          </a:prstGeom>
          <a:noFill/>
        </p:spPr>
        <p:txBody>
          <a:bodyPr wrap="square" rtlCol="0">
            <a:spAutoFit/>
          </a:bodyPr>
          <a:lstStyle/>
          <a:p>
            <a:pPr marR="0">
              <a:spcBef>
                <a:spcPts val="0"/>
              </a:spcBef>
              <a:spcAft>
                <a:spcPts val="600"/>
              </a:spcAft>
            </a:pPr>
            <a:r>
              <a:rPr lang="en-US" sz="2800" b="1" kern="100" dirty="0">
                <a:solidFill>
                  <a:srgbClr val="F8E108"/>
                </a:solidFill>
                <a:ea typeface="Microsoft JhengHei" panose="020B0604030504040204" pitchFamily="34" charset="-120"/>
                <a:cs typeface="Times New Roman" panose="02020603050405020304" pitchFamily="18" charset="0"/>
              </a:rPr>
              <a:t>Amidst the War</a:t>
            </a:r>
          </a:p>
          <a:p>
            <a:pPr marR="0">
              <a:spcBef>
                <a:spcPts val="0"/>
              </a:spcBef>
              <a:spcAft>
                <a:spcPts val="600"/>
              </a:spcAft>
            </a:pPr>
            <a:endParaRPr lang="en-MY" sz="2800" b="1" kern="100" dirty="0">
              <a:solidFill>
                <a:srgbClr val="F8E108"/>
              </a:solidFill>
              <a:effectLst/>
              <a:ea typeface="Microsoft JhengHei" panose="020B0604030504040204" pitchFamily="34" charset="-120"/>
              <a:cs typeface="Times New Roman" panose="02020603050405020304" pitchFamily="18" charset="0"/>
            </a:endParaRPr>
          </a:p>
          <a:p>
            <a:pPr marL="274320" marR="0" lvl="0" indent="-274320">
              <a:spcBef>
                <a:spcPts val="0"/>
              </a:spcBef>
              <a:spcAft>
                <a:spcPts val="600"/>
              </a:spcAft>
              <a:buFont typeface="Arial" panose="020B0604020202020204" pitchFamily="34" charset="0"/>
              <a:buChar char="•"/>
            </a:pPr>
            <a:r>
              <a:rPr lang="en-US" altLang="zh-TW" sz="2400" kern="100" dirty="0">
                <a:solidFill>
                  <a:schemeClr val="bg1"/>
                </a:solidFill>
                <a:effectLst/>
                <a:ea typeface="Microsoft JhengHei" panose="020B0604030504040204" pitchFamily="34" charset="-120"/>
                <a:cs typeface="Times New Roman" panose="02020603050405020304" pitchFamily="18" charset="0"/>
              </a:rPr>
              <a:t>Children’s childhood destroyed</a:t>
            </a:r>
          </a:p>
          <a:p>
            <a:pPr marL="274320" marR="0" lvl="0" indent="-274320">
              <a:spcBef>
                <a:spcPts val="0"/>
              </a:spcBef>
              <a:spcAft>
                <a:spcPts val="600"/>
              </a:spcAft>
              <a:buFont typeface="Arial" panose="020B0604020202020204" pitchFamily="34" charset="0"/>
              <a:buChar char="•"/>
            </a:pPr>
            <a:r>
              <a:rPr lang="en-US" altLang="zh-TW" sz="2400" kern="100" dirty="0">
                <a:solidFill>
                  <a:schemeClr val="bg1"/>
                </a:solidFill>
                <a:ea typeface="Microsoft JhengHei" panose="020B0604030504040204" pitchFamily="34" charset="-120"/>
                <a:cs typeface="Times New Roman" panose="02020603050405020304" pitchFamily="18" charset="0"/>
              </a:rPr>
              <a:t>Women’s situation in perilous</a:t>
            </a:r>
          </a:p>
          <a:p>
            <a:pPr marL="274320" marR="0" lvl="0" indent="-274320">
              <a:spcBef>
                <a:spcPts val="0"/>
              </a:spcBef>
              <a:spcAft>
                <a:spcPts val="600"/>
              </a:spcAft>
              <a:buFont typeface="Arial" panose="020B0604020202020204" pitchFamily="34" charset="0"/>
              <a:buChar char="•"/>
            </a:pPr>
            <a:r>
              <a:rPr lang="en-US" altLang="zh-TW" sz="2400" kern="100" dirty="0">
                <a:solidFill>
                  <a:schemeClr val="bg1"/>
                </a:solidFill>
                <a:effectLst/>
                <a:ea typeface="Microsoft JhengHei" panose="020B0604030504040204" pitchFamily="34" charset="-120"/>
                <a:cs typeface="Times New Roman" panose="02020603050405020304" pitchFamily="18" charset="0"/>
              </a:rPr>
              <a:t>Plight of Russian’s ethnic minorities</a:t>
            </a:r>
          </a:p>
          <a:p>
            <a:pPr marL="274320" marR="0" lvl="0" indent="-274320">
              <a:spcBef>
                <a:spcPts val="0"/>
              </a:spcBef>
              <a:spcAft>
                <a:spcPts val="600"/>
              </a:spcAft>
              <a:buFont typeface="Arial" panose="020B0604020202020204" pitchFamily="34" charset="0"/>
              <a:buChar char="•"/>
            </a:pPr>
            <a:r>
              <a:rPr lang="en-US" altLang="zh-TW" sz="2400" kern="100" dirty="0">
                <a:solidFill>
                  <a:schemeClr val="bg1"/>
                </a:solidFill>
                <a:ea typeface="Microsoft JhengHei" panose="020B0604030504040204" pitchFamily="34" charset="-120"/>
                <a:cs typeface="Times New Roman" panose="02020603050405020304" pitchFamily="18" charset="0"/>
              </a:rPr>
              <a:t>Changing direction of global energy policy</a:t>
            </a:r>
          </a:p>
          <a:p>
            <a:pPr marL="274320" marR="0" lvl="0" indent="-274320">
              <a:spcBef>
                <a:spcPts val="0"/>
              </a:spcBef>
              <a:spcAft>
                <a:spcPts val="600"/>
              </a:spcAft>
              <a:buFont typeface="Arial" panose="020B0604020202020204" pitchFamily="34" charset="0"/>
              <a:buChar char="•"/>
            </a:pPr>
            <a:r>
              <a:rPr lang="en-US" altLang="zh-TW" sz="2400" kern="100" dirty="0">
                <a:solidFill>
                  <a:schemeClr val="bg1"/>
                </a:solidFill>
                <a:ea typeface="Microsoft JhengHei" panose="020B0604030504040204" pitchFamily="34" charset="-120"/>
                <a:cs typeface="Times New Roman" panose="02020603050405020304" pitchFamily="18" charset="0"/>
              </a:rPr>
              <a:t>Food crisis in East Africa</a:t>
            </a:r>
          </a:p>
          <a:p>
            <a:pPr marL="274320" marR="0" lvl="0" indent="-274320">
              <a:spcBef>
                <a:spcPts val="0"/>
              </a:spcBef>
              <a:spcAft>
                <a:spcPts val="600"/>
              </a:spcAft>
              <a:buFont typeface="Arial" panose="020B0604020202020204" pitchFamily="34" charset="0"/>
              <a:buChar char="•"/>
            </a:pPr>
            <a:r>
              <a:rPr lang="en-US" altLang="zh-TW" sz="2400" kern="100" dirty="0">
                <a:solidFill>
                  <a:schemeClr val="bg1"/>
                </a:solidFill>
                <a:ea typeface="Microsoft JhengHei" panose="020B0604030504040204" pitchFamily="34" charset="-120"/>
                <a:cs typeface="Times New Roman" panose="02020603050405020304" pitchFamily="18" charset="0"/>
              </a:rPr>
              <a:t>Nuclear threat of Russia</a:t>
            </a:r>
          </a:p>
        </p:txBody>
      </p:sp>
      <p:pic>
        <p:nvPicPr>
          <p:cNvPr id="11" name="圖片 5">
            <a:extLst>
              <a:ext uri="{FF2B5EF4-FFF2-40B4-BE49-F238E27FC236}">
                <a16:creationId xmlns:a16="http://schemas.microsoft.com/office/drawing/2014/main" id="{B8B52BA0-77C7-F6D4-6651-BFDF634A12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490" t="20349" r="8600" b="5949"/>
          <a:stretch/>
        </p:blipFill>
        <p:spPr>
          <a:xfrm>
            <a:off x="5105400" y="1393367"/>
            <a:ext cx="3581400" cy="2562685"/>
          </a:xfrm>
          <a:prstGeom prst="rect">
            <a:avLst/>
          </a:prstGeom>
        </p:spPr>
      </p:pic>
      <p:pic>
        <p:nvPicPr>
          <p:cNvPr id="12" name="圖片 5">
            <a:extLst>
              <a:ext uri="{FF2B5EF4-FFF2-40B4-BE49-F238E27FC236}">
                <a16:creationId xmlns:a16="http://schemas.microsoft.com/office/drawing/2014/main" id="{31DFEC81-4286-E8FC-3552-677DEBD802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282" t="6818" r="3362" b="16748"/>
          <a:stretch/>
        </p:blipFill>
        <p:spPr>
          <a:xfrm>
            <a:off x="5094514" y="3956052"/>
            <a:ext cx="3592286" cy="2562685"/>
          </a:xfrm>
          <a:prstGeom prst="rect">
            <a:avLst/>
          </a:prstGeom>
        </p:spPr>
      </p:pic>
      <p:pic>
        <p:nvPicPr>
          <p:cNvPr id="13" name="圖片 5">
            <a:extLst>
              <a:ext uri="{FF2B5EF4-FFF2-40B4-BE49-F238E27FC236}">
                <a16:creationId xmlns:a16="http://schemas.microsoft.com/office/drawing/2014/main" id="{DAA4175B-E65D-12E6-878C-584E11C4BEFA}"/>
              </a:ext>
            </a:extLst>
          </p:cNvPr>
          <p:cNvPicPr>
            <a:picLocks noChangeAspect="1"/>
          </p:cNvPicPr>
          <p:nvPr/>
        </p:nvPicPr>
        <p:blipFill>
          <a:blip r:embed="rId6" cstate="print">
            <a:extLst>
              <a:ext uri="{28A0092B-C50C-407E-A947-70E740481C1C}">
                <a14:useLocalDpi xmlns:a14="http://schemas.microsoft.com/office/drawing/2010/main" val="0"/>
              </a:ext>
            </a:extLst>
          </a:blip>
          <a:srcRect t="10693" b="10693"/>
          <a:stretch/>
        </p:blipFill>
        <p:spPr>
          <a:xfrm>
            <a:off x="8599715" y="1393367"/>
            <a:ext cx="3581400" cy="2562685"/>
          </a:xfrm>
          <a:prstGeom prst="rect">
            <a:avLst/>
          </a:prstGeom>
        </p:spPr>
      </p:pic>
      <p:pic>
        <p:nvPicPr>
          <p:cNvPr id="14" name="圖片 5">
            <a:extLst>
              <a:ext uri="{FF2B5EF4-FFF2-40B4-BE49-F238E27FC236}">
                <a16:creationId xmlns:a16="http://schemas.microsoft.com/office/drawing/2014/main" id="{B1146242-9933-B128-A1E7-22A1B9ADC1DC}"/>
              </a:ext>
            </a:extLst>
          </p:cNvPr>
          <p:cNvPicPr>
            <a:picLocks noChangeAspect="1"/>
          </p:cNvPicPr>
          <p:nvPr/>
        </p:nvPicPr>
        <p:blipFill>
          <a:blip r:embed="rId7" cstate="print">
            <a:extLst>
              <a:ext uri="{28A0092B-C50C-407E-A947-70E740481C1C}">
                <a14:useLocalDpi xmlns:a14="http://schemas.microsoft.com/office/drawing/2010/main" val="0"/>
              </a:ext>
            </a:extLst>
          </a:blip>
          <a:srcRect l="3252" r="3252"/>
          <a:stretch/>
        </p:blipFill>
        <p:spPr>
          <a:xfrm>
            <a:off x="8599715" y="3956052"/>
            <a:ext cx="3592286" cy="2562685"/>
          </a:xfrm>
          <a:prstGeom prst="rect">
            <a:avLst/>
          </a:prstGeom>
        </p:spPr>
      </p:pic>
    </p:spTree>
    <p:extLst>
      <p:ext uri="{BB962C8B-B14F-4D97-AF65-F5344CB8AC3E}">
        <p14:creationId xmlns:p14="http://schemas.microsoft.com/office/powerpoint/2010/main" val="1956659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圖片 9">
            <a:extLst>
              <a:ext uri="{FF2B5EF4-FFF2-40B4-BE49-F238E27FC236}">
                <a16:creationId xmlns:a16="http://schemas.microsoft.com/office/drawing/2014/main" id="{9140348A-3FC2-DAEA-68B2-99C6C03AEF97}"/>
              </a:ext>
            </a:extLst>
          </p:cNvPr>
          <p:cNvPicPr>
            <a:picLocks noChangeAspect="1"/>
          </p:cNvPicPr>
          <p:nvPr/>
        </p:nvPicPr>
        <p:blipFill rotWithShape="1">
          <a:blip r:embed="rId3">
            <a:extLst>
              <a:ext uri="{28A0092B-C50C-407E-A947-70E740481C1C}">
                <a14:useLocalDpi xmlns:a14="http://schemas.microsoft.com/office/drawing/2010/main" val="0"/>
              </a:ext>
            </a:extLst>
          </a:blip>
          <a:srcRect r="-2" b="15625"/>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C9AC965-4F32-447C-85ED-DFB2E6E502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3" name="Rectangle 2">
            <a:extLst>
              <a:ext uri="{FF2B5EF4-FFF2-40B4-BE49-F238E27FC236}">
                <a16:creationId xmlns:a16="http://schemas.microsoft.com/office/drawing/2014/main" id="{F65ED786-2DFD-A044-8200-778E87989ED7}"/>
              </a:ext>
            </a:extLst>
          </p:cNvPr>
          <p:cNvSpPr/>
          <p:nvPr/>
        </p:nvSpPr>
        <p:spPr>
          <a:xfrm>
            <a:off x="0" y="2667000"/>
            <a:ext cx="12192000" cy="1371600"/>
          </a:xfrm>
          <a:prstGeom prst="rect">
            <a:avLst/>
          </a:prstGeom>
          <a:solidFill>
            <a:schemeClr val="accent6">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字方塊 11">
            <a:extLst>
              <a:ext uri="{FF2B5EF4-FFF2-40B4-BE49-F238E27FC236}">
                <a16:creationId xmlns:a16="http://schemas.microsoft.com/office/drawing/2014/main" id="{CDD383BD-10C8-40E9-BD58-1D0ED869D9AF}"/>
              </a:ext>
            </a:extLst>
          </p:cNvPr>
          <p:cNvSpPr txBox="1"/>
          <p:nvPr/>
        </p:nvSpPr>
        <p:spPr>
          <a:xfrm>
            <a:off x="1437722" y="2998113"/>
            <a:ext cx="9306478" cy="861774"/>
          </a:xfrm>
          <a:prstGeom prst="rect">
            <a:avLst/>
          </a:prstGeom>
          <a:noFill/>
        </p:spPr>
        <p:txBody>
          <a:bodyPr wrap="square" rtlCol="0">
            <a:spAutoFit/>
          </a:bodyPr>
          <a:lstStyle/>
          <a:p>
            <a:r>
              <a:rPr lang="en-US" altLang="zh-CN" sz="3200" b="1" dirty="0">
                <a:solidFill>
                  <a:schemeClr val="bg1"/>
                </a:solidFill>
                <a:effectLst/>
                <a:ea typeface="Microsoft JhengHei" panose="020B0604030504040204" pitchFamily="34" charset="-120"/>
                <a:cs typeface="Times New Roman" panose="02020603050405020304" pitchFamily="18" charset="0"/>
              </a:rPr>
              <a:t>Let us pray for the </a:t>
            </a:r>
            <a:r>
              <a:rPr lang="en-US" altLang="zh-CN" sz="3200" b="1" dirty="0">
                <a:solidFill>
                  <a:schemeClr val="accent4"/>
                </a:solidFill>
                <a:effectLst/>
                <a:ea typeface="Microsoft JhengHei" panose="020B0604030504040204" pitchFamily="34" charset="-120"/>
                <a:cs typeface="Times New Roman" panose="02020603050405020304" pitchFamily="18" charset="0"/>
              </a:rPr>
              <a:t>victims in the Russo-Ukrainian War</a:t>
            </a:r>
            <a:endParaRPr lang="en-US" sz="6000" b="1" dirty="0">
              <a:solidFill>
                <a:schemeClr val="accent4"/>
              </a:solidFill>
              <a:latin typeface="Microsoft JhengHei" panose="020B0604030504040204" pitchFamily="34" charset="-120"/>
              <a:ea typeface="Microsoft JhengHei" panose="020B0604030504040204" pitchFamily="34" charset="-120"/>
            </a:endParaRPr>
          </a:p>
          <a:p>
            <a:endParaRPr lang="en-US" dirty="0"/>
          </a:p>
        </p:txBody>
      </p:sp>
    </p:spTree>
    <p:extLst>
      <p:ext uri="{BB962C8B-B14F-4D97-AF65-F5344CB8AC3E}">
        <p14:creationId xmlns:p14="http://schemas.microsoft.com/office/powerpoint/2010/main" val="33313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900"/>
                                        <p:tgtEl>
                                          <p:spTgt spid="2"/>
                                        </p:tgtEl>
                                      </p:cBhvr>
                                    </p:animEffect>
                                    <p:set>
                                      <p:cBhvr>
                                        <p:cTn id="7" dur="1" fill="hold">
                                          <p:stCondLst>
                                            <p:cond delay="18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6875"/>
        </a:solidFill>
        <a:effectLst/>
      </p:bgPr>
    </p:bg>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id="{4CEA6DF8-67CC-456C-A026-B7DB4E94BAC8}"/>
              </a:ext>
            </a:extLst>
          </p:cNvPr>
          <p:cNvSpPr txBox="1"/>
          <p:nvPr/>
        </p:nvSpPr>
        <p:spPr>
          <a:xfrm>
            <a:off x="76200" y="381000"/>
            <a:ext cx="12039600" cy="6180538"/>
          </a:xfrm>
          <a:prstGeom prst="rect">
            <a:avLst/>
          </a:prstGeom>
          <a:noFill/>
        </p:spPr>
        <p:txBody>
          <a:bodyPr wrap="square">
            <a:spAutoFit/>
          </a:bodyPr>
          <a:lstStyle/>
          <a:p>
            <a:pPr marL="0" marR="0" algn="ctr">
              <a:lnSpc>
                <a:spcPct val="107000"/>
              </a:lnSpc>
              <a:spcBef>
                <a:spcPts val="0"/>
              </a:spcBef>
            </a:pPr>
            <a:r>
              <a:rPr lang="en-US" altLang="zh-CN" sz="2200" b="1" kern="0" dirty="0">
                <a:solidFill>
                  <a:srgbClr val="F8E108"/>
                </a:solidFill>
                <a:ea typeface="Microsoft JhengHei" panose="020B0604030504040204" pitchFamily="34" charset="-120"/>
                <a:cs typeface="Times New Roman" panose="02020603050405020304" pitchFamily="18" charset="0"/>
              </a:rPr>
              <a:t>Brothers</a:t>
            </a:r>
            <a:r>
              <a:rPr lang="en-US" altLang="zh-CN" sz="2200" b="1" kern="100" dirty="0">
                <a:solidFill>
                  <a:srgbClr val="F8E108"/>
                </a:solidFill>
                <a:ea typeface="Microsoft JhengHei" panose="020B0604030504040204" pitchFamily="34" charset="-120"/>
                <a:cs typeface="Times New Roman" panose="02020603050405020304" pitchFamily="18" charset="0"/>
              </a:rPr>
              <a:t>: </a:t>
            </a:r>
            <a:r>
              <a:rPr lang="en-US" altLang="zh-CN" sz="2200" kern="0" dirty="0">
                <a:solidFill>
                  <a:schemeClr val="bg1"/>
                </a:solidFill>
                <a:ea typeface="Microsoft JhengHei" panose="020B0604030504040204" pitchFamily="34" charset="-120"/>
                <a:cs typeface="Times New Roman" panose="02020603050405020304" pitchFamily="18" charset="0"/>
              </a:rPr>
              <a:t>Heavenly Father! We pray for the refugee children and women in Ukraine! </a:t>
            </a:r>
          </a:p>
          <a:p>
            <a:pPr marL="0" marR="0" algn="ctr">
              <a:lnSpc>
                <a:spcPct val="107000"/>
              </a:lnSpc>
              <a:spcBef>
                <a:spcPts val="0"/>
              </a:spcBef>
            </a:pPr>
            <a:r>
              <a:rPr lang="en-US" altLang="zh-CN" sz="2200" kern="0" dirty="0">
                <a:solidFill>
                  <a:schemeClr val="bg1"/>
                </a:solidFill>
                <a:ea typeface="Microsoft JhengHei" panose="020B0604030504040204" pitchFamily="34" charset="-120"/>
                <a:cs typeface="Times New Roman" panose="02020603050405020304" pitchFamily="18" charset="0"/>
              </a:rPr>
              <a:t>We remember the 6,000 children who have been abducted to Russia.</a:t>
            </a:r>
            <a:endParaRPr lang="en-MY" altLang="zh-CN" sz="2200" kern="0" dirty="0">
              <a:solidFill>
                <a:schemeClr val="bg1"/>
              </a:solidFill>
              <a:ea typeface="Microsoft JhengHei" panose="020B0604030504040204" pitchFamily="34" charset="-120"/>
              <a:cs typeface="Times New Roman" panose="02020603050405020304" pitchFamily="18" charset="0"/>
            </a:endParaRPr>
          </a:p>
          <a:p>
            <a:pPr marL="0" marR="0" algn="ctr">
              <a:lnSpc>
                <a:spcPct val="107000"/>
              </a:lnSpc>
              <a:spcBef>
                <a:spcPts val="0"/>
              </a:spcBef>
            </a:pPr>
            <a:r>
              <a:rPr lang="en-MY" altLang="zh-TW" sz="2200" kern="0" dirty="0">
                <a:solidFill>
                  <a:schemeClr val="bg1"/>
                </a:solidFill>
                <a:effectLst/>
                <a:ea typeface="Microsoft JhengHei" panose="020B0604030504040204" pitchFamily="34" charset="-120"/>
                <a:cs typeface="Times New Roman" panose="02020603050405020304" pitchFamily="18" charset="0"/>
              </a:rPr>
              <a:t>May You not forget their suffering. May Your mightiness keep them from harm</a:t>
            </a:r>
            <a:r>
              <a:rPr lang="en-MY" altLang="zh-TW" sz="2200" kern="0" dirty="0">
                <a:solidFill>
                  <a:schemeClr val="bg1"/>
                </a:solidFill>
                <a:ea typeface="Microsoft JhengHei" panose="020B0604030504040204" pitchFamily="34" charset="-120"/>
                <a:cs typeface="Times New Roman" panose="02020603050405020304" pitchFamily="18" charset="0"/>
              </a:rPr>
              <a:t>.</a:t>
            </a:r>
          </a:p>
          <a:p>
            <a:pPr marL="0" marR="0" algn="ctr">
              <a:lnSpc>
                <a:spcPct val="107000"/>
              </a:lnSpc>
              <a:spcBef>
                <a:spcPts val="0"/>
              </a:spcBef>
            </a:pPr>
            <a:r>
              <a:rPr lang="en-MY" altLang="zh-TW" sz="2200" kern="0" dirty="0">
                <a:solidFill>
                  <a:schemeClr val="bg1"/>
                </a:solidFill>
                <a:effectLst/>
                <a:ea typeface="Microsoft JhengHei" panose="020B0604030504040204" pitchFamily="34" charset="-120"/>
                <a:cs typeface="Times New Roman" panose="02020603050405020304" pitchFamily="18" charset="0"/>
              </a:rPr>
              <a:t>May Your faithfulness and righteousness protect them from those who oppressed them.</a:t>
            </a:r>
            <a:br>
              <a:rPr lang="en-MY" altLang="zh-TW" sz="2200" kern="0" dirty="0">
                <a:solidFill>
                  <a:schemeClr val="bg1"/>
                </a:solidFill>
                <a:effectLst/>
                <a:ea typeface="Microsoft JhengHei" panose="020B0604030504040204" pitchFamily="34" charset="-120"/>
                <a:cs typeface="IDHeiMedium"/>
              </a:rPr>
            </a:br>
            <a:r>
              <a:rPr lang="en-MY" altLang="zh-TW" sz="2200" kern="0" dirty="0">
                <a:solidFill>
                  <a:schemeClr val="bg1"/>
                </a:solidFill>
                <a:effectLst/>
                <a:ea typeface="Microsoft JhengHei" panose="020B0604030504040204" pitchFamily="34" charset="-120"/>
                <a:cs typeface="IDHeiMedium"/>
              </a:rPr>
              <a:t>Let them not lose courage or be scared, and heal their wounded hearts, bodies, and spirits.</a:t>
            </a:r>
          </a:p>
          <a:p>
            <a:pPr marL="0" marR="0" algn="ctr">
              <a:lnSpc>
                <a:spcPct val="107000"/>
              </a:lnSpc>
              <a:spcBef>
                <a:spcPts val="0"/>
              </a:spcBef>
            </a:pPr>
            <a:r>
              <a:rPr lang="en-MY" altLang="zh-TW" sz="2200" kern="0" dirty="0">
                <a:solidFill>
                  <a:schemeClr val="bg1"/>
                </a:solidFill>
                <a:ea typeface="Microsoft JhengHei" panose="020B0604030504040204" pitchFamily="34" charset="-120"/>
                <a:cs typeface="IDHeiMedium"/>
              </a:rPr>
              <a:t>May they have complete peace in the Lord!</a:t>
            </a:r>
          </a:p>
          <a:p>
            <a:pPr marL="0" marR="0" algn="ctr">
              <a:lnSpc>
                <a:spcPct val="107000"/>
              </a:lnSpc>
              <a:spcBef>
                <a:spcPts val="1200"/>
              </a:spcBef>
            </a:pPr>
            <a:r>
              <a:rPr lang="en-US" altLang="zh-TW" sz="2200" b="1" kern="100" dirty="0">
                <a:solidFill>
                  <a:srgbClr val="F8E108"/>
                </a:solidFill>
                <a:effectLst/>
                <a:ea typeface="Microsoft JhengHei" panose="020B0604030504040204" pitchFamily="34" charset="-120"/>
                <a:cs typeface="Times New Roman" panose="02020603050405020304" pitchFamily="18" charset="0"/>
              </a:rPr>
              <a:t>Sisters: </a:t>
            </a:r>
            <a:r>
              <a:rPr lang="en-US" altLang="zh-TW" sz="2200" kern="100" dirty="0">
                <a:solidFill>
                  <a:schemeClr val="bg1"/>
                </a:solidFill>
                <a:effectLst/>
                <a:ea typeface="Microsoft JhengHei" panose="020B0604030504040204" pitchFamily="34" charset="-120"/>
                <a:cs typeface="Times New Roman" panose="02020603050405020304" pitchFamily="18" charset="0"/>
              </a:rPr>
              <a:t>Bless the 14 million Ukrainian refugees</a:t>
            </a:r>
            <a:r>
              <a:rPr lang="en-US" altLang="zh-TW" sz="2200" kern="100" dirty="0">
                <a:solidFill>
                  <a:schemeClr val="bg1"/>
                </a:solidFill>
                <a:ea typeface="Microsoft JhengHei" panose="020B0604030504040204" pitchFamily="34" charset="-120"/>
                <a:cs typeface="Times New Roman" panose="02020603050405020304" pitchFamily="18" charset="0"/>
              </a:rPr>
              <a:t>. </a:t>
            </a:r>
          </a:p>
          <a:p>
            <a:pPr marL="0" marR="0" algn="ctr">
              <a:lnSpc>
                <a:spcPct val="107000"/>
              </a:lnSpc>
              <a:spcBef>
                <a:spcPts val="0"/>
              </a:spcBef>
            </a:pPr>
            <a:r>
              <a:rPr lang="en-US" altLang="zh-TW" sz="2200" kern="100" dirty="0">
                <a:solidFill>
                  <a:schemeClr val="bg1"/>
                </a:solidFill>
                <a:ea typeface="Microsoft JhengHei" panose="020B0604030504040204" pitchFamily="34" charset="-120"/>
                <a:cs typeface="Times New Roman" panose="02020603050405020304" pitchFamily="18" charset="0"/>
              </a:rPr>
              <a:t>May they find protection and provision in places they take refuge.</a:t>
            </a:r>
          </a:p>
          <a:p>
            <a:pPr marL="0" marR="0" algn="ctr">
              <a:lnSpc>
                <a:spcPct val="107000"/>
              </a:lnSpc>
              <a:spcBef>
                <a:spcPts val="0"/>
              </a:spcBef>
            </a:pPr>
            <a:r>
              <a:rPr lang="en-US" altLang="zh-TW" sz="2200" kern="100" dirty="0">
                <a:solidFill>
                  <a:schemeClr val="bg1"/>
                </a:solidFill>
                <a:ea typeface="Microsoft JhengHei" panose="020B0604030504040204" pitchFamily="34" charset="-120"/>
                <a:cs typeface="Times New Roman" panose="02020603050405020304" pitchFamily="18" charset="0"/>
              </a:rPr>
              <a:t>May t</a:t>
            </a:r>
            <a:r>
              <a:rPr lang="en-US" altLang="zh-TW" sz="2200" kern="100" dirty="0">
                <a:solidFill>
                  <a:schemeClr val="bg1"/>
                </a:solidFill>
                <a:effectLst/>
                <a:ea typeface="Microsoft JhengHei" panose="020B0604030504040204" pitchFamily="34" charset="-120"/>
                <a:cs typeface="Times New Roman" panose="02020603050405020304" pitchFamily="18" charset="0"/>
              </a:rPr>
              <a:t>he children</a:t>
            </a:r>
            <a:r>
              <a:rPr lang="en-US" altLang="zh-TW" sz="2200" kern="100" dirty="0">
                <a:solidFill>
                  <a:schemeClr val="bg1"/>
                </a:solidFill>
                <a:ea typeface="Microsoft JhengHei" panose="020B0604030504040204" pitchFamily="34" charset="-120"/>
                <a:cs typeface="Times New Roman" panose="02020603050405020304" pitchFamily="18" charset="0"/>
              </a:rPr>
              <a:t> have opportunities to continue to go to school; receive news from their families. </a:t>
            </a:r>
          </a:p>
          <a:p>
            <a:pPr marL="0" marR="0" algn="ctr">
              <a:lnSpc>
                <a:spcPct val="107000"/>
              </a:lnSpc>
              <a:spcBef>
                <a:spcPts val="0"/>
              </a:spcBef>
            </a:pPr>
            <a:r>
              <a:rPr lang="en-US" altLang="zh-TW" sz="2200" kern="100" dirty="0">
                <a:solidFill>
                  <a:schemeClr val="bg1"/>
                </a:solidFill>
                <a:ea typeface="Microsoft JhengHei" panose="020B0604030504040204" pitchFamily="34" charset="-120"/>
                <a:cs typeface="Times New Roman" panose="02020603050405020304" pitchFamily="18" charset="0"/>
              </a:rPr>
              <a:t>May they be healed by the Lord physically, emotionally, and spiritually.</a:t>
            </a:r>
          </a:p>
          <a:p>
            <a:pPr marL="0" marR="0" algn="ctr">
              <a:lnSpc>
                <a:spcPct val="107000"/>
              </a:lnSpc>
              <a:spcBef>
                <a:spcPts val="0"/>
              </a:spcBef>
            </a:pPr>
            <a:r>
              <a:rPr lang="en-US" altLang="zh-TW" sz="2200" kern="100" dirty="0">
                <a:solidFill>
                  <a:schemeClr val="bg1"/>
                </a:solidFill>
                <a:ea typeface="Microsoft JhengHei" panose="020B0604030504040204" pitchFamily="34" charset="-120"/>
                <a:cs typeface="Times New Roman" panose="02020603050405020304" pitchFamily="18" charset="0"/>
              </a:rPr>
              <a:t>May they r</a:t>
            </a:r>
            <a:r>
              <a:rPr lang="en-US" altLang="zh-TW" sz="2200" kern="100" dirty="0">
                <a:solidFill>
                  <a:schemeClr val="bg1"/>
                </a:solidFill>
                <a:effectLst/>
                <a:ea typeface="Microsoft JhengHei" panose="020B0604030504040204" pitchFamily="34" charset="-120"/>
                <a:cs typeface="Times New Roman" panose="02020603050405020304" pitchFamily="18" charset="0"/>
              </a:rPr>
              <a:t>eturn to their homeland soon and rebuild the destroyed city walls.</a:t>
            </a:r>
            <a:endParaRPr lang="en-MY" altLang="zh-TW" sz="2200" kern="100" dirty="0">
              <a:solidFill>
                <a:schemeClr val="bg1"/>
              </a:solidFill>
              <a:ea typeface="Microsoft JhengHei" panose="020B0604030504040204" pitchFamily="34" charset="-120"/>
              <a:cs typeface="Times New Roman" panose="02020603050405020304" pitchFamily="18" charset="0"/>
            </a:endParaRPr>
          </a:p>
          <a:p>
            <a:pPr marL="0" marR="0" algn="ctr">
              <a:lnSpc>
                <a:spcPct val="107000"/>
              </a:lnSpc>
              <a:spcBef>
                <a:spcPts val="1200"/>
              </a:spcBef>
            </a:pPr>
            <a:r>
              <a:rPr lang="en-US" altLang="zh-TW" sz="2200" b="1" kern="100" dirty="0">
                <a:solidFill>
                  <a:srgbClr val="F8E108"/>
                </a:solidFill>
                <a:ea typeface="Microsoft JhengHei" panose="020B0604030504040204" pitchFamily="34" charset="-120"/>
                <a:cs typeface="Times New Roman" panose="02020603050405020304" pitchFamily="18" charset="0"/>
              </a:rPr>
              <a:t>Congregation</a:t>
            </a:r>
            <a:r>
              <a:rPr lang="en-US" altLang="zh-TW" sz="2200" b="1" kern="100" dirty="0">
                <a:solidFill>
                  <a:srgbClr val="F8E108"/>
                </a:solidFill>
                <a:effectLst/>
                <a:ea typeface="Microsoft JhengHei" panose="020B0604030504040204" pitchFamily="34" charset="-120"/>
                <a:cs typeface="Times New Roman" panose="02020603050405020304" pitchFamily="18" charset="0"/>
              </a:rPr>
              <a:t>: </a:t>
            </a:r>
            <a:r>
              <a:rPr lang="en-US" altLang="zh-TW" sz="2200" dirty="0">
                <a:solidFill>
                  <a:schemeClr val="bg1"/>
                </a:solidFill>
                <a:effectLst/>
                <a:ea typeface="Microsoft JhengHei" panose="020B0604030504040204" pitchFamily="34" charset="-120"/>
                <a:cs typeface="Times New Roman" panose="02020603050405020304" pitchFamily="18" charset="0"/>
              </a:rPr>
              <a:t>Oh Lord, many ethnic minorities in Russia have been recruited to fight in the frontlines. W</a:t>
            </a:r>
            <a:r>
              <a:rPr lang="en-US" altLang="zh-TW" sz="2200" dirty="0">
                <a:solidFill>
                  <a:schemeClr val="bg1"/>
                </a:solidFill>
                <a:ea typeface="Microsoft JhengHei" panose="020B0604030504040204" pitchFamily="34" charset="-120"/>
                <a:cs typeface="Times New Roman" panose="02020603050405020304" pitchFamily="18" charset="0"/>
              </a:rPr>
              <a:t>ithout adequate training and equipment, they</a:t>
            </a:r>
            <a:r>
              <a:rPr lang="en-US" altLang="zh-TW" sz="2200" dirty="0">
                <a:solidFill>
                  <a:schemeClr val="bg1"/>
                </a:solidFill>
                <a:effectLst/>
                <a:ea typeface="Microsoft JhengHei" panose="020B0604030504040204" pitchFamily="34" charset="-120"/>
                <a:cs typeface="Times New Roman" panose="02020603050405020304" pitchFamily="18" charset="0"/>
              </a:rPr>
              <a:t> died in the battlefield</a:t>
            </a:r>
            <a:r>
              <a:rPr lang="en-US" altLang="zh-TW" sz="2200" dirty="0">
                <a:solidFill>
                  <a:schemeClr val="bg1"/>
                </a:solidFill>
                <a:ea typeface="Microsoft JhengHei" panose="020B0604030504040204" pitchFamily="34" charset="-120"/>
                <a:cs typeface="Times New Roman" panose="02020603050405020304" pitchFamily="18" charset="0"/>
              </a:rPr>
              <a:t>.</a:t>
            </a:r>
            <a:endParaRPr lang="en-MY" altLang="zh-TW" sz="2200" dirty="0">
              <a:solidFill>
                <a:schemeClr val="bg1"/>
              </a:solidFill>
              <a:ea typeface="Microsoft JhengHei" panose="020B0604030504040204" pitchFamily="34" charset="-120"/>
              <a:cs typeface="Times New Roman" panose="02020603050405020304" pitchFamily="18" charset="0"/>
            </a:endParaRPr>
          </a:p>
          <a:p>
            <a:pPr marL="0" marR="0" algn="ctr">
              <a:lnSpc>
                <a:spcPct val="107000"/>
              </a:lnSpc>
              <a:spcBef>
                <a:spcPts val="0"/>
              </a:spcBef>
            </a:pPr>
            <a:r>
              <a:rPr lang="en-MY" altLang="zh-TW" sz="2200" dirty="0">
                <a:solidFill>
                  <a:schemeClr val="bg1"/>
                </a:solidFill>
                <a:effectLst/>
                <a:ea typeface="Microsoft JhengHei" panose="020B0604030504040204" pitchFamily="34" charset="-120"/>
                <a:cs typeface="Times New Roman" panose="02020603050405020304" pitchFamily="18" charset="0"/>
              </a:rPr>
              <a:t>May our Lord comfort their families </a:t>
            </a:r>
          </a:p>
          <a:p>
            <a:pPr marL="0" marR="0" algn="ctr">
              <a:lnSpc>
                <a:spcPct val="107000"/>
              </a:lnSpc>
              <a:spcBef>
                <a:spcPts val="0"/>
              </a:spcBef>
            </a:pPr>
            <a:r>
              <a:rPr lang="en-MY" altLang="zh-TW" sz="2200" dirty="0">
                <a:solidFill>
                  <a:schemeClr val="bg1"/>
                </a:solidFill>
                <a:effectLst/>
                <a:ea typeface="Microsoft JhengHei" panose="020B0604030504040204" pitchFamily="34" charset="-120"/>
                <a:cs typeface="Times New Roman" panose="02020603050405020304" pitchFamily="18" charset="0"/>
              </a:rPr>
              <a:t>and hear the prayers of the helpless people </a:t>
            </a:r>
            <a:r>
              <a:rPr lang="en-MY" altLang="zh-TW" sz="2200" dirty="0">
                <a:solidFill>
                  <a:schemeClr val="bg1"/>
                </a:solidFill>
                <a:ea typeface="Microsoft JhengHei" panose="020B0604030504040204" pitchFamily="34" charset="-120"/>
                <a:cs typeface="Times New Roman" panose="02020603050405020304" pitchFamily="18" charset="0"/>
              </a:rPr>
              <a:t>from both Russia and Ukraine.</a:t>
            </a:r>
            <a:br>
              <a:rPr lang="en-MY" altLang="zh-TW" sz="2200" dirty="0">
                <a:solidFill>
                  <a:schemeClr val="bg1"/>
                </a:solidFill>
                <a:effectLst/>
                <a:ea typeface="Microsoft JhengHei" panose="020B0604030504040204" pitchFamily="34" charset="-120"/>
                <a:cs typeface="Times New Roman" panose="02020603050405020304" pitchFamily="18" charset="0"/>
              </a:rPr>
            </a:br>
            <a:r>
              <a:rPr lang="en-MY" altLang="zh-TW" sz="2200" dirty="0">
                <a:solidFill>
                  <a:schemeClr val="bg1"/>
                </a:solidFill>
                <a:effectLst/>
                <a:ea typeface="Microsoft JhengHei" panose="020B0604030504040204" pitchFamily="34" charset="-120"/>
                <a:cs typeface="Times New Roman" panose="02020603050405020304" pitchFamily="18" charset="0"/>
              </a:rPr>
              <a:t>May the Gospel be the greatest support and hope for the people.</a:t>
            </a:r>
            <a:endParaRPr lang="en-US" sz="2200" b="1" dirty="0">
              <a:solidFill>
                <a:schemeClr val="bg1"/>
              </a:solidFill>
              <a:effectLst/>
              <a:ea typeface="Microsoft JhengHei" panose="020B0604030504040204" pitchFamily="34" charset="-120"/>
              <a:cs typeface="Times New Roman" panose="02020603050405020304" pitchFamily="18" charset="0"/>
            </a:endParaRPr>
          </a:p>
        </p:txBody>
      </p:sp>
      <p:pic>
        <p:nvPicPr>
          <p:cNvPr id="6" name="Picture 5">
            <a:extLst>
              <a:ext uri="{FF2B5EF4-FFF2-40B4-BE49-F238E27FC236}">
                <a16:creationId xmlns:a16="http://schemas.microsoft.com/office/drawing/2014/main" id="{0C9AC965-4F32-447C-85ED-DFB2E6E502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Tree>
    <p:extLst>
      <p:ext uri="{BB962C8B-B14F-4D97-AF65-F5344CB8AC3E}">
        <p14:creationId xmlns:p14="http://schemas.microsoft.com/office/powerpoint/2010/main" val="342663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108"/>
        </a:solidFill>
        <a:effectLst/>
      </p:bgPr>
    </p:bg>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57F51D1-230F-47D5-A4B5-F2ED75D5D5E8}"/>
              </a:ext>
            </a:extLst>
          </p:cNvPr>
          <p:cNvPicPr>
            <a:picLocks noChangeAspect="1"/>
          </p:cNvPicPr>
          <p:nvPr/>
        </p:nvPicPr>
        <p:blipFill>
          <a:blip r:embed="rId3">
            <a:extLst>
              <a:ext uri="{28A0092B-C50C-407E-A947-70E740481C1C}">
                <a14:useLocalDpi xmlns:a14="http://schemas.microsoft.com/office/drawing/2010/main" val="0"/>
              </a:ext>
            </a:extLst>
          </a:blip>
          <a:srcRect t="11153" b="11153"/>
          <a:stretch/>
        </p:blipFill>
        <p:spPr>
          <a:xfrm>
            <a:off x="0" y="0"/>
            <a:ext cx="12192000" cy="6868886"/>
          </a:xfrm>
          <a:prstGeom prst="rect">
            <a:avLst/>
          </a:prstGeom>
          <a:effectLst>
            <a:outerShdw blurRad="50800" dist="50800" dir="5400000" algn="ctr" rotWithShape="0">
              <a:srgbClr val="000000"/>
            </a:outerShdw>
          </a:effectLst>
        </p:spPr>
      </p:pic>
      <p:sp>
        <p:nvSpPr>
          <p:cNvPr id="7" name="TextBox 6">
            <a:extLst>
              <a:ext uri="{FF2B5EF4-FFF2-40B4-BE49-F238E27FC236}">
                <a16:creationId xmlns:a16="http://schemas.microsoft.com/office/drawing/2014/main" id="{0615D363-5D0A-4B96-9D98-66D10AC73896}"/>
              </a:ext>
            </a:extLst>
          </p:cNvPr>
          <p:cNvSpPr txBox="1"/>
          <p:nvPr/>
        </p:nvSpPr>
        <p:spPr>
          <a:xfrm>
            <a:off x="609600" y="685800"/>
            <a:ext cx="11125200" cy="5709255"/>
          </a:xfrm>
          <a:prstGeom prst="rect">
            <a:avLst/>
          </a:prstGeom>
          <a:solidFill>
            <a:srgbClr val="F8E108">
              <a:alpha val="90000"/>
            </a:srgbClr>
          </a:solidFill>
        </p:spPr>
        <p:txBody>
          <a:bodyPr wrap="square">
            <a:spAutoFit/>
          </a:bodyPr>
          <a:lstStyle/>
          <a:p>
            <a:pPr marL="0" marR="0" algn="ctr"/>
            <a:r>
              <a:rPr lang="en-US" altLang="zh-TW" sz="2400" kern="100" dirty="0">
                <a:effectLst/>
                <a:ea typeface="Microsoft JhengHei" panose="020B0604030504040204" pitchFamily="34" charset="-120"/>
                <a:cs typeface="PMingLiU" panose="02020500000000000000" pitchFamily="18" charset="-120"/>
              </a:rPr>
              <a:t>Heavenly Father, many people in the impoverished countries are </a:t>
            </a:r>
          </a:p>
          <a:p>
            <a:pPr marL="0" marR="0" algn="ctr"/>
            <a:r>
              <a:rPr lang="en-US" altLang="zh-TW" sz="2400" kern="100" dirty="0">
                <a:effectLst/>
                <a:ea typeface="Microsoft JhengHei" panose="020B0604030504040204" pitchFamily="34" charset="-120"/>
                <a:cs typeface="PMingLiU" panose="02020500000000000000" pitchFamily="18" charset="-120"/>
              </a:rPr>
              <a:t>unable to buy food, medicines, and fuel because of the </a:t>
            </a:r>
            <a:r>
              <a:rPr lang="en-US" altLang="zh-TW" sz="2400" kern="100" dirty="0">
                <a:ea typeface="Microsoft JhengHei" panose="020B0604030504040204" pitchFamily="34" charset="-120"/>
                <a:cs typeface="PMingLiU" panose="02020500000000000000" pitchFamily="18" charset="-120"/>
              </a:rPr>
              <a:t>R</a:t>
            </a:r>
            <a:r>
              <a:rPr lang="en-US" altLang="zh-TW" sz="2400" kern="100" dirty="0">
                <a:effectLst/>
                <a:ea typeface="Microsoft JhengHei" panose="020B0604030504040204" pitchFamily="34" charset="-120"/>
                <a:cs typeface="PMingLiU" panose="02020500000000000000" pitchFamily="18" charset="-120"/>
              </a:rPr>
              <a:t>usso-Ukrainian war. </a:t>
            </a:r>
          </a:p>
          <a:p>
            <a:pPr marL="0" marR="0" algn="ctr"/>
            <a:r>
              <a:rPr lang="en-US" altLang="zh-TW" sz="2400" kern="100" dirty="0">
                <a:effectLst/>
                <a:ea typeface="Microsoft JhengHei" panose="020B0604030504040204" pitchFamily="34" charset="-120"/>
                <a:cs typeface="PMingLiU" panose="02020500000000000000" pitchFamily="18" charset="-120"/>
              </a:rPr>
              <a:t>7 million people in East Africa are facing famine,</a:t>
            </a:r>
          </a:p>
          <a:p>
            <a:pPr marL="0" marR="0" algn="ctr"/>
            <a:r>
              <a:rPr lang="en-US" altLang="zh-TW" sz="2400" kern="100" dirty="0">
                <a:ea typeface="Microsoft JhengHei" panose="020B0604030504040204" pitchFamily="34" charset="-120"/>
                <a:cs typeface="PMingLiU" panose="02020500000000000000" pitchFamily="18" charset="-120"/>
              </a:rPr>
              <a:t>And </a:t>
            </a:r>
            <a:r>
              <a:rPr lang="en-US" altLang="zh-TW" sz="2400" kern="100" dirty="0">
                <a:effectLst/>
                <a:ea typeface="Microsoft JhengHei" panose="020B0604030504040204" pitchFamily="34" charset="-120"/>
                <a:cs typeface="PMingLiU" panose="02020500000000000000" pitchFamily="18" charset="-120"/>
              </a:rPr>
              <a:t>Sri Lanka, </a:t>
            </a:r>
            <a:r>
              <a:rPr lang="en-US" altLang="zh-TW" sz="2400" kern="100" dirty="0">
                <a:ea typeface="Microsoft JhengHei" panose="020B0604030504040204" pitchFamily="34" charset="-120"/>
                <a:cs typeface="PMingLiU" panose="02020500000000000000" pitchFamily="18" charset="-120"/>
              </a:rPr>
              <a:t>with a </a:t>
            </a:r>
            <a:r>
              <a:rPr lang="en-US" altLang="zh-TW" sz="2400" kern="100" dirty="0">
                <a:effectLst/>
                <a:ea typeface="Microsoft JhengHei" panose="020B0604030504040204" pitchFamily="34" charset="-120"/>
                <a:cs typeface="PMingLiU" panose="02020500000000000000" pitchFamily="18" charset="-120"/>
              </a:rPr>
              <a:t>population</a:t>
            </a:r>
            <a:r>
              <a:rPr lang="en-US" altLang="zh-TW" sz="2400" kern="100" dirty="0">
                <a:ea typeface="Microsoft JhengHei" panose="020B0604030504040204" pitchFamily="34" charset="-120"/>
                <a:cs typeface="PMingLiU" panose="02020500000000000000" pitchFamily="18" charset="-120"/>
              </a:rPr>
              <a:t> of</a:t>
            </a:r>
            <a:r>
              <a:rPr lang="en-US" altLang="zh-TW" sz="2400" kern="100" dirty="0">
                <a:effectLst/>
                <a:ea typeface="Microsoft JhengHei" panose="020B0604030504040204" pitchFamily="34" charset="-120"/>
                <a:cs typeface="PMingLiU" panose="02020500000000000000" pitchFamily="18" charset="-120"/>
              </a:rPr>
              <a:t> 22 million, has declared bankruptcy. </a:t>
            </a:r>
          </a:p>
          <a:p>
            <a:pPr marL="0" marR="0" algn="ctr"/>
            <a:r>
              <a:rPr lang="en-MY" altLang="zh-TW" sz="2400" kern="100" dirty="0">
                <a:effectLst/>
                <a:ea typeface="Microsoft JhengHei" panose="020B0604030504040204" pitchFamily="34" charset="-120"/>
                <a:cs typeface="DFHei-W3-WIN-BF"/>
              </a:rPr>
              <a:t>Heavenly Father, we pray that You will touch the hearts of people around the world to notice these struggling families</a:t>
            </a:r>
            <a:r>
              <a:rPr lang="en-MY" altLang="zh-TW" sz="2400" kern="100" dirty="0">
                <a:ea typeface="Microsoft JhengHei" panose="020B0604030504040204" pitchFamily="34" charset="-120"/>
                <a:cs typeface="DFHei-W3-WIN-BF"/>
              </a:rPr>
              <a:t> and</a:t>
            </a:r>
            <a:r>
              <a:rPr lang="en-MY" altLang="zh-TW" sz="2400" kern="100" dirty="0">
                <a:effectLst/>
                <a:ea typeface="Microsoft JhengHei" panose="020B0604030504040204" pitchFamily="34" charset="-120"/>
                <a:cs typeface="DFHei-W3-WIN-BF"/>
              </a:rPr>
              <a:t> provide them with food, medical aids, </a:t>
            </a:r>
          </a:p>
          <a:p>
            <a:pPr marL="0" marR="0" algn="ctr"/>
            <a:r>
              <a:rPr lang="en-MY" altLang="zh-TW" sz="2400" kern="100" dirty="0">
                <a:effectLst/>
                <a:ea typeface="Microsoft JhengHei" panose="020B0604030504040204" pitchFamily="34" charset="-120"/>
                <a:cs typeface="DFHei-W3-WIN-BF"/>
              </a:rPr>
              <a:t>and long-term solutions.</a:t>
            </a:r>
            <a:endParaRPr lang="en-MY" altLang="zh-TW" sz="2400" kern="100" dirty="0">
              <a:ea typeface="Microsoft JhengHei" panose="020B0604030504040204" pitchFamily="34" charset="-120"/>
              <a:cs typeface="DFHei-W3-WIN-BF"/>
            </a:endParaRPr>
          </a:p>
          <a:p>
            <a:pPr marL="0" marR="0" algn="ctr">
              <a:spcBef>
                <a:spcPts val="600"/>
              </a:spcBef>
            </a:pPr>
            <a:r>
              <a:rPr lang="en-MY" altLang="zh-TW" sz="2400" b="1" kern="100" dirty="0">
                <a:effectLst/>
                <a:ea typeface="Microsoft JhengHei" panose="020B0604030504040204" pitchFamily="34" charset="-120"/>
                <a:cs typeface="DFHei-W3-WIN-BF"/>
              </a:rPr>
              <a:t>Lord, we pray for Your mercy on humanity, forgive our excessive greed and exploitation, which has caused droughts,</a:t>
            </a:r>
            <a:r>
              <a:rPr lang="en-US" sz="2400" b="1" kern="100" dirty="0">
                <a:effectLst/>
                <a:ea typeface="Microsoft JhengHei" panose="020B0604030504040204" pitchFamily="34" charset="-120"/>
                <a:cs typeface="Microsoft JhengHei" panose="020B0604030504040204" pitchFamily="34" charset="-120"/>
              </a:rPr>
              <a:t> wars, and food crises.</a:t>
            </a:r>
          </a:p>
          <a:p>
            <a:pPr marL="0" marR="0" algn="ctr"/>
            <a:r>
              <a:rPr lang="en-US" altLang="zh-TW" sz="2400" b="1" kern="100" dirty="0">
                <a:ea typeface="Microsoft JhengHei" panose="020B0604030504040204" pitchFamily="34" charset="-120"/>
                <a:cs typeface="Microsoft JhengHei" panose="020B0604030504040204" pitchFamily="34" charset="-120"/>
              </a:rPr>
              <a:t>May people turn back, manage the world according the will of God, </a:t>
            </a:r>
          </a:p>
          <a:p>
            <a:pPr marL="0" marR="0" algn="ctr"/>
            <a:r>
              <a:rPr lang="en-US" altLang="zh-TW" sz="2400" b="1" kern="100" dirty="0">
                <a:ea typeface="Microsoft JhengHei" panose="020B0604030504040204" pitchFamily="34" charset="-120"/>
                <a:cs typeface="Microsoft JhengHei" panose="020B0604030504040204" pitchFamily="34" charset="-120"/>
              </a:rPr>
              <a:t>and not to waste resources anymore.</a:t>
            </a:r>
          </a:p>
          <a:p>
            <a:pPr marL="0" marR="0" algn="ctr"/>
            <a:r>
              <a:rPr lang="en-MY" altLang="zh-TW" sz="2400" b="1" kern="100" dirty="0">
                <a:effectLst/>
                <a:ea typeface="Microsoft JhengHei" panose="020B0604030504040204" pitchFamily="34" charset="-120"/>
                <a:cs typeface="Microsoft JhengHei" panose="020B0604030504040204" pitchFamily="34" charset="-120"/>
              </a:rPr>
              <a:t>May Your grace </a:t>
            </a:r>
            <a:r>
              <a:rPr lang="en-MY" altLang="zh-TW" sz="2400" b="1" kern="100" dirty="0">
                <a:ea typeface="Microsoft JhengHei" panose="020B0604030504040204" pitchFamily="34" charset="-120"/>
                <a:cs typeface="Microsoft JhengHei" panose="020B0604030504040204" pitchFamily="34" charset="-120"/>
              </a:rPr>
              <a:t>c</a:t>
            </a:r>
            <a:r>
              <a:rPr lang="en-MY" altLang="zh-TW" sz="2400" b="1" kern="100" dirty="0">
                <a:effectLst/>
                <a:ea typeface="Microsoft JhengHei" panose="020B0604030504040204" pitchFamily="34" charset="-120"/>
                <a:cs typeface="Microsoft JhengHei" panose="020B0604030504040204" pitchFamily="34" charset="-120"/>
              </a:rPr>
              <a:t>ove</a:t>
            </a:r>
            <a:r>
              <a:rPr lang="en-MY" altLang="zh-TW" sz="2400" b="1" kern="100" dirty="0">
                <a:ea typeface="Microsoft JhengHei" panose="020B0604030504040204" pitchFamily="34" charset="-120"/>
                <a:cs typeface="Microsoft JhengHei" panose="020B0604030504040204" pitchFamily="34" charset="-120"/>
              </a:rPr>
              <a:t>r the East Africa region and send rain for all living things to thrive.</a:t>
            </a:r>
            <a:br>
              <a:rPr lang="en-MY" altLang="zh-TW" sz="2400" b="1" kern="100" dirty="0">
                <a:effectLst/>
                <a:ea typeface="Microsoft JhengHei" panose="020B0604030504040204" pitchFamily="34" charset="-120"/>
                <a:cs typeface="Microsoft JhengHei" panose="020B0604030504040204" pitchFamily="34" charset="-120"/>
              </a:rPr>
            </a:br>
            <a:r>
              <a:rPr lang="en-MY" altLang="zh-TW" sz="2400" b="1" kern="100" dirty="0">
                <a:effectLst/>
                <a:ea typeface="Microsoft JhengHei" panose="020B0604030504040204" pitchFamily="34" charset="-120"/>
                <a:cs typeface="Microsoft JhengHei" panose="020B0604030504040204" pitchFamily="34" charset="-120"/>
              </a:rPr>
              <a:t>Merciful and Almighty God, please bring an end to the Russo-Ukrainian war, </a:t>
            </a:r>
          </a:p>
          <a:p>
            <a:pPr marL="0" marR="0" algn="ctr"/>
            <a:r>
              <a:rPr lang="en-MY" altLang="zh-TW" sz="2400" b="1" kern="100" dirty="0">
                <a:effectLst/>
                <a:ea typeface="Microsoft JhengHei" panose="020B0604030504040204" pitchFamily="34" charset="-120"/>
                <a:cs typeface="Microsoft JhengHei" panose="020B0604030504040204" pitchFamily="34" charset="-120"/>
              </a:rPr>
              <a:t>heal Ukraine’s damaged farmlands, so that the land will no longer be abandoned, </a:t>
            </a:r>
          </a:p>
          <a:p>
            <a:pPr marL="0" marR="0" algn="ctr"/>
            <a:r>
              <a:rPr lang="en-MY" altLang="zh-TW" sz="2400" b="1" kern="100" dirty="0">
                <a:effectLst/>
                <a:ea typeface="Microsoft JhengHei" panose="020B0604030504040204" pitchFamily="34" charset="-120"/>
                <a:cs typeface="Microsoft JhengHei" panose="020B0604030504040204" pitchFamily="34" charset="-120"/>
              </a:rPr>
              <a:t>but be fertile to provide food needed in Europe and Africa.</a:t>
            </a:r>
            <a:endParaRPr lang="zh-TW" altLang="en-US" sz="2400" b="1" kern="100" dirty="0">
              <a:effectLst/>
              <a:ea typeface="Microsoft JhengHei" panose="020B0604030504040204" pitchFamily="34" charset="-120"/>
              <a:cs typeface="Microsoft JhengHei" panose="020B0604030504040204" pitchFamily="34" charset="-120"/>
            </a:endParaRPr>
          </a:p>
        </p:txBody>
      </p:sp>
    </p:spTree>
    <p:extLst>
      <p:ext uri="{BB962C8B-B14F-4D97-AF65-F5344CB8AC3E}">
        <p14:creationId xmlns:p14="http://schemas.microsoft.com/office/powerpoint/2010/main" val="3056120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10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E36896-023C-4984-B538-0AA861D9A6BD}"/>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533400" y="1066800"/>
            <a:ext cx="11125200" cy="4893840"/>
          </a:xfrm>
          <a:prstGeom prst="rect">
            <a:avLst/>
          </a:prstGeom>
          <a:solidFill>
            <a:srgbClr val="F8E108">
              <a:alpha val="85000"/>
            </a:srgbClr>
          </a:solidFill>
        </p:spPr>
        <p:txBody>
          <a:bodyPr wrap="square">
            <a:spAutoFit/>
          </a:bodyPr>
          <a:lstStyle/>
          <a:p>
            <a:pPr marL="0" marR="0" algn="ctr">
              <a:lnSpc>
                <a:spcPct val="107000"/>
              </a:lnSpc>
            </a:pPr>
            <a:r>
              <a:rPr lang="en-US" altLang="zh-TW" sz="2400" kern="0" dirty="0">
                <a:effectLst/>
                <a:ea typeface="Microsoft JhengHei" panose="020B0604030504040204" pitchFamily="34" charset="-120"/>
                <a:cs typeface="IDHeiMedium"/>
              </a:rPr>
              <a:t>Heavenly Father, in this world</a:t>
            </a:r>
            <a:r>
              <a:rPr lang="en-US" altLang="zh-TW" sz="2400" kern="0" dirty="0">
                <a:ea typeface="Microsoft JhengHei" panose="020B0604030504040204" pitchFamily="34" charset="-120"/>
                <a:cs typeface="IDHeiMedium"/>
              </a:rPr>
              <a:t> filled with violence, </a:t>
            </a:r>
          </a:p>
          <a:p>
            <a:pPr marL="0" marR="0" algn="ctr">
              <a:lnSpc>
                <a:spcPct val="107000"/>
              </a:lnSpc>
            </a:pPr>
            <a:r>
              <a:rPr lang="en-US" altLang="zh-TW" sz="2400" kern="0" dirty="0">
                <a:effectLst/>
                <a:ea typeface="Microsoft JhengHei" panose="020B0604030504040204" pitchFamily="34" charset="-120"/>
                <a:cs typeface="IDHeiMedium"/>
              </a:rPr>
              <a:t>May the Holy Spirit lead </a:t>
            </a:r>
            <a:r>
              <a:rPr lang="en-US" altLang="zh-TW" sz="2400" kern="0" dirty="0">
                <a:ea typeface="Microsoft JhengHei" panose="020B0604030504040204" pitchFamily="34" charset="-120"/>
                <a:cs typeface="IDHeiMedium"/>
              </a:rPr>
              <a:t>the leaders of Western Europe and the United States to have humble hearts to be guided by the Lord’s way. </a:t>
            </a:r>
          </a:p>
          <a:p>
            <a:pPr marL="0" marR="0" algn="ctr">
              <a:lnSpc>
                <a:spcPct val="107000"/>
              </a:lnSpc>
            </a:pPr>
            <a:r>
              <a:rPr lang="en-US" altLang="zh-TW" sz="2400" kern="0" dirty="0">
                <a:effectLst/>
                <a:ea typeface="Microsoft JhengHei" panose="020B0604030504040204" pitchFamily="34" charset="-120"/>
                <a:cs typeface="IDHeiMedium"/>
              </a:rPr>
              <a:t>In their positions assigned by the Lord, to </a:t>
            </a:r>
            <a:r>
              <a:rPr lang="en-US" altLang="zh-TW" sz="2400" kern="0" dirty="0">
                <a:ea typeface="Microsoft JhengHei" panose="020B0604030504040204" pitchFamily="34" charset="-120"/>
                <a:cs typeface="IDHeiMedium"/>
              </a:rPr>
              <a:t>have integrity to do justice and love mercy</a:t>
            </a:r>
            <a:r>
              <a:rPr lang="en-US" altLang="zh-TW" sz="2400" kern="0" dirty="0">
                <a:effectLst/>
                <a:ea typeface="Microsoft JhengHei" panose="020B0604030504040204" pitchFamily="34" charset="-120"/>
                <a:cs typeface="IDHeiMedium"/>
              </a:rPr>
              <a:t>. </a:t>
            </a:r>
          </a:p>
          <a:p>
            <a:pPr marL="0" marR="0" algn="ctr">
              <a:lnSpc>
                <a:spcPct val="107000"/>
              </a:lnSpc>
            </a:pPr>
            <a:r>
              <a:rPr lang="en-US" altLang="zh-TW" sz="2400" kern="0" dirty="0">
                <a:ea typeface="Microsoft JhengHei" panose="020B0604030504040204" pitchFamily="34" charset="-120"/>
                <a:cs typeface="IDHeiMedium"/>
              </a:rPr>
              <a:t>May they thrive to eliminate racial, religious, and cultural antagonism; </a:t>
            </a:r>
          </a:p>
          <a:p>
            <a:pPr marL="0" marR="0" algn="ctr">
              <a:lnSpc>
                <a:spcPct val="107000"/>
              </a:lnSpc>
            </a:pPr>
            <a:r>
              <a:rPr lang="en-US" altLang="zh-TW" sz="2400" kern="0" dirty="0">
                <a:ea typeface="Microsoft JhengHei" panose="020B0604030504040204" pitchFamily="34" charset="-120"/>
                <a:cs typeface="IDHeiMedium"/>
              </a:rPr>
              <a:t>to formulate  good foreign policies; and build mutual trust. </a:t>
            </a:r>
          </a:p>
          <a:p>
            <a:pPr marL="0" marR="0" algn="ctr">
              <a:lnSpc>
                <a:spcPct val="107000"/>
              </a:lnSpc>
            </a:pPr>
            <a:r>
              <a:rPr lang="en-US" altLang="zh-TW" sz="2400" kern="0" dirty="0">
                <a:ea typeface="Microsoft JhengHei" panose="020B0604030504040204" pitchFamily="34" charset="-120"/>
                <a:cs typeface="IDHeiMedium"/>
              </a:rPr>
              <a:t>Grant them wisdom and courage to be willing to abandon the development and deterrence of nuclear weapons, and to choose the path of peace.</a:t>
            </a:r>
            <a:endParaRPr lang="en-MY" altLang="zh-TW" sz="2400" kern="0" dirty="0">
              <a:ea typeface="Microsoft JhengHei" panose="020B0604030504040204" pitchFamily="34" charset="-120"/>
              <a:cs typeface="IDHeiMedium"/>
            </a:endParaRPr>
          </a:p>
          <a:p>
            <a:pPr marL="0" marR="0" algn="ctr">
              <a:lnSpc>
                <a:spcPct val="107000"/>
              </a:lnSpc>
              <a:spcBef>
                <a:spcPts val="600"/>
              </a:spcBef>
            </a:pPr>
            <a:r>
              <a:rPr lang="en-MY" altLang="zh-TW" sz="2400" b="1" kern="0" dirty="0">
                <a:effectLst/>
                <a:ea typeface="Microsoft JhengHei" panose="020B0604030504040204" pitchFamily="34" charset="-120"/>
                <a:cs typeface="IDHeiMedium"/>
              </a:rPr>
              <a:t>Oh Lord, please have mercy on us and deliver us from threats and harm of war and nuclear weapons.</a:t>
            </a:r>
          </a:p>
          <a:p>
            <a:pPr marL="0" marR="0" algn="ctr">
              <a:lnSpc>
                <a:spcPct val="107000"/>
              </a:lnSpc>
            </a:pPr>
            <a:r>
              <a:rPr lang="en-MY" altLang="zh-TW" sz="2400" b="1" kern="0" dirty="0">
                <a:ea typeface="Microsoft JhengHei" panose="020B0604030504040204" pitchFamily="34" charset="-120"/>
                <a:cs typeface="IDHeiMedium"/>
              </a:rPr>
              <a:t>May we live each day in godliness, peace, and safety.</a:t>
            </a:r>
          </a:p>
          <a:p>
            <a:pPr marL="0" marR="0" algn="ctr">
              <a:lnSpc>
                <a:spcPct val="107000"/>
              </a:lnSpc>
            </a:pPr>
            <a:r>
              <a:rPr lang="en-MY" altLang="zh-TW" sz="2400" b="1" kern="0" dirty="0">
                <a:effectLst/>
                <a:ea typeface="Microsoft JhengHei" panose="020B0604030504040204" pitchFamily="34" charset="-120"/>
                <a:cs typeface="IDHeiMedium"/>
              </a:rPr>
              <a:t>In the name of </a:t>
            </a:r>
            <a:r>
              <a:rPr lang="en-MY" altLang="zh-TW" sz="2400" b="1" kern="0" dirty="0">
                <a:ea typeface="Microsoft JhengHei" panose="020B0604030504040204" pitchFamily="34" charset="-120"/>
                <a:cs typeface="IDHeiMedium"/>
              </a:rPr>
              <a:t>our Lord Jesus Christ, we pray. Amen.</a:t>
            </a:r>
            <a:endParaRPr lang="en-MY" altLang="zh-TW" sz="2400" b="1" kern="100" dirty="0">
              <a:effectLst/>
              <a:ea typeface="Microsoft JhengHei" panose="020B0604030504040204" pitchFamily="34" charset="-120"/>
              <a:cs typeface="Microsoft JhengHei" panose="020B0604030504040204" pitchFamily="34" charset="-120"/>
            </a:endParaRPr>
          </a:p>
        </p:txBody>
      </p:sp>
    </p:spTree>
    <p:extLst>
      <p:ext uri="{BB962C8B-B14F-4D97-AF65-F5344CB8AC3E}">
        <p14:creationId xmlns:p14="http://schemas.microsoft.com/office/powerpoint/2010/main" val="2915713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4"/>
          <p:cNvSpPr/>
          <p:nvPr/>
        </p:nvSpPr>
        <p:spPr>
          <a:xfrm>
            <a:off x="4602517" y="2988430"/>
            <a:ext cx="6911401" cy="911860"/>
          </a:xfrm>
          <a:prstGeom prst="rect">
            <a:avLst/>
          </a:prstGeom>
        </p:spPr>
        <p:txBody>
          <a:bodyPr wrap="square">
            <a:spAutoFit/>
          </a:bodyPr>
          <a:lstStyle/>
          <a:p>
            <a:pPr fontAlgn="base">
              <a:lnSpc>
                <a:spcPts val="3200"/>
              </a:lnSpc>
            </a:pPr>
            <a:r>
              <a:rPr lang="zh-TW" altLang="en-US" sz="2400" dirty="0">
                <a:solidFill>
                  <a:schemeClr val="bg1"/>
                </a:solidFill>
                <a:latin typeface="Microsoft YaHei Light" panose="020B0502040204020203" pitchFamily="34" charset="-122"/>
                <a:ea typeface="Microsoft YaHei Light" panose="020B0502040204020203" pitchFamily="34" charset="-122"/>
              </a:rPr>
              <a:t>不再是个人的祷告，我们开始一起祈祷。</a:t>
            </a:r>
            <a:br>
              <a:rPr lang="zh-TW" altLang="en-US" sz="2400" dirty="0">
                <a:solidFill>
                  <a:schemeClr val="bg1"/>
                </a:solidFill>
                <a:latin typeface="Microsoft YaHei Light" panose="020B0502040204020203" pitchFamily="34" charset="-122"/>
                <a:ea typeface="Microsoft YaHei Light" panose="020B0502040204020203" pitchFamily="34" charset="-122"/>
              </a:rPr>
            </a:br>
            <a:r>
              <a:rPr lang="en-US" altLang="zh-TW" sz="2400" dirty="0">
                <a:solidFill>
                  <a:schemeClr val="bg1"/>
                </a:solidFill>
                <a:latin typeface="微軟正黑體" panose="020B0604030504040204" pitchFamily="34" charset="-120"/>
                <a:ea typeface="微軟正黑體" panose="020B0604030504040204" pitchFamily="34" charset="-120"/>
              </a:rPr>
              <a:t>30</a:t>
            </a:r>
            <a:r>
              <a:rPr lang="zh-TW" altLang="en-US" sz="2400" dirty="0">
                <a:solidFill>
                  <a:schemeClr val="bg1"/>
                </a:solidFill>
                <a:latin typeface="微軟正黑體" panose="020B0604030504040204" pitchFamily="34" charset="-120"/>
                <a:ea typeface="微軟正黑體" panose="020B0604030504040204" pitchFamily="34" charset="-120"/>
              </a:rPr>
              <a:t>分钟，生活</a:t>
            </a:r>
            <a:r>
              <a:rPr lang="zh-CN" altLang="en-US" sz="2400" dirty="0">
                <a:solidFill>
                  <a:schemeClr val="bg1"/>
                </a:solidFill>
                <a:latin typeface="微軟正黑體" panose="020B0604030504040204" pitchFamily="34" charset="-120"/>
                <a:ea typeface="微軟正黑體" panose="020B0604030504040204" pitchFamily="34" charset="-120"/>
              </a:rPr>
              <a:t>再</a:t>
            </a:r>
            <a:r>
              <a:rPr lang="zh-TW" altLang="en-US" sz="2400" dirty="0">
                <a:solidFill>
                  <a:schemeClr val="bg1"/>
                </a:solidFill>
                <a:latin typeface="微軟正黑體" panose="020B0604030504040204" pitchFamily="34" charset="-120"/>
                <a:ea typeface="微軟正黑體" panose="020B0604030504040204" pitchFamily="34" charset="-120"/>
              </a:rPr>
              <a:t>忙碌的人都能找到时间参与。</a:t>
            </a:r>
            <a:endParaRPr lang="zh-CN" altLang="en-US" sz="2400" dirty="0">
              <a:solidFill>
                <a:schemeClr val="bg1"/>
              </a:solidFill>
              <a:latin typeface="微軟正黑體" panose="020B0604030504040204" pitchFamily="34" charset="-120"/>
              <a:ea typeface="微軟正黑體" panose="020B0604030504040204" pitchFamily="34" charset="-120"/>
            </a:endParaRPr>
          </a:p>
        </p:txBody>
      </p:sp>
      <p:pic>
        <p:nvPicPr>
          <p:cNvPr id="2" name="Graphic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04122" y="1"/>
            <a:ext cx="4713254" cy="6858000"/>
          </a:xfrm>
          <a:prstGeom prst="rect">
            <a:avLst/>
          </a:prstGeom>
        </p:spPr>
      </p:pic>
      <p:pic>
        <p:nvPicPr>
          <p:cNvPr id="13" name="Graphic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33145" y="4273637"/>
            <a:ext cx="4866748" cy="1939381"/>
          </a:xfrm>
          <a:prstGeom prst="rect">
            <a:avLst/>
          </a:prstGeom>
        </p:spPr>
      </p:pic>
      <p:pic>
        <p:nvPicPr>
          <p:cNvPr id="4" name="Graphic 3"/>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15408" y="944442"/>
            <a:ext cx="5726021" cy="1822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0-#ppt_w/2"/>
                                          </p:val>
                                        </p:tav>
                                        <p:tav tm="100000">
                                          <p:val>
                                            <p:strVal val="#ppt_x"/>
                                          </p:val>
                                        </p:tav>
                                      </p:tavLst>
                                    </p:anim>
                                    <p:anim calcmode="lin" valueType="num">
                                      <p:cBhvr additive="base">
                                        <p:cTn id="8" dur="9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4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26" presetClass="emph" presetSubtype="0" fill="hold" nodeType="withEffect">
                                  <p:stCondLst>
                                    <p:cond delay="2300"/>
                                  </p:stCondLst>
                                  <p:childTnLst>
                                    <p:animEffect transition="out" filter="fade">
                                      <p:cBhvr>
                                        <p:cTn id="17" dur="500" tmFilter="0, 0; .2, .5; .8, .5; 1, 0"/>
                                        <p:tgtEl>
                                          <p:spTgt spid="13"/>
                                        </p:tgtEl>
                                      </p:cBhvr>
                                    </p:animEffect>
                                    <p:animScale>
                                      <p:cBhvr>
                                        <p:cTn id="18"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904063" y="2273770"/>
            <a:ext cx="1914259" cy="2606347"/>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451050" y="2316839"/>
            <a:ext cx="2278571" cy="2491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14114</TotalTime>
  <Words>1946</Words>
  <Application>Microsoft Office PowerPoint</Application>
  <PresentationFormat>Widescreen</PresentationFormat>
  <Paragraphs>124</Paragraphs>
  <Slides>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Microsoft JhengHei</vt:lpstr>
      <vt:lpstr>Microsoft JhengHei</vt:lpstr>
      <vt:lpstr>Microsoft YaHei Light</vt:lpstr>
      <vt:lpstr>Söhne</vt:lpstr>
      <vt:lpstr>var(--article-hero-headline--htag--font-family)</vt:lpstr>
      <vt:lpstr>Yu Gothic</vt:lpstr>
      <vt:lpstr>Arial</vt:lpstr>
      <vt:lpstr>Calibri</vt:lpstr>
      <vt:lpstr>Calibri Light</vt:lpstr>
      <vt:lpstr>Courier New</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Esther</dc:creator>
  <cp:lastModifiedBy>esther fan</cp:lastModifiedBy>
  <cp:revision>2384</cp:revision>
  <dcterms:created xsi:type="dcterms:W3CDTF">2020-11-06T17:04:32Z</dcterms:created>
  <dcterms:modified xsi:type="dcterms:W3CDTF">2023-07-01T21:05:22Z</dcterms:modified>
</cp:coreProperties>
</file>