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70" r:id="rId2"/>
    <p:sldId id="311" r:id="rId3"/>
    <p:sldId id="367" r:id="rId4"/>
    <p:sldId id="371" r:id="rId5"/>
    <p:sldId id="373" r:id="rId6"/>
    <p:sldId id="375" r:id="rId7"/>
    <p:sldId id="376" r:id="rId8"/>
    <p:sldId id="381" r:id="rId9"/>
    <p:sldId id="38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cmAuthor id="2" name="Yeng Shiow Lim" initials="Y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D09"/>
    <a:srgbClr val="233B53"/>
    <a:srgbClr val="7B380B"/>
    <a:srgbClr val="D4D6C4"/>
    <a:srgbClr val="064A4A"/>
    <a:srgbClr val="2F4F6F"/>
    <a:srgbClr val="244272"/>
    <a:srgbClr val="3E4818"/>
    <a:srgbClr val="533993"/>
    <a:srgbClr val="623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19" autoAdjust="0"/>
    <p:restoredTop sz="70658" autoAdjust="0"/>
  </p:normalViewPr>
  <p:slideViewPr>
    <p:cSldViewPr showGuides="1">
      <p:cViewPr varScale="1">
        <p:scale>
          <a:sx n="60" d="100"/>
          <a:sy n="60" d="100"/>
        </p:scale>
        <p:origin x="895"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t>11/29/2023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TW" altLang="en-US" b="0" i="0" dirty="0">
                <a:solidFill>
                  <a:srgbClr val="585858"/>
                </a:solidFill>
                <a:effectLst/>
                <a:latin typeface="Open Sans"/>
              </a:rPr>
              <a:t>宣教日引</a:t>
            </a:r>
            <a:r>
              <a:rPr lang="en-US" altLang="zh-TW" b="0" i="0" dirty="0">
                <a:solidFill>
                  <a:srgbClr val="585858"/>
                </a:solidFill>
                <a:effectLst/>
                <a:latin typeface="Open Sans"/>
              </a:rPr>
              <a:t>12 </a:t>
            </a:r>
            <a:r>
              <a:rPr lang="zh-TW" altLang="en-US" b="0" i="0" dirty="0">
                <a:solidFill>
                  <a:srgbClr val="585858"/>
                </a:solidFill>
                <a:effectLst/>
                <a:latin typeface="Open Sans"/>
              </a:rPr>
              <a:t>月</a:t>
            </a:r>
            <a:r>
              <a:rPr lang="zh-CN" altLang="en-US" b="0" i="0" dirty="0">
                <a:solidFill>
                  <a:srgbClr val="585858"/>
                </a:solidFill>
                <a:effectLst/>
                <a:latin typeface="Open Sans"/>
              </a:rPr>
              <a:t>繼續</a:t>
            </a:r>
            <a:r>
              <a:rPr lang="zh-TW" altLang="en-US" b="0" i="0" dirty="0">
                <a:solidFill>
                  <a:srgbClr val="585858"/>
                </a:solidFill>
                <a:effectLst/>
                <a:latin typeface="Open Sans"/>
              </a:rPr>
              <a:t>為</a:t>
            </a:r>
            <a:r>
              <a:rPr lang="en-US" altLang="zh-TW" b="0" i="0" dirty="0">
                <a:solidFill>
                  <a:srgbClr val="585858"/>
                </a:solidFill>
                <a:effectLst/>
                <a:latin typeface="Open Sans"/>
              </a:rPr>
              <a:t>2023</a:t>
            </a:r>
            <a:r>
              <a:rPr lang="zh-TW" altLang="en-US" b="0" i="0" dirty="0">
                <a:solidFill>
                  <a:srgbClr val="585858"/>
                </a:solidFill>
                <a:effectLst/>
                <a:latin typeface="Open Sans"/>
              </a:rPr>
              <a:t>年人道主義危急的</a:t>
            </a:r>
            <a:r>
              <a:rPr lang="zh-CN" altLang="en-US" b="0" i="0" dirty="0">
                <a:solidFill>
                  <a:srgbClr val="585858"/>
                </a:solidFill>
                <a:effectLst/>
                <a:latin typeface="Open Sans"/>
              </a:rPr>
              <a:t>兩個</a:t>
            </a:r>
            <a:r>
              <a:rPr lang="zh-TW" altLang="en-US" b="0" i="0" dirty="0">
                <a:solidFill>
                  <a:srgbClr val="585858"/>
                </a:solidFill>
                <a:effectLst/>
                <a:latin typeface="Open Sans"/>
              </a:rPr>
              <a:t>國家</a:t>
            </a:r>
            <a:r>
              <a:rPr lang="zh-CN" altLang="en-US" b="1" i="0" dirty="0">
                <a:solidFill>
                  <a:srgbClr val="585858"/>
                </a:solidFill>
                <a:effectLst/>
                <a:latin typeface="Open Sans"/>
              </a:rPr>
              <a:t>南蘇丹</a:t>
            </a:r>
            <a:r>
              <a:rPr lang="zh-CN" altLang="en-US" b="0" i="0" dirty="0">
                <a:solidFill>
                  <a:srgbClr val="585858"/>
                </a:solidFill>
                <a:effectLst/>
                <a:latin typeface="Open Sans"/>
              </a:rPr>
              <a:t>及</a:t>
            </a:r>
            <a:r>
              <a:rPr lang="zh-CN" altLang="en-US" b="1" i="0" dirty="0">
                <a:solidFill>
                  <a:srgbClr val="585858"/>
                </a:solidFill>
                <a:effectLst/>
                <a:latin typeface="Open Sans"/>
              </a:rPr>
              <a:t>海地</a:t>
            </a:r>
            <a:r>
              <a:rPr lang="zh-TW" altLang="en-US" b="0" i="0" dirty="0">
                <a:solidFill>
                  <a:srgbClr val="585858"/>
                </a:solidFill>
                <a:effectLst/>
                <a:latin typeface="Open Sans"/>
              </a:rPr>
              <a:t>禱告</a:t>
            </a:r>
            <a:r>
              <a:rPr lang="zh-CN" altLang="en-US" b="0" i="0" dirty="0">
                <a:solidFill>
                  <a:srgbClr val="585858"/>
                </a:solidFill>
                <a:effectLst/>
                <a:latin typeface="Open Sans"/>
              </a:rPr>
              <a:t>。</a:t>
            </a:r>
            <a:br>
              <a:rPr lang="en-MY" altLang="zh-TW" b="0" i="0" dirty="0">
                <a:solidFill>
                  <a:srgbClr val="585858"/>
                </a:solidFill>
                <a:effectLst/>
                <a:latin typeface="Open Sans"/>
              </a:rPr>
            </a:br>
            <a:r>
              <a:rPr lang="zh-TW" altLang="en-US" b="0" i="0" dirty="0">
                <a:solidFill>
                  <a:srgbClr val="585858"/>
                </a:solidFill>
                <a:effectLst/>
                <a:latin typeface="Open Sans"/>
              </a:rPr>
              <a:t>認識</a:t>
            </a:r>
            <a:r>
              <a:rPr lang="zh-CN" altLang="en-US" b="0" i="0" dirty="0">
                <a:solidFill>
                  <a:srgbClr val="585858"/>
                </a:solidFill>
                <a:effectLst/>
                <a:latin typeface="Open Sans"/>
              </a:rPr>
              <a:t>她</a:t>
            </a:r>
            <a:r>
              <a:rPr lang="zh-TW" altLang="en-US" b="0" i="0" dirty="0">
                <a:solidFill>
                  <a:srgbClr val="585858"/>
                </a:solidFill>
                <a:effectLst/>
                <a:latin typeface="Open Sans"/>
              </a:rPr>
              <a:t>們</a:t>
            </a:r>
            <a:r>
              <a:rPr lang="zh-CN" altLang="en-US" b="0" i="0" dirty="0">
                <a:solidFill>
                  <a:srgbClr val="585858"/>
                </a:solidFill>
                <a:effectLst/>
                <a:latin typeface="Open Sans"/>
              </a:rPr>
              <a:t>所</a:t>
            </a:r>
            <a:r>
              <a:rPr lang="zh-TW" altLang="en-US" b="0" i="0" dirty="0">
                <a:solidFill>
                  <a:srgbClr val="585858"/>
                </a:solidFill>
                <a:effectLst/>
                <a:latin typeface="Open Sans"/>
              </a:rPr>
              <a:t>面對的各種赤裸尖銳苦難</a:t>
            </a:r>
            <a:r>
              <a:rPr lang="zh-CN" altLang="en-US" b="0" i="0" dirty="0">
                <a:solidFill>
                  <a:srgbClr val="585858"/>
                </a:solidFill>
                <a:effectLst/>
                <a:latin typeface="Open Sans"/>
              </a:rPr>
              <a:t>，</a:t>
            </a:r>
            <a:r>
              <a:rPr lang="zh-TW" altLang="en-US" b="0" i="0" dirty="0">
                <a:solidFill>
                  <a:srgbClr val="585858"/>
                </a:solidFill>
                <a:effectLst/>
                <a:latin typeface="Open Sans"/>
              </a:rPr>
              <a:t>及其隱藏的根源性問題，請預備好禱告的心</a:t>
            </a:r>
            <a:r>
              <a:rPr lang="zh-CN" altLang="en-US" b="0" i="0" dirty="0">
                <a:solidFill>
                  <a:srgbClr val="585858"/>
                </a:solidFill>
                <a:effectLst/>
                <a:latin typeface="Open Sans"/>
              </a:rPr>
              <a:t>。</a:t>
            </a:r>
            <a:endParaRPr lang="en-MY" altLang="zh-CN" b="0" i="0" dirty="0">
              <a:solidFill>
                <a:srgbClr val="585858"/>
              </a:solidFill>
              <a:effectLst/>
              <a:latin typeface="Open Sans"/>
            </a:endParaRPr>
          </a:p>
          <a:p>
            <a:endParaRPr lang="en-MY" altLang="zh-CN" b="1" i="0" dirty="0">
              <a:solidFill>
                <a:srgbClr val="585858"/>
              </a:solidFill>
              <a:effectLst/>
              <a:latin typeface="Open Sans"/>
            </a:endParaRPr>
          </a:p>
          <a:p>
            <a:r>
              <a:rPr lang="zh-CN" altLang="en-US" b="0" dirty="0"/>
              <a:t>以及</a:t>
            </a:r>
            <a:r>
              <a:rPr lang="zh-CN" altLang="en-US" b="1" dirty="0"/>
              <a:t>斯里蘭卡</a:t>
            </a:r>
            <a:r>
              <a:rPr lang="zh-CN" altLang="en-US" b="0" dirty="0"/>
              <a:t>，一個</a:t>
            </a:r>
            <a:r>
              <a:rPr lang="zh-TW" altLang="en-US" b="0" dirty="0"/>
              <a:t>美</a:t>
            </a:r>
            <a:r>
              <a:rPr lang="zh-TW" altLang="en-US" dirty="0"/>
              <a:t>麗的南亞島國、舉世聞名的錫蘭紅茶產地</a:t>
            </a:r>
            <a:r>
              <a:rPr lang="zh-CN" altLang="en-US" dirty="0"/>
              <a:t>。</a:t>
            </a:r>
            <a:br>
              <a:rPr lang="en-MY" altLang="zh-CN" dirty="0"/>
            </a:br>
            <a:r>
              <a:rPr lang="zh-TW" altLang="en-US" dirty="0"/>
              <a:t>一顆璀璨的印度洋明珠，本世紀亞太地區第一個宣布破產的國家</a:t>
            </a:r>
            <a:r>
              <a:rPr lang="zh-CN" altLang="en-US" dirty="0"/>
              <a:t>。</a:t>
            </a:r>
            <a:br>
              <a:rPr lang="en-MY" altLang="zh-TW" dirty="0"/>
            </a:br>
            <a:endParaRPr lang="en-US" b="0" dirty="0"/>
          </a:p>
        </p:txBody>
      </p:sp>
      <p:sp>
        <p:nvSpPr>
          <p:cNvPr id="4" name="Slide Number Placeholder 3"/>
          <p:cNvSpPr>
            <a:spLocks noGrp="1"/>
          </p:cNvSpPr>
          <p:nvPr>
            <p:ph type="sldNum" sz="quarter" idx="10"/>
          </p:nvPr>
        </p:nvSpPr>
        <p:spPr/>
        <p:txBody>
          <a:bodyPr/>
          <a:lstStyle/>
          <a:p>
            <a:fld id="{4770A47A-5C7E-436F-BE97-00A4918567CB}"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ts val="1200"/>
              </a:lnSpc>
              <a:spcBef>
                <a:spcPts val="0"/>
              </a:spcBef>
              <a:spcAft>
                <a:spcPts val="0"/>
              </a:spcAft>
            </a:pPr>
            <a:r>
              <a:rPr lang="zh-TW" altLang="en-US" sz="4400" dirty="0"/>
              <a:t>蘇丹古稱</a:t>
            </a:r>
            <a:r>
              <a:rPr lang="zh-TW" altLang="en-US" sz="4400" b="1" dirty="0"/>
              <a:t>努比亞</a:t>
            </a:r>
            <a:r>
              <a:rPr lang="zh-TW" altLang="en-US" sz="4400" dirty="0"/>
              <a:t>（</a:t>
            </a:r>
            <a:r>
              <a:rPr lang="en-US" altLang="zh-TW" sz="4400" dirty="0"/>
              <a:t>Nubia</a:t>
            </a:r>
            <a:r>
              <a:rPr lang="zh-TW" altLang="en-US" sz="4400" dirty="0"/>
              <a:t>），與埃及相鄰；曾是基督教國家，隨著伊斯蘭教的傳播，</a:t>
            </a:r>
            <a:br>
              <a:rPr lang="en-MY" altLang="zh-TW" sz="4400" dirty="0"/>
            </a:br>
            <a:r>
              <a:rPr lang="en-US" altLang="zh-TW" sz="4400" dirty="0"/>
              <a:t>11</a:t>
            </a:r>
            <a:r>
              <a:rPr lang="zh-TW" altLang="en-US" sz="4400" dirty="0"/>
              <a:t>世紀時，北蘇丹成為伊斯蘭世界科學和學術研究的中心之一，</a:t>
            </a:r>
            <a:br>
              <a:rPr lang="en-MY" altLang="zh-TW" sz="4400" dirty="0"/>
            </a:br>
            <a:r>
              <a:rPr lang="zh-TW" altLang="en-US" sz="4400" dirty="0"/>
              <a:t>但南蘇丹仍是基督信仰，產生文化和宗教差異。 </a:t>
            </a:r>
            <a:br>
              <a:rPr lang="en-MY" altLang="zh-TW" sz="4400" dirty="0"/>
            </a:br>
            <a:r>
              <a:rPr lang="en-US" altLang="zh-TW" sz="4400" dirty="0"/>
              <a:t>19</a:t>
            </a:r>
            <a:r>
              <a:rPr lang="zh-TW" altLang="en-US" sz="4400" dirty="0"/>
              <a:t>世紀時被奧圖曼帝國治下的埃及入侵，已阿拉伯化的北蘇丹成為政權重地，不過，有著多樣族群和文化的南蘇丹卻擁有大部分石油資源。</a:t>
            </a:r>
            <a:br>
              <a:rPr lang="en-MY" altLang="zh-TW" sz="4400" dirty="0"/>
            </a:br>
            <a:r>
              <a:rPr lang="zh-TW" altLang="en-US" sz="4400" dirty="0"/>
              <a:t>奧圖曼帝國亡後，蘇丹由英國和埃及共治，北蘇丹政治精英通過推動伊斯蘭法來鞏固其權力，並爭奪南蘇丹的資源，壓制其他族裔、宗教、文化。</a:t>
            </a:r>
            <a:br>
              <a:rPr lang="en-MY" altLang="zh-TW" sz="4400" dirty="0"/>
            </a:br>
            <a:r>
              <a:rPr lang="zh-TW" altLang="en-US" sz="4400" dirty="0"/>
              <a:t>長期以來發生內戰和沖突。</a:t>
            </a:r>
            <a:endParaRPr lang="en-MY" altLang="zh-TW" sz="4400" dirty="0"/>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b="1" dirty="0"/>
              <a:t>經過數十年的內戰，</a:t>
            </a:r>
            <a:r>
              <a:rPr lang="en-US" altLang="zh-TW" sz="4400" b="1" dirty="0"/>
              <a:t>2011</a:t>
            </a:r>
            <a:r>
              <a:rPr lang="zh-TW" altLang="en-US" sz="4400" b="1" dirty="0"/>
              <a:t>年南蘇丹宣布獨立。</a:t>
            </a:r>
            <a:r>
              <a:rPr lang="zh-TW" altLang="en-US" sz="4400" dirty="0"/>
              <a:t>可以擺脫北蘇丹穆斯林政權和宗教迫害，</a:t>
            </a:r>
            <a:br>
              <a:rPr lang="en-MY" altLang="zh-TW" sz="4400" dirty="0"/>
            </a:br>
            <a:r>
              <a:rPr lang="zh-TW" altLang="en-US" sz="4400" dirty="0"/>
              <a:t>但僅僅三年，正副總統就發生沖突，數十萬人死亡，數百萬人食品短缺、流離失所和暴發霍亂疫情。</a:t>
            </a:r>
            <a:br>
              <a:rPr lang="en-MY" altLang="zh-TW" sz="4400" dirty="0"/>
            </a:br>
            <a:r>
              <a:rPr lang="zh-TW" altLang="en-US" sz="4400" dirty="0"/>
              <a:t>國民在內戰中所遭遇的苦難相較於之前來自北蘇丹的迫害，有過之而無不及！因著國際地位的弱小而得不到世界應有的關註和援助。</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dirty="0"/>
              <a:t>2023</a:t>
            </a:r>
            <a:r>
              <a:rPr lang="zh-TW" altLang="en-US" sz="4400" dirty="0"/>
              <a:t>年</a:t>
            </a:r>
            <a:r>
              <a:rPr lang="en-US" altLang="zh-TW" sz="4400" dirty="0"/>
              <a:t>4</a:t>
            </a:r>
            <a:r>
              <a:rPr lang="zh-TW" altLang="en-US" sz="4400" dirty="0"/>
              <a:t>月</a:t>
            </a:r>
            <a:r>
              <a:rPr lang="en-US" altLang="zh-TW" sz="4400" dirty="0"/>
              <a:t>15</a:t>
            </a:r>
            <a:r>
              <a:rPr lang="zh-TW" altLang="en-US" sz="4400" dirty="0"/>
              <a:t>日蘇丹政府軍和以民兵為主的準備軍部隊在蘇丹多地爆發的武裝沖突</a:t>
            </a:r>
            <a:r>
              <a:rPr lang="zh-CN" altLang="en-US" sz="4400" dirty="0"/>
              <a:t>，</a:t>
            </a:r>
            <a:endParaRPr lang="en-MY" altLang="zh-CN" sz="4400" dirty="0"/>
          </a:p>
          <a:p>
            <a:pPr marL="0" marR="0">
              <a:lnSpc>
                <a:spcPts val="1200"/>
              </a:lnSpc>
              <a:spcBef>
                <a:spcPts val="0"/>
              </a:spcBef>
              <a:spcAft>
                <a:spcPts val="0"/>
              </a:spcAft>
            </a:pPr>
            <a:r>
              <a:rPr lang="zh-TW" altLang="en-US" sz="4400" dirty="0"/>
              <a:t>短短數月，便導致</a:t>
            </a:r>
            <a:r>
              <a:rPr lang="en-US" altLang="zh-TW" sz="4400" dirty="0"/>
              <a:t>4,000</a:t>
            </a:r>
            <a:r>
              <a:rPr lang="zh-TW" altLang="en-US" sz="4400" dirty="0"/>
              <a:t>千人死亡、</a:t>
            </a:r>
            <a:r>
              <a:rPr lang="en-US" altLang="zh-TW" sz="4400" dirty="0"/>
              <a:t>540</a:t>
            </a:r>
            <a:r>
              <a:rPr lang="zh-TW" altLang="en-US" sz="4400" dirty="0"/>
              <a:t>萬人流離失所淪為難民。</a:t>
            </a:r>
            <a:endParaRPr lang="en-MY" altLang="zh-TW" sz="4400" dirty="0"/>
          </a:p>
          <a:p>
            <a:pPr marL="0" marR="0">
              <a:lnSpc>
                <a:spcPts val="1200"/>
              </a:lnSpc>
              <a:spcBef>
                <a:spcPts val="0"/>
              </a:spcBef>
              <a:spcAft>
                <a:spcPts val="0"/>
              </a:spcAft>
            </a:pPr>
            <a:r>
              <a:rPr lang="en-US" altLang="zh-TW" sz="4400" dirty="0"/>
              <a:t>1,400</a:t>
            </a:r>
            <a:r>
              <a:rPr lang="zh-TW" altLang="en-US" sz="4400" dirty="0"/>
              <a:t>萬人的南蘇丹需要人道主義救援的難民人口竟多達九百五十萬；婦女和女童生活在性暴力的風險之下！</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dirty="0"/>
              <a:t>南蘇丹地區曾在</a:t>
            </a:r>
            <a:r>
              <a:rPr lang="en-US" altLang="zh-TW" sz="4400" dirty="0"/>
              <a:t>6</a:t>
            </a:r>
            <a:r>
              <a:rPr lang="zh-TW" altLang="en-US" sz="4400" dirty="0"/>
              <a:t>至</a:t>
            </a:r>
            <a:r>
              <a:rPr lang="en-US" altLang="zh-TW" sz="4400" dirty="0"/>
              <a:t>14</a:t>
            </a:r>
            <a:r>
              <a:rPr lang="zh-TW" altLang="en-US" sz="4400" dirty="0"/>
              <a:t>世紀之間，經歷長達八百年的基督教化，並又於</a:t>
            </a:r>
            <a:r>
              <a:rPr lang="en-US" altLang="zh-TW" sz="4400" dirty="0"/>
              <a:t>19</a:t>
            </a:r>
            <a:r>
              <a:rPr lang="zh-TW" altLang="en-US" sz="4400" dirty="0"/>
              <a:t>世紀福音得以重新傳開；</a:t>
            </a:r>
            <a:endParaRPr lang="en-MY" altLang="zh-TW" sz="4400" dirty="0"/>
          </a:p>
          <a:p>
            <a:pPr marL="0" marR="0">
              <a:lnSpc>
                <a:spcPts val="1200"/>
              </a:lnSpc>
              <a:spcBef>
                <a:spcPts val="0"/>
              </a:spcBef>
              <a:spcAft>
                <a:spcPts val="0"/>
              </a:spcAft>
            </a:pPr>
            <a:r>
              <a:rPr lang="zh-TW" altLang="en-US" sz="4400" dirty="0"/>
              <a:t>但時至如今，在爭權奪利的內戰中卻充斥著暴力、性侵、屠殺、掠奪；絲毫不見基督信仰的愛與光明！</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ts val="1200"/>
              </a:lnSpc>
              <a:spcBef>
                <a:spcPts val="0"/>
              </a:spcBef>
              <a:spcAft>
                <a:spcPts val="0"/>
              </a:spcAft>
            </a:pPr>
            <a:r>
              <a:rPr lang="zh-TW" altLang="en-US" sz="4400" b="1" dirty="0"/>
              <a:t>無奈的共和國</a:t>
            </a:r>
          </a:p>
          <a:p>
            <a:pPr marL="0" marR="0">
              <a:lnSpc>
                <a:spcPts val="1200"/>
              </a:lnSpc>
              <a:spcBef>
                <a:spcPts val="0"/>
              </a:spcBef>
              <a:spcAft>
                <a:spcPts val="0"/>
              </a:spcAft>
            </a:pPr>
            <a:r>
              <a:rPr lang="zh-TW" altLang="en-US" sz="4400" dirty="0"/>
              <a:t>海地的原居民是印第安泰諾人，被西班牙佔領，因天花和屠殺而消失，</a:t>
            </a:r>
            <a:endParaRPr lang="en-MY" altLang="zh-TW" sz="4400" dirty="0"/>
          </a:p>
          <a:p>
            <a:pPr marL="0" marR="0">
              <a:lnSpc>
                <a:spcPts val="1200"/>
              </a:lnSpc>
              <a:spcBef>
                <a:spcPts val="0"/>
              </a:spcBef>
              <a:spcAft>
                <a:spcPts val="0"/>
              </a:spcAft>
            </a:pPr>
            <a:r>
              <a:rPr lang="zh-TW" altLang="en-US" sz="4400" dirty="0"/>
              <a:t>西班牙就從非洲販運大量西非黑奴到海地， 同時也把非洲的巫毒教帶來。</a:t>
            </a:r>
            <a:endParaRPr lang="en-MY" altLang="zh-TW" sz="4400" dirty="0"/>
          </a:p>
          <a:p>
            <a:pPr marL="0" marR="0">
              <a:lnSpc>
                <a:spcPts val="1200"/>
              </a:lnSpc>
              <a:spcBef>
                <a:spcPts val="0"/>
              </a:spcBef>
              <a:spcAft>
                <a:spcPts val="0"/>
              </a:spcAft>
            </a:pPr>
            <a:endParaRPr lang="en-MY" altLang="zh-TW" sz="4400" dirty="0"/>
          </a:p>
          <a:p>
            <a:pPr marL="0" marR="0">
              <a:lnSpc>
                <a:spcPts val="1200"/>
              </a:lnSpc>
              <a:spcBef>
                <a:spcPts val="0"/>
              </a:spcBef>
              <a:spcAft>
                <a:spcPts val="0"/>
              </a:spcAft>
            </a:pPr>
            <a:r>
              <a:rPr lang="en-US" altLang="zh-TW" sz="4400" dirty="0"/>
              <a:t>1791</a:t>
            </a:r>
            <a:r>
              <a:rPr lang="zh-TW" altLang="en-US" sz="4400" dirty="0"/>
              <a:t>年黑奴領袖發動獨立戰爭，從法國人手中獨立，但卻要成立拉丁美洲加勒比海第一個非洲黑奴起義建立的第一個黑人共和國，</a:t>
            </a:r>
            <a:endParaRPr lang="en-MY" altLang="zh-TW" sz="4400" dirty="0"/>
          </a:p>
          <a:p>
            <a:pPr marL="0" marR="0">
              <a:lnSpc>
                <a:spcPts val="1200"/>
              </a:lnSpc>
              <a:spcBef>
                <a:spcPts val="0"/>
              </a:spcBef>
              <a:spcAft>
                <a:spcPts val="0"/>
              </a:spcAft>
            </a:pPr>
            <a:r>
              <a:rPr lang="zh-TW" altLang="en-US" sz="4400" dirty="0"/>
              <a:t>但法國卻要求海地賠償</a:t>
            </a:r>
            <a:r>
              <a:rPr lang="en-US" altLang="zh-TW" sz="4400" dirty="0"/>
              <a:t>1.5</a:t>
            </a:r>
            <a:r>
              <a:rPr lang="zh-TW" altLang="en-US" sz="4400" dirty="0"/>
              <a:t>億法郎因獨立使法國奴隸主的經濟損失；不賠款就等著開戰。</a:t>
            </a:r>
            <a:endParaRPr lang="en-MY" altLang="zh-TW" sz="4400" dirty="0"/>
          </a:p>
          <a:p>
            <a:pPr marL="0" marR="0">
              <a:lnSpc>
                <a:spcPts val="1200"/>
              </a:lnSpc>
              <a:spcBef>
                <a:spcPts val="0"/>
              </a:spcBef>
              <a:spcAft>
                <a:spcPts val="0"/>
              </a:spcAft>
            </a:pPr>
            <a:endParaRPr lang="en-MY" altLang="zh-TW" sz="4400" dirty="0"/>
          </a:p>
          <a:p>
            <a:pPr marL="0" marR="0">
              <a:lnSpc>
                <a:spcPts val="1200"/>
              </a:lnSpc>
              <a:spcBef>
                <a:spcPts val="0"/>
              </a:spcBef>
              <a:spcAft>
                <a:spcPts val="0"/>
              </a:spcAft>
            </a:pPr>
            <a:r>
              <a:rPr lang="zh-TW" altLang="en-US" sz="4400" dirty="0"/>
              <a:t>沒有資金修建學校、醫院、道路、水電，</a:t>
            </a:r>
            <a:r>
              <a:rPr lang="zh-CN" altLang="en-US" sz="4400" dirty="0"/>
              <a:t>注定</a:t>
            </a:r>
            <a:r>
              <a:rPr lang="zh-TW" altLang="en-US" sz="4400" dirty="0"/>
              <a:t>了其孱弱積病的體質。</a:t>
            </a:r>
            <a:endParaRPr lang="en-MY" altLang="zh-TW" sz="4400" dirty="0"/>
          </a:p>
          <a:p>
            <a:pPr marL="0" marR="0">
              <a:lnSpc>
                <a:spcPts val="1200"/>
              </a:lnSpc>
              <a:spcBef>
                <a:spcPts val="0"/>
              </a:spcBef>
              <a:spcAft>
                <a:spcPts val="0"/>
              </a:spcAft>
            </a:pPr>
            <a:r>
              <a:rPr lang="zh-TW" altLang="en-US" sz="4400" dirty="0"/>
              <a:t>如今仍是美洲唯一最不發達的國家；失業</a:t>
            </a:r>
            <a:r>
              <a:rPr lang="en-US" altLang="zh-TW" sz="4400" dirty="0"/>
              <a:t>75%</a:t>
            </a:r>
            <a:r>
              <a:rPr lang="zh-TW" altLang="en-US" sz="4400" dirty="0"/>
              <a:t>。充滿了貧窮和混亂。</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b="1" dirty="0"/>
              <a:t>兩百年國史，一百位總統</a:t>
            </a:r>
          </a:p>
          <a:p>
            <a:pPr marL="0" marR="0">
              <a:lnSpc>
                <a:spcPts val="1200"/>
              </a:lnSpc>
              <a:spcBef>
                <a:spcPts val="0"/>
              </a:spcBef>
              <a:spcAft>
                <a:spcPts val="0"/>
              </a:spcAft>
            </a:pPr>
            <a:r>
              <a:rPr lang="zh-TW" altLang="en-US" sz="4400" dirty="0"/>
              <a:t>海地獨立後，未能建立起有效的民主體制，政局動蕩，獨裁者不斷上臺又不斷被推翻；</a:t>
            </a:r>
            <a:endParaRPr lang="en-MY" altLang="zh-TW" sz="4400" dirty="0"/>
          </a:p>
          <a:p>
            <a:pPr marL="0" marR="0">
              <a:lnSpc>
                <a:spcPts val="1200"/>
              </a:lnSpc>
              <a:spcBef>
                <a:spcPts val="0"/>
              </a:spcBef>
              <a:spcAft>
                <a:spcPts val="0"/>
              </a:spcAft>
            </a:pPr>
            <a:r>
              <a:rPr lang="zh-TW" altLang="en-US" sz="4400" dirty="0"/>
              <a:t>在海地建國兩百年的時間裡，竟然經歷了一百次的政權更替，足可見其政壇及社會民生的長期震盪！</a:t>
            </a:r>
          </a:p>
          <a:p>
            <a:pPr marL="0" marR="0">
              <a:lnSpc>
                <a:spcPts val="1200"/>
              </a:lnSpc>
              <a:spcBef>
                <a:spcPts val="0"/>
              </a:spcBef>
              <a:spcAft>
                <a:spcPts val="0"/>
              </a:spcAft>
            </a:pPr>
            <a:endParaRPr lang="en-MY" altLang="zh-TW" sz="4400" b="1" dirty="0"/>
          </a:p>
          <a:p>
            <a:pPr marL="0" marR="0">
              <a:lnSpc>
                <a:spcPts val="1200"/>
              </a:lnSpc>
              <a:spcBef>
                <a:spcPts val="0"/>
              </a:spcBef>
              <a:spcAft>
                <a:spcPts val="0"/>
              </a:spcAft>
            </a:pPr>
            <a:r>
              <a:rPr lang="zh-TW" altLang="en-US" sz="4400" b="1" dirty="0"/>
              <a:t>權貴跟黑幫一起耍流氓</a:t>
            </a:r>
          </a:p>
          <a:p>
            <a:pPr marL="0" marR="0">
              <a:lnSpc>
                <a:spcPts val="1200"/>
              </a:lnSpc>
              <a:spcBef>
                <a:spcPts val="0"/>
              </a:spcBef>
              <a:spcAft>
                <a:spcPts val="0"/>
              </a:spcAft>
            </a:pPr>
            <a:r>
              <a:rPr lang="zh-TW" altLang="en-US" sz="4400" dirty="0"/>
              <a:t>海地是唯一被聯合國五常國聯合譴責的國家；因為海地政客和富商長期雇用黑幫來打擊敵人和行非法之事幫派、</a:t>
            </a:r>
            <a:endParaRPr lang="en-MY" altLang="zh-TW" sz="4400" dirty="0"/>
          </a:p>
          <a:p>
            <a:pPr marL="0" marR="0">
              <a:lnSpc>
                <a:spcPts val="1200"/>
              </a:lnSpc>
              <a:spcBef>
                <a:spcPts val="0"/>
              </a:spcBef>
              <a:spcAft>
                <a:spcPts val="0"/>
              </a:spcAft>
            </a:pPr>
            <a:r>
              <a:rPr lang="zh-TW" altLang="en-US" sz="4400" dirty="0"/>
              <a:t>最高法院</a:t>
            </a:r>
            <a:r>
              <a:rPr lang="en-US" altLang="zh-TW" sz="4400" dirty="0"/>
              <a:t>2022</a:t>
            </a:r>
            <a:r>
              <a:rPr lang="zh-TW" altLang="en-US" sz="4400" dirty="0"/>
              <a:t>年五度被黑幫搬空司法文件。社會政情極度混亂。</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b="1" dirty="0"/>
              <a:t>比人禍更兇殘的還有天災</a:t>
            </a:r>
          </a:p>
          <a:p>
            <a:pPr marL="0" marR="0">
              <a:lnSpc>
                <a:spcPts val="1200"/>
              </a:lnSpc>
              <a:spcBef>
                <a:spcPts val="0"/>
              </a:spcBef>
              <a:spcAft>
                <a:spcPts val="0"/>
              </a:spcAft>
            </a:pPr>
            <a:r>
              <a:rPr lang="zh-TW" altLang="en-US" sz="4400" dirty="0"/>
              <a:t>由於海地地處地震帶之上，地震、海嘯，還有近年來的洪水、泥石流使原本苦難深重的民生情況更加雪上加霜。</a:t>
            </a:r>
            <a:endParaRPr lang="en-MY" altLang="zh-TW" sz="4400" dirty="0"/>
          </a:p>
          <a:p>
            <a:pPr marL="0" marR="0">
              <a:lnSpc>
                <a:spcPts val="1200"/>
              </a:lnSpc>
              <a:spcBef>
                <a:spcPts val="0"/>
              </a:spcBef>
              <a:spcAft>
                <a:spcPts val="0"/>
              </a:spcAft>
            </a:pPr>
            <a:r>
              <a:rPr lang="en-US" altLang="zh-TW" sz="4400" dirty="0"/>
              <a:t>2010</a:t>
            </a:r>
            <a:r>
              <a:rPr lang="zh-TW" altLang="en-US" sz="4400" dirty="0"/>
              <a:t>年的地震，死亡人數達人</a:t>
            </a:r>
            <a:r>
              <a:rPr lang="en-US" altLang="zh-TW" sz="4400" dirty="0"/>
              <a:t>30</a:t>
            </a:r>
            <a:r>
              <a:rPr lang="zh-TW" altLang="en-US" sz="4400" dirty="0"/>
              <a:t>萬至今仍未恢復過來。</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4</a:t>
            </a:fld>
            <a:endParaRPr lang="en-US"/>
          </a:p>
        </p:txBody>
      </p:sp>
    </p:spTree>
    <p:extLst>
      <p:ext uri="{BB962C8B-B14F-4D97-AF65-F5344CB8AC3E}">
        <p14:creationId xmlns:p14="http://schemas.microsoft.com/office/powerpoint/2010/main" val="270270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5</a:t>
            </a:fld>
            <a:endParaRPr lang="en-US"/>
          </a:p>
        </p:txBody>
      </p:sp>
    </p:spTree>
    <p:extLst>
      <p:ext uri="{BB962C8B-B14F-4D97-AF65-F5344CB8AC3E}">
        <p14:creationId xmlns:p14="http://schemas.microsoft.com/office/powerpoint/2010/main" val="346096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a:lnSpc>
                <a:spcPts val="1200"/>
              </a:lnSpc>
              <a:spcBef>
                <a:spcPts val="0"/>
              </a:spcBef>
              <a:spcAft>
                <a:spcPts val="0"/>
              </a:spcAft>
            </a:pPr>
            <a:r>
              <a:rPr lang="zh-TW" altLang="en-US" sz="4400" dirty="0"/>
              <a:t>斯</a:t>
            </a:r>
            <a:r>
              <a:rPr lang="zh-CN" altLang="en-US" sz="4400" b="0"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4400" dirty="0"/>
              <a:t>蘭卡原名</a:t>
            </a:r>
            <a:r>
              <a:rPr lang="zh-TW" altLang="en-US" sz="4400" b="1" dirty="0"/>
              <a:t>錫蘭</a:t>
            </a:r>
            <a:r>
              <a:rPr lang="zh-TW" altLang="en-US" sz="4400" dirty="0"/>
              <a:t>，錫蘭紅茶生產國</a:t>
            </a:r>
            <a:r>
              <a:rPr lang="zh-CN" altLang="en-US" sz="4400" dirty="0"/>
              <a:t>，</a:t>
            </a:r>
            <a:r>
              <a:rPr lang="zh-TW" altLang="en-US" sz="4400" dirty="0"/>
              <a:t>也盛產寶石，聖經中</a:t>
            </a:r>
            <a:r>
              <a:rPr lang="zh-CN" altLang="en-US" sz="4400" dirty="0"/>
              <a:t>称为</a:t>
            </a:r>
            <a:r>
              <a:rPr lang="zh-TW" altLang="en-US" sz="4400" b="1" dirty="0"/>
              <a:t>俄斐</a:t>
            </a:r>
            <a:r>
              <a:rPr lang="zh-TW" altLang="en-US" sz="4400" dirty="0"/>
              <a:t>。</a:t>
            </a:r>
          </a:p>
          <a:p>
            <a:pPr marL="0" marR="0">
              <a:lnSpc>
                <a:spcPts val="1200"/>
              </a:lnSpc>
              <a:spcBef>
                <a:spcPts val="0"/>
              </a:spcBef>
              <a:spcAft>
                <a:spcPts val="0"/>
              </a:spcAft>
            </a:pPr>
            <a:r>
              <a:rPr lang="en-US" altLang="zh-TW" sz="4400" dirty="0"/>
              <a:t>19</a:t>
            </a:r>
            <a:r>
              <a:rPr lang="zh-TW" altLang="en-US" sz="4400" dirty="0"/>
              <a:t>世紀初被英國人統治，一直到</a:t>
            </a:r>
            <a:r>
              <a:rPr lang="en-US" altLang="zh-TW" sz="4400" dirty="0"/>
              <a:t>1948</a:t>
            </a:r>
            <a:r>
              <a:rPr lang="zh-TW" altLang="en-US" sz="4400" dirty="0"/>
              <a:t>年脫離英國自治，並由信奉佛教佔人口 </a:t>
            </a:r>
            <a:r>
              <a:rPr lang="en-US" altLang="zh-TW" sz="4400" dirty="0"/>
              <a:t>74%</a:t>
            </a:r>
            <a:r>
              <a:rPr lang="zh-TW" altLang="en-US" sz="4400" dirty="0"/>
              <a:t>的僧迦羅族群執政。</a:t>
            </a:r>
            <a:endParaRPr lang="en-MY" altLang="zh-TW" sz="4400" dirty="0"/>
          </a:p>
          <a:p>
            <a:pPr marL="0" marR="0">
              <a:lnSpc>
                <a:spcPts val="1200"/>
              </a:lnSpc>
              <a:spcBef>
                <a:spcPts val="0"/>
              </a:spcBef>
              <a:spcAft>
                <a:spcPts val="0"/>
              </a:spcAft>
            </a:pPr>
            <a:r>
              <a:rPr lang="zh-TW" altLang="en-US" sz="4400" dirty="0"/>
              <a:t>但就引起原來到管理階層、備受英政府看重，來自印度南部，信奉印度教、說泰米爾話的泰米爾族群的不滿，加上一連串對泰米爾人不平等的法律與種族歧視政策，加深了種族間的不滿，就開始長達</a:t>
            </a:r>
            <a:r>
              <a:rPr lang="en-US" altLang="zh-TW" sz="4400" dirty="0"/>
              <a:t>25</a:t>
            </a:r>
            <a:r>
              <a:rPr lang="zh-TW" altLang="en-US" sz="4400" dirty="0"/>
              <a:t>年嘅內戰。</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zh-TW" altLang="en-US" sz="4400" dirty="0"/>
              <a:t>直到</a:t>
            </a:r>
            <a:r>
              <a:rPr lang="en-US" altLang="zh-TW" sz="4400" dirty="0"/>
              <a:t>2005</a:t>
            </a:r>
            <a:r>
              <a:rPr lang="zh-TW" altLang="en-US" sz="4400" dirty="0"/>
              <a:t>年馬恩達當選總統，以雷霆手法，短短四年就結束內戰。成為戰爭英雄。</a:t>
            </a:r>
            <a:endParaRPr lang="en-MY" altLang="zh-TW" sz="4400" dirty="0"/>
          </a:p>
          <a:p>
            <a:pPr marL="0" marR="0">
              <a:lnSpc>
                <a:spcPts val="1200"/>
              </a:lnSpc>
              <a:spcBef>
                <a:spcPts val="0"/>
              </a:spcBef>
              <a:spcAft>
                <a:spcPts val="0"/>
              </a:spcAft>
            </a:pPr>
            <a:r>
              <a:rPr lang="zh-TW" altLang="en-US" sz="4400" dirty="0"/>
              <a:t>不過馬恩達總理將政府職位任命家族兄弟，又以舉債來建設公共設施，做成嚴重通縮。</a:t>
            </a:r>
            <a:endParaRPr lang="en-MY" altLang="zh-TW" sz="4400" dirty="0"/>
          </a:p>
          <a:p>
            <a:pPr marL="0" marR="0">
              <a:lnSpc>
                <a:spcPts val="1200"/>
              </a:lnSpc>
              <a:spcBef>
                <a:spcPts val="0"/>
              </a:spcBef>
              <a:spcAft>
                <a:spcPts val="0"/>
              </a:spcAft>
            </a:pPr>
            <a:r>
              <a:rPr lang="en-US" altLang="zh-TW" sz="4400" dirty="0"/>
              <a:t>2019</a:t>
            </a:r>
            <a:r>
              <a:rPr lang="zh-TW" altLang="en-US" sz="4400" dirty="0"/>
              <a:t>年被伊斯蘭好戰分子發動恐怖襲擊，加上疫情，令旅遊業一蹶不振；經濟崩潰，</a:t>
            </a:r>
            <a:endParaRPr lang="en-MY" altLang="zh-TW" sz="4400" dirty="0"/>
          </a:p>
          <a:p>
            <a:pPr marL="0" marR="0">
              <a:lnSpc>
                <a:spcPts val="1200"/>
              </a:lnSpc>
              <a:spcBef>
                <a:spcPts val="0"/>
              </a:spcBef>
              <a:spcAft>
                <a:spcPts val="0"/>
              </a:spcAft>
            </a:pPr>
            <a:r>
              <a:rPr lang="zh-TW" altLang="en-US" sz="4400" dirty="0"/>
              <a:t>另外政府未做好準備下就推行全面有機化的農業生產，子加上</a:t>
            </a:r>
            <a:r>
              <a:rPr lang="zh-TW" altLang="en-US" sz="4400" b="0" dirty="0"/>
              <a:t>烏克蘭戰爭，</a:t>
            </a:r>
            <a:r>
              <a:rPr lang="zh-TW" altLang="en-US" sz="4400" dirty="0"/>
              <a:t>導致糧食和能源成本上漲，以及全球利率上升，導致償債負擔加重。</a:t>
            </a:r>
            <a:endParaRPr lang="en-MY" altLang="zh-TW" sz="4400" dirty="0"/>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dirty="0"/>
              <a:t>2022</a:t>
            </a:r>
            <a:r>
              <a:rPr lang="zh-TW" altLang="en-US" sz="4400" dirty="0"/>
              <a:t>年</a:t>
            </a:r>
            <a:r>
              <a:rPr lang="en-US" altLang="zh-TW" sz="4400" dirty="0"/>
              <a:t>7</a:t>
            </a:r>
            <a:r>
              <a:rPr lang="zh-TW" altLang="en-US" sz="4400" dirty="0"/>
              <a:t>月斯</a:t>
            </a:r>
            <a:r>
              <a:rPr lang="zh-CN" altLang="en-US" sz="4400" b="0"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4400" dirty="0"/>
              <a:t>蘭卡宣布債務違約，經濟破產。</a:t>
            </a:r>
            <a:br>
              <a:rPr lang="en-MY" altLang="zh-TW" sz="4400" dirty="0"/>
            </a:br>
            <a:r>
              <a:rPr lang="zh-TW" altLang="en-US" sz="4400" dirty="0"/>
              <a:t>全國沒有石油，車子開不動</a:t>
            </a:r>
            <a:r>
              <a:rPr lang="zh-CN" altLang="en-US" sz="4400" dirty="0"/>
              <a:t>，</a:t>
            </a:r>
            <a:r>
              <a:rPr lang="zh-TW" altLang="en-US" sz="4400" dirty="0"/>
              <a:t>發不了電，貨架上沒有貨品，生病沒藥。馬恩達逃亡馬爾代夫</a:t>
            </a:r>
            <a:r>
              <a:rPr lang="zh-CN" altLang="en-US" sz="4400" dirty="0"/>
              <a:t>。</a:t>
            </a:r>
            <a:endParaRPr lang="zh-TW" altLang="en-US" sz="4400" dirty="0"/>
          </a:p>
          <a:p>
            <a:pPr marL="0" marR="0">
              <a:lnSpc>
                <a:spcPts val="1200"/>
              </a:lnSpc>
              <a:spcBef>
                <a:spcPts val="0"/>
              </a:spcBef>
              <a:spcAft>
                <a:spcPts val="0"/>
              </a:spcAft>
            </a:pPr>
            <a:r>
              <a:rPr lang="zh-TW" altLang="en-US" sz="4400" dirty="0"/>
              <a:t>據聯合國兒童基金會稱，斯</a:t>
            </a:r>
            <a:r>
              <a:rPr lang="zh-CN" altLang="en-US" sz="4400" b="0"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4400" dirty="0"/>
              <a:t>蘭卡目前的兒童營養不良率位居南亞第二位，僅次於飽受戰爭蹂躪的阿富汗。</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t>6</a:t>
            </a:fld>
            <a:endParaRPr lang="en-US"/>
          </a:p>
        </p:txBody>
      </p:sp>
    </p:spTree>
    <p:extLst>
      <p:ext uri="{BB962C8B-B14F-4D97-AF65-F5344CB8AC3E}">
        <p14:creationId xmlns:p14="http://schemas.microsoft.com/office/powerpoint/2010/main" val="86408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7</a:t>
            </a:fld>
            <a:endParaRPr lang="en-US"/>
          </a:p>
        </p:txBody>
      </p:sp>
    </p:spTree>
    <p:extLst>
      <p:ext uri="{BB962C8B-B14F-4D97-AF65-F5344CB8AC3E}">
        <p14:creationId xmlns:p14="http://schemas.microsoft.com/office/powerpoint/2010/main" val="3066563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8</a:t>
            </a:fld>
            <a:endParaRPr lang="en-MY"/>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9</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E05AB-13C4-4FEF-8460-F7BC1550F1E5}"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907E05AB-13C4-4FEF-8460-F7BC1550F1E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907E05AB-13C4-4FEF-8460-F7BC1550F1E5}"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907E05AB-13C4-4FEF-8460-F7BC1550F1E5}"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E05AB-13C4-4FEF-8460-F7BC1550F1E5}"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23C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D00BFF-15C8-9FAE-77B1-185457F3D627}"/>
              </a:ext>
            </a:extLst>
          </p:cNvPr>
          <p:cNvGrpSpPr/>
          <p:nvPr/>
        </p:nvGrpSpPr>
        <p:grpSpPr>
          <a:xfrm>
            <a:off x="0" y="-19396"/>
            <a:ext cx="12192000" cy="10369618"/>
            <a:chOff x="0" y="-19396"/>
            <a:chExt cx="12192000" cy="10369618"/>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51" t="-10" r="247" b="-2860"/>
            <a:stretch/>
          </p:blipFill>
          <p:spPr>
            <a:xfrm>
              <a:off x="0" y="0"/>
              <a:ext cx="12192000" cy="10350222"/>
            </a:xfrm>
            <a:prstGeom prst="rect">
              <a:avLst/>
            </a:prstGeom>
          </p:spPr>
        </p:pic>
        <p:sp>
          <p:nvSpPr>
            <p:cNvPr id="8" name="Rectangle 7"/>
            <p:cNvSpPr/>
            <p:nvPr/>
          </p:nvSpPr>
          <p:spPr>
            <a:xfrm>
              <a:off x="0" y="-19396"/>
              <a:ext cx="12192000" cy="10058400"/>
            </a:xfrm>
            <a:prstGeom prst="rect">
              <a:avLst/>
            </a:prstGeom>
            <a:gradFill>
              <a:gsLst>
                <a:gs pos="0">
                  <a:srgbClr val="60533E">
                    <a:alpha val="0"/>
                  </a:srgbClr>
                </a:gs>
                <a:gs pos="80000">
                  <a:schemeClr val="accent6">
                    <a:lumMod val="50000"/>
                    <a:alpha val="2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740043" y="526096"/>
            <a:ext cx="831271" cy="1331460"/>
          </a:xfrm>
          <a:prstGeom prst="rect">
            <a:avLst/>
          </a:prstGeom>
        </p:spPr>
      </p:pic>
      <p:sp>
        <p:nvSpPr>
          <p:cNvPr id="19" name="TextBox 18"/>
          <p:cNvSpPr txBox="1"/>
          <p:nvPr/>
        </p:nvSpPr>
        <p:spPr>
          <a:xfrm>
            <a:off x="1905000" y="4667070"/>
            <a:ext cx="8305800" cy="830997"/>
          </a:xfrm>
          <a:prstGeom prst="rect">
            <a:avLst/>
          </a:prstGeom>
          <a:noFill/>
        </p:spPr>
        <p:txBody>
          <a:bodyPr wrap="square">
            <a:spAutoFit/>
          </a:bodyPr>
          <a:lstStyle/>
          <a:p>
            <a:pPr algn="ct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202</a:t>
            </a:r>
            <a:r>
              <a:rPr lang="en-US" altLang="zh-CN"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3</a:t>
            </a:r>
            <a:r>
              <a:rPr lang="en-US" altLang="zh-TW" sz="2400" b="1" dirty="0">
                <a:solidFill>
                  <a:schemeClr val="bg1"/>
                </a:solidFill>
                <a:latin typeface="Microsoft JhengHei" panose="020B0604030504040204" pitchFamily="34" charset="-120"/>
                <a:ea typeface="Microsoft JhengHei" panose="020B0604030504040204" pitchFamily="34" charset="-120"/>
              </a:rPr>
              <a:t>年 </a:t>
            </a: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12月</a:t>
            </a:r>
            <a:endParaRPr lang="en-US" altLang="zh-TW" sz="2400" dirty="0">
              <a:solidFill>
                <a:schemeClr val="bg1"/>
              </a:solidFill>
              <a:latin typeface="Microsoft YaHei UI" panose="020B0503020204020204" pitchFamily="34" charset="-122"/>
              <a:ea typeface="Microsoft YaHei UI" panose="020B0503020204020204" pitchFamily="34" charset="-122"/>
              <a:cs typeface="Times New Roman" panose="02020603050405020304" pitchFamily="18" charset="0"/>
            </a:endParaRPr>
          </a:p>
          <a:p>
            <a:pPr algn="ctr"/>
            <a:r>
              <a:rPr lang="zh-CN" altLang="en-US" sz="2400" b="1" dirty="0">
                <a:solidFill>
                  <a:schemeClr val="bg1"/>
                </a:solidFill>
                <a:latin typeface="Microsoft JhengHei" panose="020B0604030504040204" pitchFamily="34" charset="-120"/>
                <a:ea typeface="Microsoft JhengHei" panose="020B0604030504040204" pitchFamily="34" charset="-120"/>
              </a:rPr>
              <a:t>南蘇丹、海地、斯里蘭卡</a:t>
            </a:r>
            <a:endParaRPr lang="en-MY" sz="2400" b="1" dirty="0">
              <a:solidFill>
                <a:schemeClr val="bg1"/>
              </a:solidFill>
              <a:latin typeface="Microsoft JhengHei" panose="020B0604030504040204" pitchFamily="34" charset="-120"/>
              <a:ea typeface="Microsoft JhengHei"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0" presetClass="entr" presetSubtype="0"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32D0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a:blip r:embed="rId4" cstate="print">
            <a:extLst>
              <a:ext uri="{28A0092B-C50C-407E-A947-70E740481C1C}">
                <a14:useLocalDpi xmlns:a14="http://schemas.microsoft.com/office/drawing/2010/main" val="0"/>
              </a:ext>
            </a:extLst>
          </a:blip>
          <a:srcRect l="18392" r="18392"/>
          <a:stretch/>
        </p:blipFill>
        <p:spPr>
          <a:xfrm>
            <a:off x="0" y="-14315"/>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a:blip r:embed="rId5" cstate="print">
            <a:extLst>
              <a:ext uri="{28A0092B-C50C-407E-A947-70E740481C1C}">
                <a14:useLocalDpi xmlns:a14="http://schemas.microsoft.com/office/drawing/2010/main" val="0"/>
              </a:ext>
            </a:extLst>
          </a:blip>
          <a:srcRect l="18281" r="18281"/>
          <a:stretch/>
        </p:blipFill>
        <p:spPr>
          <a:xfrm>
            <a:off x="0" y="3429000"/>
            <a:ext cx="3276600" cy="3443315"/>
          </a:xfrm>
          <a:prstGeom prst="rect">
            <a:avLst/>
          </a:prstGeom>
        </p:spPr>
      </p:pic>
      <p:sp>
        <p:nvSpPr>
          <p:cNvPr id="7" name="TextBox 6"/>
          <p:cNvSpPr txBox="1"/>
          <p:nvPr/>
        </p:nvSpPr>
        <p:spPr>
          <a:xfrm>
            <a:off x="3570288" y="350149"/>
            <a:ext cx="8839200" cy="6041782"/>
          </a:xfrm>
          <a:prstGeom prst="rect">
            <a:avLst/>
          </a:prstGeom>
          <a:noFill/>
        </p:spPr>
        <p:txBody>
          <a:bodyPr wrap="square">
            <a:spAutoFit/>
          </a:bodyPr>
          <a:lstStyle/>
          <a:p>
            <a:pPr>
              <a:lnSpc>
                <a:spcPts val="4200"/>
              </a:lnSpc>
            </a:pPr>
            <a:r>
              <a:rPr lang="zh-TW" altLang="en-US" sz="2400" dirty="0">
                <a:solidFill>
                  <a:schemeClr val="bg1"/>
                </a:solidFill>
                <a:latin typeface="Microsoft JhengHei" panose="020B0604030504040204" pitchFamily="34" charset="-120"/>
                <a:ea typeface="Microsoft JhengHei" panose="020B0604030504040204" pitchFamily="34" charset="-120"/>
              </a:rPr>
              <a:t>為人道主義危機國家禱告</a:t>
            </a:r>
            <a:endParaRPr lang="en-MY" altLang="zh-TW" sz="2400" dirty="0">
              <a:solidFill>
                <a:schemeClr val="bg1"/>
              </a:solidFill>
              <a:latin typeface="Microsoft JhengHei" panose="020B0604030504040204" pitchFamily="34" charset="-120"/>
              <a:ea typeface="Microsoft JhengHei" panose="020B0604030504040204" pitchFamily="34" charset="-120"/>
            </a:endParaRPr>
          </a:p>
          <a:p>
            <a:pPr>
              <a:lnSpc>
                <a:spcPts val="4200"/>
              </a:lnSpc>
              <a:spcAft>
                <a:spcPts val="600"/>
              </a:spcAft>
            </a:pPr>
            <a:r>
              <a:rPr lang="zh-TW" altLang="en-US" sz="3600" b="0" i="0" dirty="0">
                <a:solidFill>
                  <a:srgbClr val="D4D6C4"/>
                </a:solidFill>
                <a:effectLst/>
                <a:latin typeface="Microsoft JhengHei" panose="020B0604030504040204" pitchFamily="34" charset="-120"/>
                <a:ea typeface="Microsoft JhengHei" panose="020B0604030504040204" pitchFamily="34" charset="-120"/>
              </a:rPr>
              <a:t>腥風血雨的非洲屠場</a:t>
            </a:r>
            <a:r>
              <a:rPr lang="en-US" altLang="zh-CN" sz="3600" b="0" i="0" dirty="0">
                <a:solidFill>
                  <a:srgbClr val="D4D6C4"/>
                </a:solidFill>
                <a:effectLst/>
                <a:latin typeface="Microsoft JhengHei" panose="020B0604030504040204" pitchFamily="34" charset="-120"/>
                <a:ea typeface="Microsoft JhengHei" panose="020B0604030504040204" pitchFamily="34" charset="-120"/>
              </a:rPr>
              <a:t>——</a:t>
            </a:r>
            <a:r>
              <a:rPr lang="zh-TW" altLang="en-US" sz="3600" b="1" dirty="0">
                <a:solidFill>
                  <a:srgbClr val="D4D6C4"/>
                </a:solidFill>
                <a:latin typeface="Microsoft JhengHei" panose="020B0604030504040204" pitchFamily="34" charset="-120"/>
                <a:ea typeface="Microsoft JhengHei" panose="020B0604030504040204" pitchFamily="34" charset="-120"/>
              </a:rPr>
              <a:t>南蘇丹 </a:t>
            </a:r>
            <a:endParaRPr lang="zh-TW" altLang="en-US" sz="3600" b="0" i="0" dirty="0">
              <a:solidFill>
                <a:srgbClr val="D4D6C4"/>
              </a:solidFill>
              <a:effectLst/>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蘇丹與埃及相鄰，古稱努比亞。</a:t>
            </a:r>
          </a:p>
          <a:p>
            <a:pPr marL="274320" indent="-274320">
              <a:lnSpc>
                <a:spcPts val="42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伊斯蘭世界科學和學術研究的中心之一</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南北蘇丹長期沖突內戰</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2011</a:t>
            </a:r>
            <a:r>
              <a:rPr lang="zh-TW" altLang="en-US" sz="2800" dirty="0">
                <a:solidFill>
                  <a:schemeClr val="bg1"/>
                </a:solidFill>
                <a:latin typeface="Microsoft JhengHei" panose="020B0604030504040204" pitchFamily="34" charset="-120"/>
                <a:ea typeface="Microsoft JhengHei" panose="020B0604030504040204" pitchFamily="34" charset="-120"/>
              </a:rPr>
              <a:t>年南蘇丹宣布獨立</a:t>
            </a:r>
            <a:r>
              <a:rPr lang="zh-CN" altLang="en-US" sz="2800" dirty="0">
                <a:solidFill>
                  <a:schemeClr val="bg1"/>
                </a:solidFill>
                <a:latin typeface="Microsoft JhengHei" panose="020B0604030504040204" pitchFamily="34" charset="-120"/>
                <a:ea typeface="Microsoft JhengHei" panose="020B0604030504040204" pitchFamily="34" charset="-120"/>
              </a:rPr>
              <a:t>，</a:t>
            </a:r>
            <a:r>
              <a:rPr lang="zh-TW" altLang="en-US" sz="2800" dirty="0">
                <a:solidFill>
                  <a:schemeClr val="bg1"/>
                </a:solidFill>
                <a:latin typeface="Microsoft JhengHei" panose="020B0604030504040204" pitchFamily="34" charset="-120"/>
                <a:ea typeface="Microsoft JhengHei" panose="020B0604030504040204" pitchFamily="34" charset="-120"/>
              </a:rPr>
              <a:t>人口 </a:t>
            </a:r>
            <a:r>
              <a:rPr lang="en-US" altLang="zh-TW" sz="2800" dirty="0">
                <a:solidFill>
                  <a:schemeClr val="bg1"/>
                </a:solidFill>
                <a:latin typeface="Microsoft JhengHei" panose="020B0604030504040204" pitchFamily="34" charset="-120"/>
                <a:ea typeface="Microsoft JhengHei" panose="020B0604030504040204" pitchFamily="34" charset="-120"/>
              </a:rPr>
              <a:t>1,400</a:t>
            </a:r>
            <a:r>
              <a:rPr lang="zh-TW" altLang="en-US" sz="2800" dirty="0">
                <a:solidFill>
                  <a:schemeClr val="bg1"/>
                </a:solidFill>
                <a:latin typeface="Microsoft JhengHei" panose="020B0604030504040204" pitchFamily="34" charset="-120"/>
                <a:ea typeface="Microsoft JhengHei" panose="020B0604030504040204" pitchFamily="34" charset="-120"/>
              </a:rPr>
              <a:t>萬</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2013</a:t>
            </a:r>
            <a:r>
              <a:rPr lang="zh-TW" altLang="en-US" sz="2800" dirty="0">
                <a:solidFill>
                  <a:schemeClr val="bg1"/>
                </a:solidFill>
                <a:latin typeface="Microsoft JhengHei" panose="020B0604030504040204" pitchFamily="34" charset="-120"/>
                <a:ea typeface="Microsoft JhengHei" panose="020B0604030504040204" pitchFamily="34" charset="-120"/>
              </a:rPr>
              <a:t>年南蘇丹正副總統軍事沖突，人民大量傷亡</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2023</a:t>
            </a:r>
            <a:r>
              <a:rPr lang="zh-TW" altLang="en-US" sz="2800" dirty="0">
                <a:solidFill>
                  <a:schemeClr val="bg1"/>
                </a:solidFill>
                <a:latin typeface="Microsoft JhengHei" panose="020B0604030504040204" pitchFamily="34" charset="-120"/>
                <a:ea typeface="Microsoft JhengHei" panose="020B0604030504040204" pitchFamily="34" charset="-120"/>
              </a:rPr>
              <a:t>年</a:t>
            </a:r>
            <a:r>
              <a:rPr lang="en-US" altLang="zh-TW" sz="2800" dirty="0">
                <a:solidFill>
                  <a:schemeClr val="bg1"/>
                </a:solidFill>
                <a:latin typeface="Microsoft JhengHei" panose="020B0604030504040204" pitchFamily="34" charset="-120"/>
                <a:ea typeface="Microsoft JhengHei" panose="020B0604030504040204" pitchFamily="34" charset="-120"/>
              </a:rPr>
              <a:t>4</a:t>
            </a:r>
            <a:r>
              <a:rPr lang="zh-CN" altLang="en-US" sz="2800" dirty="0">
                <a:solidFill>
                  <a:schemeClr val="bg1"/>
                </a:solidFill>
                <a:latin typeface="Microsoft JhengHei" panose="020B0604030504040204" pitchFamily="34" charset="-120"/>
                <a:ea typeface="Microsoft JhengHei" panose="020B0604030504040204" pitchFamily="34" charset="-120"/>
              </a:rPr>
              <a:t>月</a:t>
            </a:r>
            <a:r>
              <a:rPr lang="zh-TW" altLang="en-US" sz="2800" dirty="0">
                <a:solidFill>
                  <a:schemeClr val="bg1"/>
                </a:solidFill>
                <a:latin typeface="Microsoft JhengHei" panose="020B0604030504040204" pitchFamily="34" charset="-120"/>
                <a:ea typeface="Microsoft JhengHei" panose="020B0604030504040204" pitchFamily="34" charset="-120"/>
              </a:rPr>
              <a:t>軍政府內部兩大軍頭爆發武裝沖突</a:t>
            </a:r>
            <a:r>
              <a:rPr lang="zh-CN" altLang="en-US" sz="2800" dirty="0">
                <a:solidFill>
                  <a:schemeClr val="bg1"/>
                </a:solidFill>
                <a:latin typeface="Microsoft JhengHei" panose="020B0604030504040204" pitchFamily="34" charset="-120"/>
                <a:ea typeface="Microsoft JhengHei" panose="020B0604030504040204" pitchFamily="34" charset="-120"/>
              </a:rPr>
              <a:t>。</a:t>
            </a:r>
            <a:endParaRPr lang="zh-TW" altLang="en-US" sz="2800" dirty="0">
              <a:solidFill>
                <a:schemeClr val="bg1"/>
              </a:solidFill>
              <a:latin typeface="Microsoft JhengHei" panose="020B0604030504040204" pitchFamily="34" charset="-120"/>
              <a:ea typeface="Microsoft JhengHei" panose="020B0604030504040204" pitchFamily="34" charset="-120"/>
            </a:endParaRPr>
          </a:p>
          <a:p>
            <a:pPr marL="274320" indent="-274320">
              <a:lnSpc>
                <a:spcPts val="4200"/>
              </a:lnSpc>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540</a:t>
            </a:r>
            <a:r>
              <a:rPr lang="zh-TW" altLang="en-US" sz="2800" dirty="0">
                <a:solidFill>
                  <a:schemeClr val="bg1"/>
                </a:solidFill>
                <a:latin typeface="Microsoft JhengHei" panose="020B0604030504040204" pitchFamily="34" charset="-120"/>
                <a:ea typeface="Microsoft JhengHei" panose="020B0604030504040204" pitchFamily="34" charset="-120"/>
              </a:rPr>
              <a:t>萬人流離失所淪為難民，</a:t>
            </a:r>
            <a:r>
              <a:rPr lang="en-US" altLang="zh-TW" sz="2800" dirty="0">
                <a:solidFill>
                  <a:schemeClr val="bg1"/>
                </a:solidFill>
                <a:latin typeface="Microsoft JhengHei" panose="020B0604030504040204" pitchFamily="34" charset="-120"/>
                <a:ea typeface="Microsoft JhengHei" panose="020B0604030504040204" pitchFamily="34" charset="-120"/>
              </a:rPr>
              <a:t>950</a:t>
            </a:r>
            <a:r>
              <a:rPr lang="zh-TW" altLang="en-US" sz="2800" dirty="0">
                <a:solidFill>
                  <a:schemeClr val="bg1"/>
                </a:solidFill>
                <a:latin typeface="Microsoft JhengHei" panose="020B0604030504040204" pitchFamily="34" charset="-120"/>
                <a:ea typeface="Microsoft JhengHei" panose="020B0604030504040204" pitchFamily="34" charset="-120"/>
              </a:rPr>
              <a:t>萬需要人道救援。</a:t>
            </a:r>
          </a:p>
          <a:p>
            <a:pPr marL="274320" indent="-274320">
              <a:lnSpc>
                <a:spcPts val="42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婦女和女童生活在性暴力的風險之下。</a:t>
            </a:r>
          </a:p>
          <a:p>
            <a:pPr marL="274320" indent="-274320">
              <a:lnSpc>
                <a:spcPts val="4200"/>
              </a:lnSpc>
              <a:buFont typeface="Arial" panose="020B0604020202020204" pitchFamily="34" charset="0"/>
              <a:buChar char="•"/>
            </a:pPr>
            <a:r>
              <a:rPr lang="zh-CN" altLang="en-US" sz="2800" dirty="0">
                <a:solidFill>
                  <a:schemeClr val="bg1"/>
                </a:solidFill>
                <a:latin typeface="Microsoft JhengHei" panose="020B0604030504040204" pitchFamily="34" charset="-120"/>
                <a:ea typeface="Microsoft JhengHei" panose="020B0604030504040204" pitchFamily="34" charset="-120"/>
              </a:rPr>
              <a:t>曾經</a:t>
            </a:r>
            <a:r>
              <a:rPr lang="zh-TW" altLang="en-US" sz="2800" dirty="0">
                <a:solidFill>
                  <a:schemeClr val="bg1"/>
                </a:solidFill>
                <a:latin typeface="Microsoft JhengHei" panose="020B0604030504040204" pitchFamily="34" charset="-120"/>
                <a:ea typeface="Microsoft JhengHei" panose="020B0604030504040204" pitchFamily="34" charset="-120"/>
              </a:rPr>
              <a:t>千年基督教史，如今基督信仰</a:t>
            </a:r>
            <a:r>
              <a:rPr lang="zh-CN" altLang="en-US" sz="2800">
                <a:solidFill>
                  <a:schemeClr val="bg1"/>
                </a:solidFill>
                <a:latin typeface="Microsoft JhengHei" panose="020B0604030504040204" pitchFamily="34" charset="-120"/>
                <a:ea typeface="Microsoft JhengHei" panose="020B0604030504040204" pitchFamily="34" charset="-120"/>
              </a:rPr>
              <a:t>已蕩然無存。</a:t>
            </a:r>
            <a:endParaRPr lang="en-MY" sz="2800" dirty="0">
              <a:solidFill>
                <a:schemeClr val="bg1"/>
              </a:solidFill>
              <a:latin typeface="Microsoft JhengHei" panose="020B0604030504040204" pitchFamily="34" charset="-120"/>
              <a:ea typeface="Microsoft JhengHei" panose="020B0604030504040204" pitchFamily="34" charset="-120"/>
            </a:endParaRPr>
          </a:p>
        </p:txBody>
      </p:sp>
      <p:pic>
        <p:nvPicPr>
          <p:cNvPr id="1030" name="Picture 6">
            <a:extLst>
              <a:ext uri="{FF2B5EF4-FFF2-40B4-BE49-F238E27FC236}">
                <a16:creationId xmlns:a16="http://schemas.microsoft.com/office/drawing/2014/main" id="{DA7EBE43-74D2-2359-ACFA-7D73A55356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293688" y="2084387"/>
            <a:ext cx="2689224" cy="2689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t="7344" b="7344"/>
          <a:stretch/>
        </p:blipFill>
        <p:spPr>
          <a:xfrm>
            <a:off x="0" y="-76200"/>
            <a:ext cx="12192000" cy="6934199"/>
          </a:xfrm>
          <a:prstGeom prst="rect">
            <a:avLst/>
          </a:prstGeom>
        </p:spPr>
      </p:pic>
      <p:sp>
        <p:nvSpPr>
          <p:cNvPr id="5" name="Rectangle 4"/>
          <p:cNvSpPr/>
          <p:nvPr/>
        </p:nvSpPr>
        <p:spPr>
          <a:xfrm>
            <a:off x="-59872" y="-76201"/>
            <a:ext cx="12192000" cy="6934199"/>
          </a:xfrm>
          <a:prstGeom prst="rect">
            <a:avLst/>
          </a:prstGeom>
          <a:solidFill>
            <a:srgbClr val="632D0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533400" y="1042515"/>
            <a:ext cx="11005457" cy="5410200"/>
          </a:xfrm>
        </p:spPr>
        <p:txBody>
          <a:bodyPr>
            <a:noAutofit/>
          </a:bodyPr>
          <a:lstStyle/>
          <a:p>
            <a:pPr marL="0" indent="0" algn="ctr">
              <a:lnSpc>
                <a:spcPct val="100000"/>
              </a:lnSpc>
              <a:spcBef>
                <a:spcPts val="0"/>
              </a:spcBef>
              <a:spcAft>
                <a:spcPts val="600"/>
              </a:spcAft>
              <a:buNone/>
            </a:pP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天父，願</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祢施恩</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憐憫南蘇丹，打破導致</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這個</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國家貧窮的結構</a:t>
            </a: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求主</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賜下大光使軍閥和掌權者</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願意</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悔改，</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放下私欲，竭力締造和平</a:t>
            </a: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求聖靈喚醒政府及民兵團，</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將國家資源用於</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孩童教育、</a:t>
            </a:r>
            <a:br>
              <a:rPr lang="en-MY" altLang="zh-CN"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民生建設，改善農耕技術、提高收穫，建立基礎及工業建設</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，使</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百姓有安定的</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生活</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環境</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與發展。</a:t>
            </a:r>
            <a:endPar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願平安臨到南蘇丹各族群，</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使他們</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謙和忍耐</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地尋求主名。</a:t>
            </a:r>
            <a:br>
              <a:rPr lang="en-MY" altLang="zh-CN"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保守百姓</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彼此寬待，建立良好的協商溝通管道，</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不落入血氣與混亂的試探。</a:t>
            </a:r>
            <a:br>
              <a:rPr lang="en-MY" altLang="zh-TW"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CN"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奉主耶穌基督的名求，阿們</a:t>
            </a:r>
            <a:r>
              <a:rPr lang="zh-CN" sz="3200" b="1" kern="100" dirty="0">
                <a:solidFill>
                  <a:schemeClr val="bg1"/>
                </a:solidFill>
                <a:effectLst/>
                <a:latin typeface="Microsoft JhengHei" panose="020B0604030504040204" pitchFamily="34" charset="-120"/>
                <a:ea typeface="Microsoft JhengHei" panose="020B0604030504040204" pitchFamily="34" charset="-120"/>
                <a:cs typeface="PMingLiU" panose="02020500000000000000" pitchFamily="18" charset="-120"/>
              </a:rPr>
              <a:t>！</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
        <p:nvSpPr>
          <p:cNvPr id="2" name="文字方塊 11">
            <a:extLst>
              <a:ext uri="{FF2B5EF4-FFF2-40B4-BE49-F238E27FC236}">
                <a16:creationId xmlns:a16="http://schemas.microsoft.com/office/drawing/2014/main" id="{65AE2C78-CC11-D9B6-D2AC-05EACF1E908E}"/>
              </a:ext>
            </a:extLst>
          </p:cNvPr>
          <p:cNvSpPr txBox="1"/>
          <p:nvPr/>
        </p:nvSpPr>
        <p:spPr>
          <a:xfrm>
            <a:off x="2286000" y="228600"/>
            <a:ext cx="7249078" cy="861774"/>
          </a:xfrm>
          <a:prstGeom prst="rect">
            <a:avLst/>
          </a:prstGeom>
          <a:noFill/>
        </p:spPr>
        <p:txBody>
          <a:bodyPr wrap="square" rtlCol="0">
            <a:spAutoFit/>
          </a:bodyPr>
          <a:lstStyle/>
          <a:p>
            <a:pPr algn="ctr"/>
            <a:r>
              <a:rPr lang="zh-CN" altLang="en-US" sz="3200" b="1" dirty="0">
                <a:solidFill>
                  <a:schemeClr val="bg1"/>
                </a:solidFill>
                <a:effectLst/>
                <a:ea typeface="Microsoft JhengHei" panose="020B0604030504040204" pitchFamily="34" charset="-120"/>
                <a:cs typeface="Times New Roman" panose="02020603050405020304" pitchFamily="18" charset="0"/>
              </a:rPr>
              <a:t>為</a:t>
            </a:r>
            <a:r>
              <a:rPr lang="zh-TW" altLang="en-US" sz="3200" b="1" dirty="0">
                <a:solidFill>
                  <a:srgbClr val="D4D6C4"/>
                </a:solidFill>
                <a:latin typeface="Microsoft JhengHei" panose="020B0604030504040204" pitchFamily="34" charset="-120"/>
                <a:ea typeface="Microsoft JhengHei" panose="020B0604030504040204" pitchFamily="34" charset="-120"/>
              </a:rPr>
              <a:t>南蘇丹</a:t>
            </a:r>
            <a:r>
              <a:rPr lang="zh-CN" altLang="en-US" sz="3200" b="1" dirty="0">
                <a:solidFill>
                  <a:schemeClr val="bg1"/>
                </a:solidFill>
                <a:effectLst/>
                <a:ea typeface="Microsoft JhengHei" panose="020B0604030504040204" pitchFamily="34" charset="-120"/>
                <a:cs typeface="Times New Roman" panose="02020603050405020304" pitchFamily="18" charset="0"/>
              </a:rPr>
              <a:t>禱告</a:t>
            </a:r>
            <a:endParaRPr lang="en-US" sz="3200" b="1" dirty="0">
              <a:solidFill>
                <a:schemeClr val="bg1"/>
              </a:solidFill>
              <a:latin typeface="Microsoft JhengHei" panose="020B0604030504040204" pitchFamily="34" charset="-120"/>
              <a:ea typeface="Microsoft JhengHei" panose="020B0604030504040204" pitchFamily="34" charset="-120"/>
            </a:endParaRP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F4F6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235" r="36259"/>
          <a:stretch/>
        </p:blipFill>
        <p:spPr>
          <a:xfrm>
            <a:off x="8915402" y="3392757"/>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a:blip r:embed="rId4">
            <a:extLst>
              <a:ext uri="{28A0092B-C50C-407E-A947-70E740481C1C}">
                <a14:useLocalDpi xmlns:a14="http://schemas.microsoft.com/office/drawing/2010/main" val="0"/>
              </a:ext>
            </a:extLst>
          </a:blip>
          <a:srcRect l="8521" r="8521"/>
          <a:stretch/>
        </p:blipFill>
        <p:spPr>
          <a:xfrm>
            <a:off x="8915402" y="0"/>
            <a:ext cx="3276600" cy="3443315"/>
          </a:xfrm>
          <a:prstGeom prst="rect">
            <a:avLst/>
          </a:prstGeom>
        </p:spPr>
      </p:pic>
      <p:sp>
        <p:nvSpPr>
          <p:cNvPr id="7" name="TextBox 6"/>
          <p:cNvSpPr txBox="1"/>
          <p:nvPr/>
        </p:nvSpPr>
        <p:spPr>
          <a:xfrm>
            <a:off x="370922" y="421809"/>
            <a:ext cx="6791878" cy="3367973"/>
          </a:xfrm>
          <a:prstGeom prst="rect">
            <a:avLst/>
          </a:prstGeom>
          <a:noFill/>
        </p:spPr>
        <p:txBody>
          <a:bodyPr wrap="square">
            <a:spAutoFit/>
          </a:bodyPr>
          <a:lstStyle/>
          <a:p>
            <a:pPr>
              <a:lnSpc>
                <a:spcPts val="4200"/>
              </a:lnSpc>
            </a:pPr>
            <a:r>
              <a:rPr lang="zh-TW" altLang="en-US" sz="2400" dirty="0">
                <a:solidFill>
                  <a:schemeClr val="bg1"/>
                </a:solidFill>
                <a:latin typeface="Microsoft JhengHei" panose="020B0604030504040204" pitchFamily="34" charset="-120"/>
                <a:ea typeface="Microsoft JhengHei" panose="020B0604030504040204" pitchFamily="34" charset="-120"/>
              </a:rPr>
              <a:t>為人道主義危機國家禱告</a:t>
            </a:r>
            <a:endParaRPr lang="en-MY" altLang="zh-TW" sz="2400" dirty="0">
              <a:solidFill>
                <a:schemeClr val="bg1"/>
              </a:solidFill>
              <a:latin typeface="Microsoft JhengHei" panose="020B0604030504040204" pitchFamily="34" charset="-120"/>
              <a:ea typeface="Microsoft JhengHei" panose="020B0604030504040204" pitchFamily="34" charset="-120"/>
            </a:endParaRPr>
          </a:p>
          <a:p>
            <a:pPr>
              <a:lnSpc>
                <a:spcPts val="4200"/>
              </a:lnSpc>
              <a:spcAft>
                <a:spcPts val="600"/>
              </a:spcAft>
            </a:pPr>
            <a:r>
              <a:rPr lang="zh-TW" altLang="en-US" sz="3600" b="0" i="0" dirty="0">
                <a:solidFill>
                  <a:srgbClr val="D4D6C4"/>
                </a:solidFill>
                <a:effectLst/>
                <a:latin typeface="Microsoft JhengHei" panose="020B0604030504040204" pitchFamily="34" charset="-120"/>
                <a:ea typeface="Microsoft JhengHei" panose="020B0604030504040204" pitchFamily="34" charset="-120"/>
              </a:rPr>
              <a:t>加勒比海艷陽悲歌</a:t>
            </a:r>
            <a:r>
              <a:rPr lang="en-US" altLang="zh-CN" sz="3600" b="0" i="0" dirty="0">
                <a:solidFill>
                  <a:srgbClr val="D4D6C4"/>
                </a:solidFill>
                <a:effectLst/>
                <a:latin typeface="Microsoft JhengHei" panose="020B0604030504040204" pitchFamily="34" charset="-120"/>
                <a:ea typeface="Microsoft JhengHei" panose="020B0604030504040204" pitchFamily="34" charset="-120"/>
              </a:rPr>
              <a:t>——</a:t>
            </a:r>
            <a:r>
              <a:rPr lang="zh-TW" altLang="en-US" sz="3600" b="1" dirty="0">
                <a:solidFill>
                  <a:srgbClr val="D4D6C4"/>
                </a:solidFill>
                <a:latin typeface="Microsoft JhengHei" panose="020B0604030504040204" pitchFamily="34" charset="-120"/>
                <a:ea typeface="Microsoft JhengHei" panose="020B0604030504040204" pitchFamily="34" charset="-120"/>
              </a:rPr>
              <a:t>海地</a:t>
            </a:r>
            <a:endParaRPr lang="zh-TW" altLang="en-US" sz="3600" b="0" i="0" dirty="0">
              <a:solidFill>
                <a:srgbClr val="D4D6C4"/>
              </a:solidFill>
              <a:effectLst/>
              <a:latin typeface="Microsoft JhengHei" panose="020B0604030504040204" pitchFamily="34" charset="-120"/>
              <a:ea typeface="Microsoft JhengHei" panose="020B0604030504040204" pitchFamily="34" charset="-120"/>
            </a:endParaRP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無奈的共和國</a:t>
            </a: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兩百年國史，一百位總統</a:t>
            </a: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權貴跟黑幫一起耍流氓</a:t>
            </a: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比人禍更兇殘天災</a:t>
            </a:r>
            <a:endParaRPr lang="en-MY" sz="2800" dirty="0">
              <a:solidFill>
                <a:schemeClr val="bg1"/>
              </a:solidFill>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C4ACCB64-F77A-E448-5FCC-27896BD894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4" name="Picture 3">
            <a:extLst>
              <a:ext uri="{FF2B5EF4-FFF2-40B4-BE49-F238E27FC236}">
                <a16:creationId xmlns:a16="http://schemas.microsoft.com/office/drawing/2014/main" id="{ED61B2BF-2D65-FAF3-6AA6-9FC1C49145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88" r="28782"/>
          <a:stretch/>
        </p:blipFill>
        <p:spPr>
          <a:xfrm>
            <a:off x="4778829" y="3392756"/>
            <a:ext cx="4125687" cy="3443315"/>
          </a:xfrm>
          <a:prstGeom prst="rect">
            <a:avLst/>
          </a:prstGeom>
        </p:spPr>
      </p:pic>
      <p:pic>
        <p:nvPicPr>
          <p:cNvPr id="12" name="Picture 11">
            <a:extLst>
              <a:ext uri="{FF2B5EF4-FFF2-40B4-BE49-F238E27FC236}">
                <a16:creationId xmlns:a16="http://schemas.microsoft.com/office/drawing/2014/main" id="{9BA6DD9A-A2B2-D759-A990-A5AD9CF0DA7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391400" y="2297698"/>
            <a:ext cx="2592657" cy="2592657"/>
          </a:xfrm>
          <a:prstGeom prst="rect">
            <a:avLst/>
          </a:prstGeom>
        </p:spPr>
      </p:pic>
    </p:spTree>
    <p:extLst>
      <p:ext uri="{BB962C8B-B14F-4D97-AF65-F5344CB8AC3E}">
        <p14:creationId xmlns:p14="http://schemas.microsoft.com/office/powerpoint/2010/main" val="3462617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7344" b="7344"/>
          <a:stretch/>
        </p:blipFill>
        <p:spPr>
          <a:xfrm>
            <a:off x="0" y="-76200"/>
            <a:ext cx="12192000" cy="6934199"/>
          </a:xfrm>
          <a:prstGeom prst="rect">
            <a:avLst/>
          </a:prstGeom>
        </p:spPr>
      </p:pic>
      <p:sp>
        <p:nvSpPr>
          <p:cNvPr id="5" name="Rectangle 4"/>
          <p:cNvSpPr/>
          <p:nvPr/>
        </p:nvSpPr>
        <p:spPr>
          <a:xfrm>
            <a:off x="0" y="-109727"/>
            <a:ext cx="12192000" cy="6934199"/>
          </a:xfrm>
          <a:prstGeom prst="rect">
            <a:avLst/>
          </a:prstGeom>
          <a:solidFill>
            <a:srgbClr val="233B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76200" y="880645"/>
            <a:ext cx="12039600" cy="5901155"/>
          </a:xfrm>
        </p:spPr>
        <p:txBody>
          <a:bodyPr>
            <a:noAutofit/>
          </a:bodyPr>
          <a:lstStyle/>
          <a:p>
            <a:pPr marL="0" indent="0" algn="ctr">
              <a:lnSpc>
                <a:spcPct val="100000"/>
              </a:lnSpc>
              <a:spcBef>
                <a:spcPts val="0"/>
              </a:spcBef>
              <a:spcAft>
                <a:spcPts val="600"/>
              </a:spcAft>
              <a:buNone/>
            </a:pP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天父，我們為海地先祖</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勇敢</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，能</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脫離為奴的身</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份</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並</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在被賣之地建立國家，</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向你</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獻上感</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恩</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然而</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海地</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已經</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兩百年持續</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在</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失序</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混亂</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當中</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懇</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主</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除去</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人</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心中</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貪婪惡念，海地各</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個</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勢力集團</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en-MY" altLang="zh-TW" sz="3200" kern="100" dirty="0" err="1">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立志</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遠離惡事，願意</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為</a:t>
            </a:r>
            <a:r>
              <a:rPr lang="zh-TW"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人</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民謀福利</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主</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使海地人脫離貧困、地震、飢饉的傷害</a:t>
            </a:r>
            <a:endParaRPr lang="en-US"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巫毒敬拜</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，脫離惡者</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的轄制</a:t>
            </a: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CN"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但願</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海地人</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以</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基督為最</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穩固</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可靠的盟友，在困難中尋求</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祢的幫助。</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願</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祢</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重建海地，醫治人民，走出</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傷痛</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願</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祢</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純全、良善、美好的旨意</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為海地帶來長治久安的祝福。</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奉耶穌基督的名求，阿們！</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
        <p:nvSpPr>
          <p:cNvPr id="2" name="文字方塊 11">
            <a:extLst>
              <a:ext uri="{FF2B5EF4-FFF2-40B4-BE49-F238E27FC236}">
                <a16:creationId xmlns:a16="http://schemas.microsoft.com/office/drawing/2014/main" id="{65AE2C78-CC11-D9B6-D2AC-05EACF1E908E}"/>
              </a:ext>
            </a:extLst>
          </p:cNvPr>
          <p:cNvSpPr txBox="1"/>
          <p:nvPr/>
        </p:nvSpPr>
        <p:spPr>
          <a:xfrm>
            <a:off x="2286000" y="295870"/>
            <a:ext cx="7249078" cy="584775"/>
          </a:xfrm>
          <a:prstGeom prst="rect">
            <a:avLst/>
          </a:prstGeom>
          <a:noFill/>
        </p:spPr>
        <p:txBody>
          <a:bodyPr wrap="square" rtlCol="0">
            <a:spAutoFit/>
          </a:bodyPr>
          <a:lstStyle/>
          <a:p>
            <a:pPr algn="ctr"/>
            <a:r>
              <a:rPr lang="zh-CN" altLang="en-US" sz="3200" b="1" dirty="0">
                <a:solidFill>
                  <a:schemeClr val="bg1"/>
                </a:solidFill>
                <a:effectLst/>
                <a:ea typeface="Microsoft JhengHei" panose="020B0604030504040204" pitchFamily="34" charset="-120"/>
                <a:cs typeface="Times New Roman" panose="02020603050405020304" pitchFamily="18" charset="0"/>
              </a:rPr>
              <a:t>為</a:t>
            </a:r>
            <a:r>
              <a:rPr lang="zh-TW" altLang="en-US" sz="3200" b="1" dirty="0">
                <a:solidFill>
                  <a:srgbClr val="D4D6C4"/>
                </a:solidFill>
                <a:latin typeface="Microsoft JhengHei" panose="020B0604030504040204" pitchFamily="34" charset="-120"/>
                <a:ea typeface="Microsoft JhengHei" panose="020B0604030504040204" pitchFamily="34" charset="-120"/>
              </a:rPr>
              <a:t>海地</a:t>
            </a:r>
            <a:r>
              <a:rPr lang="zh-CN" altLang="en-US" sz="3200" b="1" dirty="0">
                <a:solidFill>
                  <a:schemeClr val="bg1"/>
                </a:solidFill>
                <a:effectLst/>
                <a:ea typeface="Microsoft JhengHei" panose="020B0604030504040204" pitchFamily="34" charset="-120"/>
                <a:cs typeface="Times New Roman" panose="02020603050405020304" pitchFamily="18" charset="0"/>
              </a:rPr>
              <a:t>禱告</a:t>
            </a:r>
            <a:endParaRPr lang="en-US" dirty="0"/>
          </a:p>
        </p:txBody>
      </p:sp>
    </p:spTree>
    <p:extLst>
      <p:ext uri="{BB962C8B-B14F-4D97-AF65-F5344CB8AC3E}">
        <p14:creationId xmlns:p14="http://schemas.microsoft.com/office/powerpoint/2010/main" val="64797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a:blip r:embed="rId3" cstate="print">
            <a:extLst>
              <a:ext uri="{28A0092B-C50C-407E-A947-70E740481C1C}">
                <a14:useLocalDpi xmlns:a14="http://schemas.microsoft.com/office/drawing/2010/main" val="0"/>
              </a:ext>
            </a:extLst>
          </a:blip>
          <a:srcRect t="2296" b="2296"/>
          <a:stretch/>
        </p:blipFill>
        <p:spPr>
          <a:xfrm>
            <a:off x="8915400" y="-14315"/>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a:blip r:embed="rId4" cstate="print">
            <a:extLst>
              <a:ext uri="{28A0092B-C50C-407E-A947-70E740481C1C}">
                <a14:useLocalDpi xmlns:a14="http://schemas.microsoft.com/office/drawing/2010/main" val="0"/>
              </a:ext>
            </a:extLst>
          </a:blip>
          <a:srcRect l="18365" r="18365"/>
          <a:stretch/>
        </p:blipFill>
        <p:spPr>
          <a:xfrm>
            <a:off x="8915400" y="3390953"/>
            <a:ext cx="3276600" cy="344331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sp>
        <p:nvSpPr>
          <p:cNvPr id="7" name="TextBox 6"/>
          <p:cNvSpPr txBox="1"/>
          <p:nvPr/>
        </p:nvSpPr>
        <p:spPr>
          <a:xfrm>
            <a:off x="405558" y="250258"/>
            <a:ext cx="8967042" cy="6330323"/>
          </a:xfrm>
          <a:prstGeom prst="rect">
            <a:avLst/>
          </a:prstGeom>
          <a:noFill/>
        </p:spPr>
        <p:txBody>
          <a:bodyPr wrap="square">
            <a:spAutoFit/>
          </a:bodyPr>
          <a:lstStyle/>
          <a:p>
            <a:pPr>
              <a:lnSpc>
                <a:spcPts val="4200"/>
              </a:lnSpc>
              <a:spcAft>
                <a:spcPts val="600"/>
              </a:spcAft>
            </a:pPr>
            <a:r>
              <a:rPr lang="zh-TW" altLang="en-US" sz="3600" b="0" i="0" dirty="0">
                <a:solidFill>
                  <a:srgbClr val="D4D6C4"/>
                </a:solidFill>
                <a:effectLst/>
                <a:latin typeface="Microsoft JhengHei" panose="020B0604030504040204" pitchFamily="34" charset="-120"/>
                <a:ea typeface="Microsoft JhengHei" panose="020B0604030504040204" pitchFamily="34" charset="-120"/>
              </a:rPr>
              <a:t>一顆璀璨明珠的殞落</a:t>
            </a:r>
            <a:r>
              <a:rPr lang="en-US" altLang="zh-CN" sz="3600" b="0" i="0" dirty="0">
                <a:solidFill>
                  <a:srgbClr val="D4D6C4"/>
                </a:solidFill>
                <a:effectLst/>
                <a:latin typeface="Microsoft JhengHei" panose="020B0604030504040204" pitchFamily="34" charset="-120"/>
                <a:ea typeface="Microsoft JhengHei" panose="020B0604030504040204" pitchFamily="34" charset="-120"/>
              </a:rPr>
              <a:t>——</a:t>
            </a:r>
            <a:r>
              <a:rPr lang="zh-TW" altLang="en-US" sz="3600" b="1" dirty="0">
                <a:solidFill>
                  <a:srgbClr val="D4D6C4"/>
                </a:solidFill>
                <a:latin typeface="Microsoft JhengHei" panose="020B0604030504040204" pitchFamily="34" charset="-120"/>
                <a:ea typeface="Microsoft JhengHei" panose="020B0604030504040204" pitchFamily="34" charset="-120"/>
              </a:rPr>
              <a:t>斯</a:t>
            </a:r>
            <a:r>
              <a:rPr lang="zh-CN" altLang="en-US" sz="3600" b="1"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3600" b="1" dirty="0">
                <a:solidFill>
                  <a:srgbClr val="D4D6C4"/>
                </a:solidFill>
                <a:latin typeface="Microsoft JhengHei" panose="020B0604030504040204" pitchFamily="34" charset="-120"/>
                <a:ea typeface="Microsoft JhengHei" panose="020B0604030504040204" pitchFamily="34" charset="-120"/>
              </a:rPr>
              <a:t>蘭卡</a:t>
            </a:r>
            <a:endParaRPr lang="zh-TW" altLang="en-US" sz="3600" b="0" i="0" dirty="0">
              <a:solidFill>
                <a:schemeClr val="bg1"/>
              </a:solidFill>
              <a:effectLst/>
              <a:latin typeface="Microsoft JhengHei" panose="020B0604030504040204" pitchFamily="34" charset="-120"/>
              <a:ea typeface="Microsoft JhengHei" panose="020B0604030504040204" pitchFamily="34" charset="-120"/>
            </a:endParaRPr>
          </a:p>
          <a:p>
            <a:pPr marL="274320" indent="-274320">
              <a:lnSpc>
                <a:spcPts val="36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人</a:t>
            </a:r>
            <a:r>
              <a:rPr lang="zh-CN" altLang="en-US" sz="2800" dirty="0">
                <a:solidFill>
                  <a:schemeClr val="bg1"/>
                </a:solidFill>
                <a:latin typeface="Microsoft JhengHei" panose="020B0604030504040204" pitchFamily="34" charset="-120"/>
                <a:ea typeface="Microsoft JhengHei" panose="020B0604030504040204" pitchFamily="34" charset="-120"/>
              </a:rPr>
              <a:t>口</a:t>
            </a:r>
            <a:r>
              <a:rPr lang="en-US" altLang="zh-TW" sz="2800" dirty="0">
                <a:solidFill>
                  <a:schemeClr val="bg1"/>
                </a:solidFill>
                <a:latin typeface="Microsoft JhengHei" panose="020B0604030504040204" pitchFamily="34" charset="-120"/>
                <a:ea typeface="Microsoft JhengHei" panose="020B0604030504040204" pitchFamily="34" charset="-120"/>
              </a:rPr>
              <a:t>2,200</a:t>
            </a:r>
            <a:r>
              <a:rPr lang="zh-TW" altLang="en-US" sz="2800" dirty="0">
                <a:solidFill>
                  <a:schemeClr val="bg1"/>
                </a:solidFill>
                <a:latin typeface="Microsoft JhengHei" panose="020B0604030504040204" pitchFamily="34" charset="-120"/>
                <a:ea typeface="Microsoft JhengHei" panose="020B0604030504040204" pitchFamily="34" charset="-120"/>
              </a:rPr>
              <a:t>萬</a:t>
            </a:r>
            <a:r>
              <a:rPr lang="zh-CN" altLang="en-US" sz="2800" dirty="0">
                <a:solidFill>
                  <a:schemeClr val="bg1"/>
                </a:solidFill>
                <a:latin typeface="Microsoft JhengHei" panose="020B0604030504040204" pitchFamily="34" charset="-120"/>
                <a:ea typeface="Microsoft JhengHei" panose="020B0604030504040204" pitchFamily="34" charset="-120"/>
              </a:rPr>
              <a:t>，</a:t>
            </a:r>
            <a:r>
              <a:rPr lang="zh-TW" altLang="en-US" sz="2800" dirty="0">
                <a:solidFill>
                  <a:schemeClr val="bg1"/>
                </a:solidFill>
                <a:latin typeface="Microsoft JhengHei" panose="020B0604030504040204" pitchFamily="34" charset="-120"/>
                <a:ea typeface="Microsoft JhengHei" panose="020B0604030504040204" pitchFamily="34" charset="-120"/>
              </a:rPr>
              <a:t> 「印度洋</a:t>
            </a:r>
            <a:r>
              <a:rPr lang="zh-TW" altLang="en-US" sz="2800" b="0" i="0" dirty="0">
                <a:solidFill>
                  <a:schemeClr val="bg1"/>
                </a:solidFill>
                <a:effectLst/>
                <a:latin typeface="Microsoft JhengHei" panose="020B0604030504040204" pitchFamily="34" charset="-120"/>
                <a:ea typeface="Microsoft JhengHei" panose="020B0604030504040204" pitchFamily="34" charset="-120"/>
              </a:rPr>
              <a:t>璀璨明珠</a:t>
            </a:r>
            <a:r>
              <a:rPr lang="zh-TW" altLang="en-US" sz="2800" dirty="0">
                <a:solidFill>
                  <a:schemeClr val="bg1"/>
                </a:solidFill>
                <a:latin typeface="Microsoft JhengHei" panose="020B0604030504040204" pitchFamily="34" charset="-120"/>
                <a:ea typeface="Microsoft JhengHei" panose="020B0604030504040204" pitchFamily="34" charset="-120"/>
              </a:rPr>
              <a:t>」</a:t>
            </a:r>
          </a:p>
          <a:p>
            <a:pPr marL="274320" indent="-274320">
              <a:lnSpc>
                <a:spcPts val="36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僧迦羅族群 </a:t>
            </a:r>
            <a:r>
              <a:rPr lang="en-US" altLang="zh-TW" sz="2800" dirty="0">
                <a:solidFill>
                  <a:schemeClr val="bg1"/>
                </a:solidFill>
                <a:latin typeface="Microsoft JhengHei" panose="020B0604030504040204" pitchFamily="34" charset="-120"/>
                <a:ea typeface="Microsoft JhengHei" panose="020B0604030504040204" pitchFamily="34" charset="-120"/>
              </a:rPr>
              <a:t>74%</a:t>
            </a:r>
            <a:r>
              <a:rPr lang="zh-TW" altLang="en-US" sz="2800" dirty="0">
                <a:solidFill>
                  <a:schemeClr val="bg1"/>
                </a:solidFill>
                <a:latin typeface="Microsoft JhengHei" panose="020B0604030504040204" pitchFamily="34" charset="-120"/>
                <a:ea typeface="Microsoft JhengHei" panose="020B0604030504040204" pitchFamily="34" charset="-120"/>
              </a:rPr>
              <a:t>，泰米爾族群 </a:t>
            </a:r>
            <a:r>
              <a:rPr lang="en-US" altLang="zh-TW" sz="2800" dirty="0">
                <a:solidFill>
                  <a:schemeClr val="bg1"/>
                </a:solidFill>
                <a:latin typeface="Microsoft JhengHei" panose="020B0604030504040204" pitchFamily="34" charset="-120"/>
                <a:ea typeface="Microsoft JhengHei" panose="020B0604030504040204" pitchFamily="34" charset="-120"/>
              </a:rPr>
              <a:t>14%</a:t>
            </a:r>
            <a:r>
              <a:rPr lang="zh-TW" altLang="en-US" sz="2800" dirty="0">
                <a:solidFill>
                  <a:schemeClr val="bg1"/>
                </a:solidFill>
                <a:latin typeface="Microsoft JhengHei" panose="020B0604030504040204" pitchFamily="34" charset="-120"/>
                <a:ea typeface="Microsoft JhengHei" panose="020B0604030504040204" pitchFamily="34" charset="-120"/>
              </a:rPr>
              <a:t>，</a:t>
            </a:r>
            <a:br>
              <a:rPr lang="en-MY" altLang="zh-TW" sz="2800" dirty="0">
                <a:solidFill>
                  <a:schemeClr val="bg1"/>
                </a:solidFill>
                <a:latin typeface="Microsoft JhengHei" panose="020B0604030504040204" pitchFamily="34" charset="-120"/>
                <a:ea typeface="Microsoft JhengHei" panose="020B0604030504040204" pitchFamily="34" charset="-120"/>
              </a:rPr>
            </a:br>
            <a:r>
              <a:rPr lang="zh-TW" altLang="en-US" sz="2800" dirty="0">
                <a:solidFill>
                  <a:schemeClr val="bg1"/>
                </a:solidFill>
                <a:latin typeface="Microsoft JhengHei" panose="020B0604030504040204" pitchFamily="34" charset="-120"/>
                <a:ea typeface="Microsoft JhengHei" panose="020B0604030504040204" pitchFamily="34" charset="-120"/>
              </a:rPr>
              <a:t>阿拉伯族群 </a:t>
            </a:r>
            <a:r>
              <a:rPr lang="en-US" altLang="zh-TW" sz="2800" dirty="0">
                <a:solidFill>
                  <a:schemeClr val="bg1"/>
                </a:solidFill>
                <a:latin typeface="Microsoft JhengHei" panose="020B0604030504040204" pitchFamily="34" charset="-120"/>
                <a:ea typeface="Microsoft JhengHei" panose="020B0604030504040204" pitchFamily="34" charset="-120"/>
              </a:rPr>
              <a:t>10%</a:t>
            </a:r>
          </a:p>
          <a:p>
            <a:pPr marL="274320" indent="-274320">
              <a:lnSpc>
                <a:spcPts val="3600"/>
              </a:lnSpc>
              <a:buFont typeface="Arial" panose="020B0604020202020204" pitchFamily="34" charset="0"/>
              <a:buChar char="•"/>
            </a:pPr>
            <a:r>
              <a:rPr lang="zh-CN" altLang="en-US" sz="2800" dirty="0">
                <a:solidFill>
                  <a:schemeClr val="bg1"/>
                </a:solidFill>
                <a:latin typeface="Microsoft JhengHei" panose="020B0604030504040204" pitchFamily="34" charset="-120"/>
                <a:ea typeface="Microsoft JhengHei" panose="020B0604030504040204" pitchFamily="34" charset="-120"/>
              </a:rPr>
              <a:t>注重</a:t>
            </a:r>
            <a:r>
              <a:rPr lang="zh-TW" altLang="en-US" sz="2800" dirty="0">
                <a:solidFill>
                  <a:schemeClr val="bg1"/>
                </a:solidFill>
                <a:latin typeface="Microsoft JhengHei" panose="020B0604030504040204" pitchFamily="34" charset="-120"/>
                <a:ea typeface="Microsoft JhengHei" panose="020B0604030504040204" pitchFamily="34" charset="-120"/>
              </a:rPr>
              <a:t>禪修的小乘佛教重地</a:t>
            </a:r>
          </a:p>
          <a:p>
            <a:pPr marL="274320" indent="-274320">
              <a:lnSpc>
                <a:spcPts val="3600"/>
              </a:lnSpc>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錫蘭紅茶，世界第三大產茶國</a:t>
            </a:r>
            <a:r>
              <a:rPr lang="zh-CN" altLang="en-US" sz="2800" dirty="0">
                <a:solidFill>
                  <a:schemeClr val="bg1"/>
                </a:solidFill>
                <a:latin typeface="Microsoft JhengHei" panose="020B0604030504040204" pitchFamily="34" charset="-120"/>
                <a:ea typeface="Microsoft JhengHei" panose="020B0604030504040204" pitchFamily="34" charset="-120"/>
              </a:rPr>
              <a:t>，</a:t>
            </a:r>
            <a:r>
              <a:rPr lang="zh-TW" altLang="en-US" sz="2800" dirty="0">
                <a:solidFill>
                  <a:schemeClr val="bg1"/>
                </a:solidFill>
                <a:latin typeface="Microsoft JhengHei" panose="020B0604030504040204" pitchFamily="34" charset="-120"/>
                <a:ea typeface="Microsoft JhengHei" panose="020B0604030504040204" pitchFamily="34" charset="-120"/>
              </a:rPr>
              <a:t>盛產寶石</a:t>
            </a:r>
          </a:p>
          <a:p>
            <a:pPr marL="274320" indent="-274320">
              <a:lnSpc>
                <a:spcPts val="3600"/>
              </a:lnSpc>
              <a:spcAft>
                <a:spcPts val="300"/>
              </a:spcAft>
              <a:buFont typeface="Arial" panose="020B0604020202020204" pitchFamily="34" charset="0"/>
              <a:buChar char="•"/>
            </a:pPr>
            <a:r>
              <a:rPr lang="en-US" altLang="zh-TW" sz="2800" dirty="0">
                <a:solidFill>
                  <a:schemeClr val="bg1"/>
                </a:solidFill>
                <a:latin typeface="Microsoft JhengHei" panose="020B0604030504040204" pitchFamily="34" charset="-120"/>
                <a:ea typeface="Microsoft JhengHei" panose="020B0604030504040204" pitchFamily="34" charset="-120"/>
              </a:rPr>
              <a:t>25</a:t>
            </a:r>
            <a:r>
              <a:rPr lang="zh-TW" altLang="en-US" sz="2800" dirty="0">
                <a:solidFill>
                  <a:schemeClr val="bg1"/>
                </a:solidFill>
                <a:latin typeface="Microsoft JhengHei" panose="020B0604030504040204" pitchFamily="34" charset="-120"/>
                <a:ea typeface="Microsoft JhengHei" panose="020B0604030504040204" pitchFamily="34" charset="-120"/>
              </a:rPr>
              <a:t>年內戰，十四萬軍民殞命</a:t>
            </a:r>
          </a:p>
          <a:p>
            <a:pPr marL="274320" indent="-274320">
              <a:lnSpc>
                <a:spcPts val="3600"/>
              </a:lnSpc>
              <a:spcAft>
                <a:spcPts val="3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裙帶治政、舉債建設</a:t>
            </a:r>
            <a:r>
              <a:rPr lang="zh-CN" altLang="en-US" sz="2800" dirty="0">
                <a:solidFill>
                  <a:schemeClr val="bg1"/>
                </a:solidFill>
                <a:latin typeface="Microsoft JhengHei" panose="020B0604030504040204" pitchFamily="34" charset="-120"/>
                <a:ea typeface="Microsoft JhengHei" panose="020B0604030504040204" pitchFamily="34" charset="-120"/>
              </a:rPr>
              <a:t>、</a:t>
            </a:r>
            <a:r>
              <a:rPr lang="zh-TW" altLang="en-US" sz="2800" dirty="0">
                <a:solidFill>
                  <a:schemeClr val="bg1"/>
                </a:solidFill>
                <a:latin typeface="Microsoft JhengHei" panose="020B0604030504040204" pitchFamily="34" charset="-120"/>
                <a:ea typeface="Microsoft JhengHei" panose="020B0604030504040204" pitchFamily="34" charset="-120"/>
              </a:rPr>
              <a:t>恐襲疫情、俄烏戰爭、</a:t>
            </a:r>
            <a:br>
              <a:rPr lang="en-MY" altLang="zh-TW" sz="2800" dirty="0">
                <a:solidFill>
                  <a:schemeClr val="bg1"/>
                </a:solidFill>
                <a:latin typeface="Microsoft JhengHei" panose="020B0604030504040204" pitchFamily="34" charset="-120"/>
                <a:ea typeface="Microsoft JhengHei" panose="020B0604030504040204" pitchFamily="34" charset="-120"/>
              </a:rPr>
            </a:br>
            <a:r>
              <a:rPr lang="zh-CN" altLang="en-US" sz="2800" dirty="0">
                <a:solidFill>
                  <a:schemeClr val="bg1"/>
                </a:solidFill>
                <a:latin typeface="Microsoft JhengHei" panose="020B0604030504040204" pitchFamily="34" charset="-120"/>
                <a:ea typeface="Microsoft JhengHei" panose="020B0604030504040204" pitchFamily="34" charset="-120"/>
              </a:rPr>
              <a:t>推行</a:t>
            </a:r>
            <a:r>
              <a:rPr lang="zh-TW" altLang="en-US" sz="2800" dirty="0">
                <a:solidFill>
                  <a:schemeClr val="bg1"/>
                </a:solidFill>
                <a:latin typeface="Microsoft JhengHei" panose="020B0604030504040204" pitchFamily="34" charset="-120"/>
                <a:ea typeface="Microsoft JhengHei" panose="020B0604030504040204" pitchFamily="34" charset="-120"/>
              </a:rPr>
              <a:t>有機農業</a:t>
            </a:r>
            <a:r>
              <a:rPr lang="zh-CN" altLang="en-US" sz="2800" dirty="0">
                <a:solidFill>
                  <a:schemeClr val="bg1"/>
                </a:solidFill>
                <a:latin typeface="Microsoft JhengHei" panose="020B0604030504040204" pitchFamily="34" charset="-120"/>
                <a:ea typeface="Microsoft JhengHei" panose="020B0604030504040204" pitchFamily="34" charset="-120"/>
              </a:rPr>
              <a:t>失敗</a:t>
            </a:r>
            <a:r>
              <a:rPr lang="zh-TW" altLang="en-US" sz="2800" dirty="0">
                <a:solidFill>
                  <a:schemeClr val="bg1"/>
                </a:solidFill>
                <a:latin typeface="Microsoft JhengHei" panose="020B0604030504040204" pitchFamily="34" charset="-120"/>
                <a:ea typeface="Microsoft JhengHei" panose="020B0604030504040204" pitchFamily="34" charset="-120"/>
              </a:rPr>
              <a:t>、全球利率上升</a:t>
            </a:r>
            <a:r>
              <a:rPr lang="zh-CN" altLang="en-US" sz="2800" dirty="0">
                <a:solidFill>
                  <a:schemeClr val="bg1"/>
                </a:solidFill>
                <a:latin typeface="Microsoft JhengHei" panose="020B0604030504040204" pitchFamily="34" charset="-120"/>
                <a:ea typeface="Microsoft JhengHei" panose="020B0604030504040204" pitchFamily="34" charset="-120"/>
              </a:rPr>
              <a:t>，</a:t>
            </a:r>
            <a:br>
              <a:rPr lang="en-MY" altLang="zh-CN" sz="2800" dirty="0">
                <a:solidFill>
                  <a:schemeClr val="bg1"/>
                </a:solidFill>
                <a:latin typeface="Microsoft JhengHei" panose="020B0604030504040204" pitchFamily="34" charset="-120"/>
                <a:ea typeface="Microsoft JhengHei" panose="020B0604030504040204" pitchFamily="34" charset="-120"/>
              </a:rPr>
            </a:br>
            <a:r>
              <a:rPr lang="en-US" altLang="zh-TW" sz="2800" dirty="0">
                <a:solidFill>
                  <a:schemeClr val="bg1"/>
                </a:solidFill>
                <a:latin typeface="Microsoft JhengHei" panose="020B0604030504040204" pitchFamily="34" charset="-120"/>
                <a:ea typeface="Microsoft JhengHei" panose="020B0604030504040204" pitchFamily="34" charset="-120"/>
              </a:rPr>
              <a:t>2022</a:t>
            </a:r>
            <a:r>
              <a:rPr lang="zh-TW" altLang="en-US" sz="2800" dirty="0">
                <a:solidFill>
                  <a:schemeClr val="bg1"/>
                </a:solidFill>
                <a:latin typeface="Microsoft JhengHei" panose="020B0604030504040204" pitchFamily="34" charset="-120"/>
                <a:ea typeface="Microsoft JhengHei" panose="020B0604030504040204" pitchFamily="34" charset="-120"/>
              </a:rPr>
              <a:t>七月宣布債務違約，經濟破產</a:t>
            </a:r>
          </a:p>
          <a:p>
            <a:pPr marL="274320" indent="-274320">
              <a:lnSpc>
                <a:spcPts val="3600"/>
              </a:lnSpc>
              <a:spcAft>
                <a:spcPts val="3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全國石油</a:t>
            </a:r>
            <a:r>
              <a:rPr lang="zh-CN" altLang="en-US" sz="2800" dirty="0">
                <a:solidFill>
                  <a:schemeClr val="bg1"/>
                </a:solidFill>
                <a:latin typeface="Microsoft JhengHei" panose="020B0604030504040204" pitchFamily="34" charset="-120"/>
                <a:ea typeface="Microsoft JhengHei" panose="020B0604030504040204" pitchFamily="34" charset="-120"/>
              </a:rPr>
              <a:t>短缺</a:t>
            </a:r>
            <a:r>
              <a:rPr lang="zh-TW" altLang="en-US" sz="2800" dirty="0">
                <a:solidFill>
                  <a:schemeClr val="bg1"/>
                </a:solidFill>
                <a:latin typeface="Microsoft JhengHei" panose="020B0604030504040204" pitchFamily="34" charset="-120"/>
                <a:ea typeface="Microsoft JhengHei" panose="020B0604030504040204" pitchFamily="34" charset="-120"/>
              </a:rPr>
              <a:t>，車子開不動、工廠沒電，</a:t>
            </a:r>
            <a:br>
              <a:rPr lang="en-MY" altLang="zh-TW" sz="2800" dirty="0">
                <a:solidFill>
                  <a:schemeClr val="bg1"/>
                </a:solidFill>
                <a:latin typeface="Microsoft JhengHei" panose="020B0604030504040204" pitchFamily="34" charset="-120"/>
                <a:ea typeface="Microsoft JhengHei" panose="020B0604030504040204" pitchFamily="34" charset="-120"/>
              </a:rPr>
            </a:br>
            <a:r>
              <a:rPr lang="zh-TW" altLang="en-US" sz="2800" dirty="0">
                <a:solidFill>
                  <a:schemeClr val="bg1"/>
                </a:solidFill>
                <a:latin typeface="Microsoft JhengHei" panose="020B0604030504040204" pitchFamily="34" charset="-120"/>
                <a:ea typeface="Microsoft JhengHei" panose="020B0604030504040204" pitchFamily="34" charset="-120"/>
              </a:rPr>
              <a:t>架上沒貨品，生病沒藥醫。</a:t>
            </a:r>
          </a:p>
          <a:p>
            <a:pPr marL="274320" indent="-274320">
              <a:lnSpc>
                <a:spcPts val="3600"/>
              </a:lnSpc>
              <a:spcAft>
                <a:spcPts val="600"/>
              </a:spcAft>
              <a:buFont typeface="Arial" panose="020B0604020202020204" pitchFamily="34" charset="0"/>
              <a:buChar char="•"/>
            </a:pPr>
            <a:r>
              <a:rPr lang="zh-TW" altLang="en-US" sz="2800" dirty="0">
                <a:solidFill>
                  <a:schemeClr val="bg1"/>
                </a:solidFill>
                <a:latin typeface="Microsoft JhengHei" panose="020B0604030504040204" pitchFamily="34" charset="-120"/>
                <a:ea typeface="Microsoft JhengHei" panose="020B0604030504040204" pitchFamily="34" charset="-120"/>
              </a:rPr>
              <a:t>兒童營養不良率位居南亞第二位，僅次於阿富汗。</a:t>
            </a:r>
            <a:endParaRPr lang="en-MY" sz="2800" dirty="0">
              <a:solidFill>
                <a:schemeClr val="bg1"/>
              </a:solidFill>
              <a:latin typeface="Microsoft JhengHei" panose="020B0604030504040204" pitchFamily="34" charset="-120"/>
              <a:ea typeface="Microsoft JhengHei" panose="020B0604030504040204" pitchFamily="34" charset="-120"/>
            </a:endParaRPr>
          </a:p>
        </p:txBody>
      </p:sp>
      <p:pic>
        <p:nvPicPr>
          <p:cNvPr id="3074" name="Picture 2">
            <a:extLst>
              <a:ext uri="{FF2B5EF4-FFF2-40B4-BE49-F238E27FC236}">
                <a16:creationId xmlns:a16="http://schemas.microsoft.com/office/drawing/2014/main" id="{9679AE9B-4EDA-CF74-7CD8-662987104E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620000" y="2502948"/>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00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l="623" r="623"/>
          <a:stretch/>
        </p:blipFill>
        <p:spPr>
          <a:xfrm>
            <a:off x="0" y="-76200"/>
            <a:ext cx="12192000" cy="6934199"/>
          </a:xfrm>
          <a:prstGeom prst="rect">
            <a:avLst/>
          </a:prstGeom>
        </p:spPr>
      </p:pic>
      <p:sp>
        <p:nvSpPr>
          <p:cNvPr id="5" name="Rectangle 4"/>
          <p:cNvSpPr/>
          <p:nvPr/>
        </p:nvSpPr>
        <p:spPr>
          <a:xfrm>
            <a:off x="0" y="-76201"/>
            <a:ext cx="12192000" cy="6934199"/>
          </a:xfrm>
          <a:prstGeom prst="rect">
            <a:avLst/>
          </a:prstGeom>
          <a:solidFill>
            <a:schemeClr val="accent6">
              <a:lumMod val="5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p:cNvSpPr>
            <a:spLocks noGrp="1"/>
          </p:cNvSpPr>
          <p:nvPr>
            <p:ph idx="1"/>
          </p:nvPr>
        </p:nvSpPr>
        <p:spPr>
          <a:xfrm>
            <a:off x="228600" y="914400"/>
            <a:ext cx="11658599" cy="6629400"/>
          </a:xfrm>
        </p:spPr>
        <p:txBody>
          <a:bodyPr>
            <a:noAutofit/>
          </a:bodyPr>
          <a:lstStyle/>
          <a:p>
            <a:pPr marL="0" indent="0" algn="ctr">
              <a:lnSpc>
                <a:spcPct val="100000"/>
              </a:lnSpc>
              <a:spcBef>
                <a:spcPts val="0"/>
              </a:spcBef>
              <a:spcAft>
                <a:spcPts val="600"/>
              </a:spcAft>
              <a:buNone/>
            </a:pPr>
            <a:r>
              <a:rPr lang="en-MY" altLang="zh-TW" sz="3200" kern="100" dirty="0" err="1">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a:t>
            </a:r>
            <a: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斯</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蘭卡</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正經歷</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國家破產</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種族</a:t>
            </a: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宗教對立</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CN"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內戰</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恐襲</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所帶來</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的創傷</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與</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分裂，</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求主的安慰臨到在戰爭中失去親人</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家園</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與盼望</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的百姓</a:t>
            </a:r>
            <a:r>
              <a:rPr lang="zh-CN" altLang="en-US" sz="3200"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賜他們</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力量</a:t>
            </a:r>
            <a:r>
              <a:rPr lang="zh-CN"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和</a:t>
            </a:r>
            <a:r>
              <a:rPr lang="zh-TW" altLang="en-US" sz="32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勇氣重新建立生活。</a:t>
            </a:r>
          </a:p>
          <a:p>
            <a:pPr marL="0" indent="0" algn="ctr">
              <a:lnSpc>
                <a:spcPct val="100000"/>
              </a:lnSpc>
              <a:spcBef>
                <a:spcPts val="0"/>
              </a:spcBef>
              <a:spcAft>
                <a:spcPts val="600"/>
              </a:spcAft>
              <a:buNone/>
            </a:pP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天父，斯</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蘭卡的僧迦羅佛教徒</a:t>
            </a: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CN"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泰米爾印度教徒和阿拉伯穆斯林，</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都</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在</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尋求真理、智慧和平安，願他們都</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能</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尋見耶穌基督！</a:t>
            </a:r>
            <a:endPar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願不同宗教</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族裔</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和</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社群都能被公平對待，免受仇恨</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與</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迫害；</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我們為</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長期遭</a:t>
            </a:r>
            <a:r>
              <a:rPr lang="zh-CN" altLang="en-US"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受到</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欺壓</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、被</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歧視</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及</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貧困的泰米爾人</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祈求</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en-MY" altLang="zh-TW"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願</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他們都</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能找到內心的平安</a:t>
            </a:r>
            <a:r>
              <a:rPr lang="zh-CN"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與</a:t>
            </a:r>
            <a:r>
              <a:rPr lang="zh-TW" altLang="en-US"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寬恕。</a:t>
            </a:r>
            <a:br>
              <a:rPr lang="en-MY" altLang="zh-TW" sz="3200" b="1" kern="1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CN" sz="32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奉主耶穌基督的名求，阿們</a:t>
            </a:r>
            <a:r>
              <a:rPr lang="zh-CN" sz="3200" b="1" kern="100" dirty="0">
                <a:solidFill>
                  <a:schemeClr val="bg1"/>
                </a:solidFill>
                <a:effectLst/>
                <a:latin typeface="Microsoft JhengHei" panose="020B0604030504040204" pitchFamily="34" charset="-120"/>
                <a:ea typeface="Microsoft JhengHei" panose="020B0604030504040204" pitchFamily="34" charset="-120"/>
                <a:cs typeface="PMingLiU" panose="02020500000000000000" pitchFamily="18" charset="-120"/>
              </a:rPr>
              <a:t>！</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
        <p:nvSpPr>
          <p:cNvPr id="2" name="文字方塊 11">
            <a:extLst>
              <a:ext uri="{FF2B5EF4-FFF2-40B4-BE49-F238E27FC236}">
                <a16:creationId xmlns:a16="http://schemas.microsoft.com/office/drawing/2014/main" id="{65AE2C78-CC11-D9B6-D2AC-05EACF1E908E}"/>
              </a:ext>
            </a:extLst>
          </p:cNvPr>
          <p:cNvSpPr txBox="1"/>
          <p:nvPr/>
        </p:nvSpPr>
        <p:spPr>
          <a:xfrm>
            <a:off x="2286000" y="228600"/>
            <a:ext cx="7249078" cy="584775"/>
          </a:xfrm>
          <a:prstGeom prst="rect">
            <a:avLst/>
          </a:prstGeom>
          <a:noFill/>
        </p:spPr>
        <p:txBody>
          <a:bodyPr wrap="square" rtlCol="0">
            <a:spAutoFit/>
          </a:bodyPr>
          <a:lstStyle/>
          <a:p>
            <a:pPr algn="ctr"/>
            <a:r>
              <a:rPr lang="zh-CN" altLang="en-US" sz="3200" b="1" dirty="0">
                <a:solidFill>
                  <a:schemeClr val="bg1"/>
                </a:solidFill>
                <a:effectLst/>
                <a:ea typeface="Microsoft JhengHei" panose="020B0604030504040204" pitchFamily="34" charset="-120"/>
                <a:cs typeface="Times New Roman" panose="02020603050405020304" pitchFamily="18" charset="0"/>
              </a:rPr>
              <a:t>為</a:t>
            </a:r>
            <a:r>
              <a:rPr lang="zh-TW" altLang="en-US" sz="3200" b="1"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斯</a:t>
            </a:r>
            <a:r>
              <a:rPr lang="zh-CN" altLang="en-US" sz="3200" b="1"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里</a:t>
            </a:r>
            <a:r>
              <a:rPr lang="zh-TW" altLang="en-US" sz="3200" b="1" kern="100" dirty="0">
                <a:solidFill>
                  <a:srgbClr val="D4D6C4"/>
                </a:solidFill>
                <a:effectLst/>
                <a:latin typeface="Microsoft JhengHei" panose="020B0604030504040204" pitchFamily="34" charset="-120"/>
                <a:ea typeface="Microsoft JhengHei" panose="020B0604030504040204" pitchFamily="34" charset="-120"/>
                <a:cs typeface="Times New Roman" panose="02020603050405020304" pitchFamily="18" charset="0"/>
              </a:rPr>
              <a:t>蘭卡</a:t>
            </a:r>
            <a:r>
              <a:rPr lang="zh-CN" altLang="en-US" sz="3200" b="1" dirty="0">
                <a:solidFill>
                  <a:schemeClr val="bg1"/>
                </a:solidFill>
                <a:effectLst/>
                <a:ea typeface="Microsoft JhengHei" panose="020B0604030504040204" pitchFamily="34" charset="-120"/>
                <a:cs typeface="Times New Roman" panose="02020603050405020304" pitchFamily="18" charset="0"/>
              </a:rPr>
              <a:t>禱告</a:t>
            </a:r>
            <a:endParaRPr lang="en-US" dirty="0"/>
          </a:p>
        </p:txBody>
      </p:sp>
    </p:spTree>
    <p:extLst>
      <p:ext uri="{BB962C8B-B14F-4D97-AF65-F5344CB8AC3E}">
        <p14:creationId xmlns:p14="http://schemas.microsoft.com/office/powerpoint/2010/main" val="394549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Rectangle 4"/>
          <p:cNvSpPr/>
          <p:nvPr/>
        </p:nvSpPr>
        <p:spPr>
          <a:xfrm>
            <a:off x="4602517" y="2988430"/>
            <a:ext cx="6911401" cy="911860"/>
          </a:xfrm>
          <a:prstGeom prst="rect">
            <a:avLst/>
          </a:prstGeom>
        </p:spPr>
        <p:txBody>
          <a:bodyPr wrap="square">
            <a:spAutoFit/>
          </a:bodyPr>
          <a:lstStyle/>
          <a:p>
            <a:pPr fontAlgn="base">
              <a:lnSpc>
                <a:spcPts val="3200"/>
              </a:lnSpc>
            </a:pPr>
            <a:r>
              <a:rPr lang="zh-TW" altLang="en-US" sz="2400" dirty="0">
                <a:solidFill>
                  <a:schemeClr val="bg1"/>
                </a:solidFill>
                <a:latin typeface="Microsoft YaHei Light" panose="020B0502040204020203" pitchFamily="34" charset="-122"/>
                <a:ea typeface="Microsoft YaHei Light" panose="020B0502040204020203" pitchFamily="34" charset="-122"/>
              </a:rPr>
              <a:t>不再是个人的祷告，我们开始一起祈祷。</a:t>
            </a:r>
            <a:br>
              <a:rPr lang="zh-TW" altLang="en-US" sz="2400" dirty="0">
                <a:solidFill>
                  <a:schemeClr val="bg1"/>
                </a:solidFill>
                <a:latin typeface="Microsoft YaHei Light" panose="020B0502040204020203" pitchFamily="34" charset="-122"/>
                <a:ea typeface="Microsoft YaHei Light" panose="020B0502040204020203" pitchFamily="34" charset="-122"/>
              </a:rPr>
            </a:br>
            <a:r>
              <a:rPr lang="en-US" altLang="zh-TW" sz="2400" dirty="0">
                <a:solidFill>
                  <a:schemeClr val="bg1"/>
                </a:solidFill>
                <a:latin typeface="微軟正黑體" panose="020B0604030504040204" pitchFamily="34" charset="-120"/>
                <a:ea typeface="微軟正黑體" panose="020B0604030504040204" pitchFamily="34" charset="-120"/>
              </a:rPr>
              <a:t>30</a:t>
            </a:r>
            <a:r>
              <a:rPr lang="zh-TW" altLang="en-US" sz="2400" dirty="0">
                <a:solidFill>
                  <a:schemeClr val="bg1"/>
                </a:solidFill>
                <a:latin typeface="微軟正黑體" panose="020B0604030504040204" pitchFamily="34" charset="-120"/>
                <a:ea typeface="微軟正黑體" panose="020B0604030504040204" pitchFamily="34" charset="-120"/>
              </a:rPr>
              <a:t>分钟，生活</a:t>
            </a:r>
            <a:r>
              <a:rPr lang="zh-CN" altLang="en-US" sz="2400" dirty="0">
                <a:solidFill>
                  <a:schemeClr val="bg1"/>
                </a:solidFill>
                <a:latin typeface="微軟正黑體" panose="020B0604030504040204" pitchFamily="34" charset="-120"/>
                <a:ea typeface="微軟正黑體" panose="020B0604030504040204" pitchFamily="34" charset="-120"/>
              </a:rPr>
              <a:t>再</a:t>
            </a:r>
            <a:r>
              <a:rPr lang="zh-TW" altLang="en-US" sz="2400" dirty="0">
                <a:solidFill>
                  <a:schemeClr val="bg1"/>
                </a:solidFill>
                <a:latin typeface="微軟正黑體" panose="020B0604030504040204" pitchFamily="34" charset="-120"/>
                <a:ea typeface="微軟正黑體" panose="020B0604030504040204" pitchFamily="34" charset="-120"/>
              </a:rPr>
              <a:t>忙碌的人都能找到时间参与。</a:t>
            </a:r>
            <a:endParaRPr lang="zh-CN" altLang="en-US" sz="2400" dirty="0">
              <a:solidFill>
                <a:schemeClr val="bg1"/>
              </a:solidFill>
              <a:latin typeface="微軟正黑體" panose="020B0604030504040204" pitchFamily="34" charset="-120"/>
              <a:ea typeface="微軟正黑體" panose="020B0604030504040204" pitchFamily="34" charset="-120"/>
            </a:endParaRPr>
          </a:p>
        </p:txBody>
      </p:sp>
      <p:pic>
        <p:nvPicPr>
          <p:cNvPr id="2" name="Graphic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4122" y="1"/>
            <a:ext cx="4713254" cy="6858000"/>
          </a:xfrm>
          <a:prstGeom prst="rect">
            <a:avLst/>
          </a:prstGeom>
        </p:spPr>
      </p:pic>
      <p:pic>
        <p:nvPicPr>
          <p:cNvPr id="13" name="Graphic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33145" y="4273637"/>
            <a:ext cx="4866748" cy="1939381"/>
          </a:xfrm>
          <a:prstGeom prst="rect">
            <a:avLst/>
          </a:prstGeom>
        </p:spPr>
      </p:pic>
      <p:pic>
        <p:nvPicPr>
          <p:cNvPr id="4" name="Graphic 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5408" y="944442"/>
            <a:ext cx="5726021" cy="18228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0-#ppt_w/2"/>
                                          </p:val>
                                        </p:tav>
                                        <p:tav tm="100000">
                                          <p:val>
                                            <p:strVal val="#ppt_x"/>
                                          </p:val>
                                        </p:tav>
                                      </p:tavLst>
                                    </p:anim>
                                    <p:anim calcmode="lin" valueType="num">
                                      <p:cBhvr additive="base">
                                        <p:cTn id="8" dur="9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6" presetClass="emph" presetSubtype="0" fill="hold" nodeType="withEffect">
                                  <p:stCondLst>
                                    <p:cond delay="2300"/>
                                  </p:stCondLst>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904063" y="2273770"/>
            <a:ext cx="1914259" cy="2606347"/>
          </a:xfrm>
          <a:prstGeom prst="rect">
            <a:avLst/>
          </a:prstGeom>
          <a:ln>
            <a:noFill/>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451050" y="2316839"/>
            <a:ext cx="2278571" cy="2491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1384</TotalTime>
  <Words>2788</Words>
  <Application>Microsoft Office PowerPoint</Application>
  <PresentationFormat>Widescreen</PresentationFormat>
  <Paragraphs>93</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Microsoft JhengHei</vt:lpstr>
      <vt:lpstr>Microsoft JhengHei</vt:lpstr>
      <vt:lpstr>Microsoft YaHei Light</vt:lpstr>
      <vt:lpstr>Microsoft YaHei UI</vt: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Yeng Shiow Lim</cp:lastModifiedBy>
  <cp:revision>2949</cp:revision>
  <dcterms:created xsi:type="dcterms:W3CDTF">2020-11-06T17:04:00Z</dcterms:created>
  <dcterms:modified xsi:type="dcterms:W3CDTF">2023-11-29T08:38:48Z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3F8A3C643ED24B86BCF96D1CFB0CB11C_12</vt:lpwstr>
  </property>
  <property fmtid="{D5CDD505-2E9C-101B-9397-08002B2CF9AE}" pid="3" name="KSOProductBuildVer">
    <vt:lpwstr>1033-12.2.0.13215</vt:lpwstr>
  </property>
</Properties>
</file>