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70" r:id="rId2"/>
    <p:sldId id="311" r:id="rId3"/>
    <p:sldId id="367" r:id="rId4"/>
    <p:sldId id="371" r:id="rId5"/>
    <p:sldId id="373" r:id="rId6"/>
    <p:sldId id="375" r:id="rId7"/>
    <p:sldId id="376" r:id="rId8"/>
    <p:sldId id="381" r:id="rId9"/>
    <p:sldId id="3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cmAuthor id="2" name="Yeng Shiow Lim" initials="Y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D09"/>
    <a:srgbClr val="233B53"/>
    <a:srgbClr val="7B380B"/>
    <a:srgbClr val="D4D6C4"/>
    <a:srgbClr val="064A4A"/>
    <a:srgbClr val="2F4F6F"/>
    <a:srgbClr val="244272"/>
    <a:srgbClr val="3E4818"/>
    <a:srgbClr val="533993"/>
    <a:srgbClr val="623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19" autoAdjust="0"/>
    <p:restoredTop sz="70658" autoAdjust="0"/>
  </p:normalViewPr>
  <p:slideViewPr>
    <p:cSldViewPr showGuides="1">
      <p:cViewPr varScale="1">
        <p:scale>
          <a:sx n="60" d="100"/>
          <a:sy n="60" d="100"/>
        </p:scale>
        <p:origin x="895" y="48"/>
      </p:cViewPr>
      <p:guideLst>
        <p:guide orient="horz" pos="2136"/>
        <p:guide pos="3840"/>
      </p:guideLst>
    </p:cSldViewPr>
  </p:slideViewPr>
  <p:notesTextViewPr>
    <p:cViewPr>
      <p:scale>
        <a:sx n="100" d="100"/>
        <a:sy n="100" d="100"/>
      </p:scale>
      <p:origin x="0" y="-67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t>11/29/2023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TW" altLang="en-US" b="0" i="0" dirty="0">
                <a:solidFill>
                  <a:srgbClr val="585858"/>
                </a:solidFill>
                <a:effectLst/>
                <a:latin typeface="Open Sans" panose="020B0606030504020204"/>
              </a:rPr>
              <a:t>宣教日引</a:t>
            </a:r>
            <a:r>
              <a:rPr lang="en-US" altLang="zh-TW" b="0" i="0" dirty="0">
                <a:solidFill>
                  <a:srgbClr val="585858"/>
                </a:solidFill>
                <a:effectLst/>
                <a:latin typeface="Open Sans" panose="020B0606030504020204"/>
              </a:rPr>
              <a:t>12 </a:t>
            </a:r>
            <a:r>
              <a:rPr lang="zh-TW" altLang="en-US" b="0" i="0" dirty="0">
                <a:solidFill>
                  <a:srgbClr val="585858"/>
                </a:solidFill>
                <a:effectLst/>
                <a:latin typeface="Open Sans" panose="020B0606030504020204"/>
              </a:rPr>
              <a:t>月</a:t>
            </a:r>
            <a:r>
              <a:rPr lang="zh-CN" altLang="en-US" b="0" i="0" dirty="0">
                <a:solidFill>
                  <a:srgbClr val="585858"/>
                </a:solidFill>
                <a:effectLst/>
                <a:latin typeface="Open Sans" panose="020B0606030504020204"/>
              </a:rPr>
              <a:t>继续</a:t>
            </a:r>
            <a:r>
              <a:rPr lang="zh-TW" altLang="en-US" b="0" i="0" dirty="0">
                <a:solidFill>
                  <a:srgbClr val="585858"/>
                </a:solidFill>
                <a:effectLst/>
                <a:latin typeface="Open Sans" panose="020B0606030504020204"/>
              </a:rPr>
              <a:t>为</a:t>
            </a:r>
            <a:r>
              <a:rPr lang="en-US" altLang="zh-TW" b="0" i="0" dirty="0">
                <a:solidFill>
                  <a:srgbClr val="585858"/>
                </a:solidFill>
                <a:effectLst/>
                <a:latin typeface="Open Sans" panose="020B0606030504020204"/>
              </a:rPr>
              <a:t>2023</a:t>
            </a:r>
            <a:r>
              <a:rPr lang="zh-TW" altLang="en-US" b="0" i="0" dirty="0">
                <a:solidFill>
                  <a:srgbClr val="585858"/>
                </a:solidFill>
                <a:effectLst/>
                <a:latin typeface="Open Sans" panose="020B0606030504020204"/>
              </a:rPr>
              <a:t>年人道主义危急的</a:t>
            </a:r>
            <a:r>
              <a:rPr lang="zh-CN" altLang="en-US" b="0" i="0" dirty="0">
                <a:solidFill>
                  <a:srgbClr val="585858"/>
                </a:solidFill>
                <a:effectLst/>
                <a:latin typeface="Open Sans" panose="020B0606030504020204"/>
              </a:rPr>
              <a:t>两个</a:t>
            </a:r>
            <a:r>
              <a:rPr lang="zh-TW" altLang="en-US" b="0" i="0" dirty="0">
                <a:solidFill>
                  <a:srgbClr val="585858"/>
                </a:solidFill>
                <a:effectLst/>
                <a:latin typeface="Open Sans" panose="020B0606030504020204"/>
              </a:rPr>
              <a:t>国家</a:t>
            </a:r>
            <a:r>
              <a:rPr lang="zh-CN" altLang="en-US" b="1" i="0" dirty="0">
                <a:solidFill>
                  <a:srgbClr val="585858"/>
                </a:solidFill>
                <a:effectLst/>
                <a:latin typeface="Open Sans" panose="020B0606030504020204"/>
              </a:rPr>
              <a:t>南苏丹</a:t>
            </a:r>
            <a:r>
              <a:rPr lang="zh-CN" altLang="en-US" b="0" i="0" dirty="0">
                <a:solidFill>
                  <a:srgbClr val="585858"/>
                </a:solidFill>
                <a:effectLst/>
                <a:latin typeface="Open Sans" panose="020B0606030504020204"/>
              </a:rPr>
              <a:t>及</a:t>
            </a:r>
            <a:r>
              <a:rPr lang="zh-CN" altLang="en-US" b="1" i="0" dirty="0">
                <a:solidFill>
                  <a:srgbClr val="585858"/>
                </a:solidFill>
                <a:effectLst/>
                <a:latin typeface="Open Sans" panose="020B0606030504020204"/>
              </a:rPr>
              <a:t>海地</a:t>
            </a:r>
            <a:r>
              <a:rPr lang="zh-TW" altLang="en-US" b="0" i="0" dirty="0">
                <a:solidFill>
                  <a:srgbClr val="585858"/>
                </a:solidFill>
                <a:effectLst/>
                <a:latin typeface="Open Sans" panose="020B0606030504020204"/>
              </a:rPr>
              <a:t>祷告</a:t>
            </a:r>
            <a:r>
              <a:rPr lang="zh-CN" altLang="en-US" b="0" i="0" dirty="0">
                <a:solidFill>
                  <a:srgbClr val="585858"/>
                </a:solidFill>
                <a:effectLst/>
                <a:latin typeface="Open Sans" panose="020B0606030504020204"/>
              </a:rPr>
              <a:t>。</a:t>
            </a:r>
            <a:br>
              <a:rPr lang="en-MY" altLang="zh-TW" b="0" i="0" dirty="0">
                <a:solidFill>
                  <a:srgbClr val="585858"/>
                </a:solidFill>
                <a:effectLst/>
                <a:latin typeface="Open Sans" panose="020B0606030504020204"/>
              </a:rPr>
            </a:br>
            <a:r>
              <a:rPr lang="zh-TW" altLang="en-US" b="0" i="0" dirty="0">
                <a:solidFill>
                  <a:srgbClr val="585858"/>
                </a:solidFill>
                <a:effectLst/>
                <a:latin typeface="Open Sans" panose="020B0606030504020204"/>
              </a:rPr>
              <a:t>认识</a:t>
            </a:r>
            <a:r>
              <a:rPr lang="zh-CN" altLang="en-US" b="0" i="0" dirty="0">
                <a:solidFill>
                  <a:srgbClr val="585858"/>
                </a:solidFill>
                <a:effectLst/>
                <a:latin typeface="Open Sans" panose="020B0606030504020204"/>
              </a:rPr>
              <a:t>她</a:t>
            </a:r>
            <a:r>
              <a:rPr lang="zh-TW" altLang="en-US" b="0" i="0" dirty="0">
                <a:solidFill>
                  <a:srgbClr val="585858"/>
                </a:solidFill>
                <a:effectLst/>
                <a:latin typeface="Open Sans" panose="020B0606030504020204"/>
              </a:rPr>
              <a:t>们</a:t>
            </a:r>
            <a:r>
              <a:rPr lang="zh-CN" altLang="en-US" b="0" i="0" dirty="0">
                <a:solidFill>
                  <a:srgbClr val="585858"/>
                </a:solidFill>
                <a:effectLst/>
                <a:latin typeface="Open Sans" panose="020B0606030504020204"/>
              </a:rPr>
              <a:t>所</a:t>
            </a:r>
            <a:r>
              <a:rPr lang="zh-TW" altLang="en-US" b="0" i="0" dirty="0">
                <a:solidFill>
                  <a:srgbClr val="585858"/>
                </a:solidFill>
                <a:effectLst/>
                <a:latin typeface="Open Sans" panose="020B0606030504020204"/>
              </a:rPr>
              <a:t>面对的各种赤裸尖锐苦难</a:t>
            </a:r>
            <a:r>
              <a:rPr lang="zh-CN" altLang="en-US" b="0" i="0" dirty="0">
                <a:solidFill>
                  <a:srgbClr val="585858"/>
                </a:solidFill>
                <a:effectLst/>
                <a:latin typeface="Open Sans" panose="020B0606030504020204"/>
              </a:rPr>
              <a:t>，</a:t>
            </a:r>
            <a:r>
              <a:rPr lang="zh-TW" altLang="en-US" b="0" i="0" dirty="0">
                <a:solidFill>
                  <a:srgbClr val="585858"/>
                </a:solidFill>
                <a:effectLst/>
                <a:latin typeface="Open Sans" panose="020B0606030504020204"/>
              </a:rPr>
              <a:t>及其隐藏的根源性问题，请预备好祷告的心</a:t>
            </a:r>
            <a:r>
              <a:rPr lang="zh-CN" altLang="en-US" b="0" i="0" dirty="0">
                <a:solidFill>
                  <a:srgbClr val="585858"/>
                </a:solidFill>
                <a:effectLst/>
                <a:latin typeface="Open Sans" panose="020B0606030504020204"/>
              </a:rPr>
              <a:t>。</a:t>
            </a:r>
            <a:endParaRPr lang="en-MY" altLang="zh-CN" b="0" i="0" dirty="0">
              <a:solidFill>
                <a:srgbClr val="585858"/>
              </a:solidFill>
              <a:effectLst/>
              <a:latin typeface="Open Sans" panose="020B0606030504020204"/>
            </a:endParaRPr>
          </a:p>
          <a:p>
            <a:endParaRPr lang="en-MY" altLang="zh-CN" b="1" i="0" dirty="0">
              <a:solidFill>
                <a:srgbClr val="585858"/>
              </a:solidFill>
              <a:effectLst/>
              <a:latin typeface="Open Sans" panose="020B0606030504020204"/>
            </a:endParaRPr>
          </a:p>
          <a:p>
            <a:r>
              <a:rPr lang="zh-CN" altLang="en-US" b="0" dirty="0"/>
              <a:t>以及</a:t>
            </a:r>
            <a:r>
              <a:rPr lang="zh-CN" altLang="en-US" b="1" dirty="0"/>
              <a:t>斯里兰卡</a:t>
            </a:r>
            <a:r>
              <a:rPr lang="zh-CN" altLang="en-US" b="0" dirty="0"/>
              <a:t>，一个</a:t>
            </a:r>
            <a:r>
              <a:rPr lang="zh-TW" altLang="en-US" b="0" dirty="0"/>
              <a:t>美</a:t>
            </a:r>
            <a:r>
              <a:rPr lang="zh-TW" altLang="en-US" dirty="0"/>
              <a:t>丽的南亚岛国、举世闻名的锡兰红茶产地</a:t>
            </a:r>
            <a:r>
              <a:rPr lang="zh-CN" altLang="en-US" dirty="0"/>
              <a:t>。</a:t>
            </a:r>
            <a:br>
              <a:rPr lang="en-MY" altLang="zh-CN" dirty="0"/>
            </a:br>
            <a:r>
              <a:rPr lang="zh-TW" altLang="en-US" dirty="0"/>
              <a:t>一颗璀璨的印度洋明珠，本世纪亚太地区第一个宣布破产的国家</a:t>
            </a:r>
            <a:r>
              <a:rPr lang="zh-CN" altLang="en-US" dirty="0"/>
              <a:t>。</a:t>
            </a:r>
            <a:br>
              <a:rPr lang="en-MY" altLang="zh-TW" dirty="0"/>
            </a:br>
            <a:endParaRPr lang="en-US" b="0" dirty="0"/>
          </a:p>
        </p:txBody>
      </p:sp>
      <p:sp>
        <p:nvSpPr>
          <p:cNvPr id="4" name="Slide Number Placeholder 3"/>
          <p:cNvSpPr>
            <a:spLocks noGrp="1"/>
          </p:cNvSpPr>
          <p:nvPr>
            <p:ph type="sldNum" sz="quarter" idx="10"/>
          </p:nvPr>
        </p:nvSpPr>
        <p:spPr/>
        <p:txBody>
          <a:bodyPr/>
          <a:lstStyle/>
          <a:p>
            <a:fld id="{4770A47A-5C7E-436F-BE97-00A4918567CB}"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zh-TW" altLang="en-US" sz="4400" dirty="0"/>
              <a:t>苏丹古称</a:t>
            </a:r>
            <a:r>
              <a:rPr lang="zh-TW" altLang="en-US" sz="4400" b="1" dirty="0"/>
              <a:t>努比亚</a:t>
            </a:r>
            <a:r>
              <a:rPr lang="zh-TW" altLang="en-US" sz="4400" dirty="0"/>
              <a:t>（</a:t>
            </a:r>
            <a:r>
              <a:rPr lang="en-US" altLang="zh-TW" sz="4400" dirty="0"/>
              <a:t>Nubia</a:t>
            </a:r>
            <a:r>
              <a:rPr lang="zh-TW" altLang="en-US" sz="4400" dirty="0"/>
              <a:t>），与埃及相邻；曾是基督教国家，随着伊斯兰教的传播，</a:t>
            </a:r>
            <a:br>
              <a:rPr lang="en-MY" altLang="zh-TW" sz="4400" dirty="0"/>
            </a:br>
            <a:r>
              <a:rPr lang="en-US" altLang="zh-TW" sz="4400" dirty="0"/>
              <a:t>11</a:t>
            </a:r>
            <a:r>
              <a:rPr lang="zh-TW" altLang="en-US" sz="4400" dirty="0"/>
              <a:t>世纪时，北苏丹成为伊斯兰世界科学和学术研究的中心之一，但南苏丹仍是基督信仰，产生文化和宗教差异。 </a:t>
            </a:r>
            <a:br>
              <a:rPr lang="en-MY" altLang="zh-TW" sz="4400" dirty="0"/>
            </a:br>
            <a:r>
              <a:rPr lang="en-US" altLang="zh-TW" sz="4400" dirty="0"/>
              <a:t>19</a:t>
            </a:r>
            <a:r>
              <a:rPr lang="zh-TW" altLang="en-US" sz="4400" dirty="0"/>
              <a:t>世纪时被奥图曼帝国治下的埃及入侵，已阿拉伯化的北苏丹成为政权重地，不过，有着多样族群和文化的南苏丹却拥有大部分石油资源。</a:t>
            </a:r>
            <a:br>
              <a:rPr lang="en-MY" altLang="zh-TW" sz="4400" dirty="0"/>
            </a:br>
            <a:r>
              <a:rPr lang="zh-TW" altLang="en-US" sz="4400" dirty="0"/>
              <a:t>奥图曼帝国亡后，苏丹由英国和埃及共治，北苏丹政治精英通过推动伊斯兰法来巩固其权力，并争夺南苏丹的资源，压制其他族裔、宗教、文化。长期以来发生内战和冲突。</a:t>
            </a:r>
            <a:endParaRPr lang="en-MY" altLang="zh-TW"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b="1" dirty="0"/>
              <a:t>经过数十年的内战，</a:t>
            </a:r>
            <a:r>
              <a:rPr lang="en-US" altLang="zh-TW" sz="4400" b="1" dirty="0"/>
              <a:t>2011</a:t>
            </a:r>
            <a:r>
              <a:rPr lang="zh-TW" altLang="en-US" sz="4400" b="1" dirty="0"/>
              <a:t>年南苏丹宣布独立。</a:t>
            </a:r>
            <a:r>
              <a:rPr lang="zh-TW" altLang="en-US" sz="4400" dirty="0"/>
              <a:t>可以摆脱北苏丹穆斯林政权和宗教迫害，</a:t>
            </a:r>
            <a:br>
              <a:rPr lang="en-MY" altLang="zh-TW" sz="4400" dirty="0"/>
            </a:br>
            <a:r>
              <a:rPr lang="zh-TW" altLang="en-US" sz="4400" dirty="0"/>
              <a:t>但仅仅三年，正副总统就发生冲突，数十万人死亡，数百万人食品短缺、流离失所和暴发霍乱疫情。</a:t>
            </a:r>
            <a:br>
              <a:rPr lang="en-MY" altLang="zh-TW" sz="4400" dirty="0"/>
            </a:br>
            <a:r>
              <a:rPr lang="zh-TW" altLang="en-US" sz="4400" dirty="0"/>
              <a:t>国民在内战中所遭遇的苦难相较于之前来自北苏丹的迫害，有过之而无不及！因着国际地位的弱小而得不到世界应有的关注和援助。</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2023</a:t>
            </a:r>
            <a:r>
              <a:rPr lang="zh-TW" altLang="en-US" sz="4400" dirty="0"/>
              <a:t>年</a:t>
            </a:r>
            <a:r>
              <a:rPr lang="en-US" altLang="zh-TW" sz="4400" dirty="0"/>
              <a:t>4</a:t>
            </a:r>
            <a:r>
              <a:rPr lang="zh-TW" altLang="en-US" sz="4400" dirty="0"/>
              <a:t>月</a:t>
            </a:r>
            <a:r>
              <a:rPr lang="en-US" altLang="zh-TW" sz="4400" dirty="0"/>
              <a:t>15</a:t>
            </a:r>
            <a:r>
              <a:rPr lang="zh-TW" altLang="en-US" sz="4400" dirty="0"/>
              <a:t>日苏丹政府军和以民兵为主的准备军部队在苏丹多地爆发的武装冲突</a:t>
            </a:r>
            <a:r>
              <a:rPr lang="zh-CN" altLang="en-US" sz="4400" dirty="0"/>
              <a:t>，</a:t>
            </a:r>
            <a:endParaRPr lang="en-MY" altLang="zh-CN" sz="4400" dirty="0"/>
          </a:p>
          <a:p>
            <a:pPr marL="0" marR="0">
              <a:lnSpc>
                <a:spcPts val="1200"/>
              </a:lnSpc>
              <a:spcBef>
                <a:spcPts val="0"/>
              </a:spcBef>
              <a:spcAft>
                <a:spcPts val="0"/>
              </a:spcAft>
            </a:pPr>
            <a:r>
              <a:rPr lang="zh-TW" altLang="en-US" sz="4400" dirty="0"/>
              <a:t>短短数月，便导致</a:t>
            </a:r>
            <a:r>
              <a:rPr lang="en-US" altLang="zh-TW" sz="4400" dirty="0"/>
              <a:t>4,000</a:t>
            </a:r>
            <a:r>
              <a:rPr lang="zh-TW" altLang="en-US" sz="4400" dirty="0"/>
              <a:t>千人死亡、</a:t>
            </a:r>
            <a:r>
              <a:rPr lang="en-US" altLang="zh-TW" sz="4400" dirty="0"/>
              <a:t>540</a:t>
            </a:r>
            <a:r>
              <a:rPr lang="zh-TW" altLang="en-US" sz="4400" dirty="0"/>
              <a:t>万人流离失所沦为难民。</a:t>
            </a:r>
            <a:endParaRPr lang="en-MY" altLang="zh-TW" sz="4400" dirty="0"/>
          </a:p>
          <a:p>
            <a:pPr marL="0" marR="0">
              <a:lnSpc>
                <a:spcPts val="1200"/>
              </a:lnSpc>
              <a:spcBef>
                <a:spcPts val="0"/>
              </a:spcBef>
              <a:spcAft>
                <a:spcPts val="0"/>
              </a:spcAft>
            </a:pPr>
            <a:r>
              <a:rPr lang="en-US" altLang="zh-TW" sz="4400" dirty="0"/>
              <a:t>1,400</a:t>
            </a:r>
            <a:r>
              <a:rPr lang="zh-TW" altLang="en-US" sz="4400" dirty="0"/>
              <a:t>万人的南苏丹需要人道主义救援的难民人口竟多达九百五十万；妇女和女童生活在性暴力的风险之下！</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dirty="0"/>
              <a:t>南苏丹地区曾在</a:t>
            </a:r>
            <a:r>
              <a:rPr lang="en-US" altLang="zh-TW" sz="4400" dirty="0"/>
              <a:t>6</a:t>
            </a:r>
            <a:r>
              <a:rPr lang="zh-TW" altLang="en-US" sz="4400" dirty="0"/>
              <a:t>至</a:t>
            </a:r>
            <a:r>
              <a:rPr lang="en-US" altLang="zh-TW" sz="4400" dirty="0"/>
              <a:t>14</a:t>
            </a:r>
            <a:r>
              <a:rPr lang="zh-TW" altLang="en-US" sz="4400" dirty="0"/>
              <a:t>世纪之间，经历长达八百年的基督教化，并又于</a:t>
            </a:r>
            <a:r>
              <a:rPr lang="en-US" altLang="zh-TW" sz="4400" dirty="0"/>
              <a:t>19</a:t>
            </a:r>
            <a:r>
              <a:rPr lang="zh-TW" altLang="en-US" sz="4400" dirty="0"/>
              <a:t>世纪福音得以重新传开；</a:t>
            </a:r>
            <a:endParaRPr lang="en-MY" altLang="zh-TW" sz="4400" dirty="0"/>
          </a:p>
          <a:p>
            <a:pPr marL="0" marR="0">
              <a:lnSpc>
                <a:spcPts val="1200"/>
              </a:lnSpc>
              <a:spcBef>
                <a:spcPts val="0"/>
              </a:spcBef>
              <a:spcAft>
                <a:spcPts val="0"/>
              </a:spcAft>
            </a:pPr>
            <a:r>
              <a:rPr lang="zh-TW" altLang="en-US" sz="4400" dirty="0"/>
              <a:t>但时至如今，在争权夺利的内战中却充斥着暴力、性侵、屠杀、掠夺；丝毫不见基督信仰的爱与光明！</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zh-TW" altLang="en-US" sz="4400" b="1" dirty="0"/>
              <a:t>无奈的共和国</a:t>
            </a:r>
          </a:p>
          <a:p>
            <a:pPr marL="0" marR="0">
              <a:lnSpc>
                <a:spcPts val="1200"/>
              </a:lnSpc>
              <a:spcBef>
                <a:spcPts val="0"/>
              </a:spcBef>
              <a:spcAft>
                <a:spcPts val="0"/>
              </a:spcAft>
            </a:pPr>
            <a:r>
              <a:rPr lang="zh-TW" altLang="en-US" sz="4400" dirty="0"/>
              <a:t>海地的原居民是印第安泰诺人，被西班牙占领，因天花和屠杀而消失，</a:t>
            </a:r>
            <a:endParaRPr lang="en-MY" altLang="zh-TW" sz="4400" dirty="0"/>
          </a:p>
          <a:p>
            <a:pPr marL="0" marR="0">
              <a:lnSpc>
                <a:spcPts val="1200"/>
              </a:lnSpc>
              <a:spcBef>
                <a:spcPts val="0"/>
              </a:spcBef>
              <a:spcAft>
                <a:spcPts val="0"/>
              </a:spcAft>
            </a:pPr>
            <a:r>
              <a:rPr lang="zh-TW" altLang="en-US" sz="4400" dirty="0"/>
              <a:t>西班牙就从非洲贩运大量西非黑奴到海地， 同时也把非洲的巫毒教带来。</a:t>
            </a:r>
            <a:endParaRPr lang="en-MY" altLang="zh-TW" sz="4400" dirty="0"/>
          </a:p>
          <a:p>
            <a:pPr marL="0" marR="0">
              <a:lnSpc>
                <a:spcPts val="1200"/>
              </a:lnSpc>
              <a:spcBef>
                <a:spcPts val="0"/>
              </a:spcBef>
              <a:spcAft>
                <a:spcPts val="0"/>
              </a:spcAft>
            </a:pPr>
            <a:endParaRPr lang="en-MY" altLang="zh-TW" sz="4400" dirty="0"/>
          </a:p>
          <a:p>
            <a:pPr marL="0" marR="0">
              <a:lnSpc>
                <a:spcPts val="1200"/>
              </a:lnSpc>
              <a:spcBef>
                <a:spcPts val="0"/>
              </a:spcBef>
              <a:spcAft>
                <a:spcPts val="0"/>
              </a:spcAft>
            </a:pPr>
            <a:r>
              <a:rPr lang="en-US" altLang="zh-TW" sz="4400" dirty="0"/>
              <a:t>1791</a:t>
            </a:r>
            <a:r>
              <a:rPr lang="zh-TW" altLang="en-US" sz="4400" dirty="0"/>
              <a:t>年黑奴领袖发动独立战争，从法国人手中独立，但却要成立拉丁美洲加勒比海第一个非洲黑奴起义建立的第一个黑人共和国，</a:t>
            </a:r>
            <a:endParaRPr lang="en-MY" altLang="zh-TW" sz="4400" dirty="0"/>
          </a:p>
          <a:p>
            <a:pPr marL="0" marR="0">
              <a:lnSpc>
                <a:spcPts val="1200"/>
              </a:lnSpc>
              <a:spcBef>
                <a:spcPts val="0"/>
              </a:spcBef>
              <a:spcAft>
                <a:spcPts val="0"/>
              </a:spcAft>
            </a:pPr>
            <a:r>
              <a:rPr lang="zh-TW" altLang="en-US" sz="4400" dirty="0"/>
              <a:t>但法国却要求海地赔偿</a:t>
            </a:r>
            <a:r>
              <a:rPr lang="en-US" altLang="zh-TW" sz="4400" dirty="0"/>
              <a:t>1.5</a:t>
            </a:r>
            <a:r>
              <a:rPr lang="zh-TW" altLang="en-US" sz="4400" dirty="0"/>
              <a:t>亿法郎因独立使法国奴隶主的经济损失；不赔款就等着开战。</a:t>
            </a:r>
            <a:endParaRPr lang="en-MY" altLang="zh-TW" sz="4400" dirty="0"/>
          </a:p>
          <a:p>
            <a:pPr marL="0" marR="0">
              <a:lnSpc>
                <a:spcPts val="1200"/>
              </a:lnSpc>
              <a:spcBef>
                <a:spcPts val="0"/>
              </a:spcBef>
              <a:spcAft>
                <a:spcPts val="0"/>
              </a:spcAft>
            </a:pPr>
            <a:endParaRPr lang="en-MY" altLang="zh-TW" sz="4400" dirty="0"/>
          </a:p>
          <a:p>
            <a:pPr marL="0" marR="0">
              <a:lnSpc>
                <a:spcPts val="1200"/>
              </a:lnSpc>
              <a:spcBef>
                <a:spcPts val="0"/>
              </a:spcBef>
              <a:spcAft>
                <a:spcPts val="0"/>
              </a:spcAft>
            </a:pPr>
            <a:r>
              <a:rPr lang="zh-TW" altLang="en-US" sz="4400" dirty="0"/>
              <a:t>没有资金修建学校、医院、道路、水电，</a:t>
            </a:r>
            <a:r>
              <a:rPr lang="zh-CN" altLang="en-US" sz="4400" dirty="0"/>
              <a:t>注定</a:t>
            </a:r>
            <a:r>
              <a:rPr lang="zh-TW" altLang="en-US" sz="4400" dirty="0"/>
              <a:t>了其孱弱积病的体质。</a:t>
            </a:r>
            <a:endParaRPr lang="en-MY" altLang="zh-TW" sz="4400" dirty="0"/>
          </a:p>
          <a:p>
            <a:pPr marL="0" marR="0">
              <a:lnSpc>
                <a:spcPts val="1200"/>
              </a:lnSpc>
              <a:spcBef>
                <a:spcPts val="0"/>
              </a:spcBef>
              <a:spcAft>
                <a:spcPts val="0"/>
              </a:spcAft>
            </a:pPr>
            <a:r>
              <a:rPr lang="zh-TW" altLang="en-US" sz="4400" dirty="0"/>
              <a:t>如今仍是美洲唯一最不发达的国家；失业</a:t>
            </a:r>
            <a:r>
              <a:rPr lang="en-US" altLang="zh-TW" sz="4400" dirty="0"/>
              <a:t>75%</a:t>
            </a:r>
            <a:r>
              <a:rPr lang="zh-TW" altLang="en-US" sz="4400" dirty="0"/>
              <a:t>。充满了贫穷和混乱。</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b="1" dirty="0"/>
              <a:t>两百年国史，一百位总统</a:t>
            </a:r>
          </a:p>
          <a:p>
            <a:pPr marL="0" marR="0">
              <a:lnSpc>
                <a:spcPts val="1200"/>
              </a:lnSpc>
              <a:spcBef>
                <a:spcPts val="0"/>
              </a:spcBef>
              <a:spcAft>
                <a:spcPts val="0"/>
              </a:spcAft>
            </a:pPr>
            <a:r>
              <a:rPr lang="zh-TW" altLang="en-US" sz="4400" dirty="0"/>
              <a:t>海地独立后，未能建立起有效的民主体制，政局动荡，独裁者不断上台又不断被推翻；</a:t>
            </a:r>
            <a:endParaRPr lang="en-MY" altLang="zh-TW" sz="4400" dirty="0"/>
          </a:p>
          <a:p>
            <a:pPr marL="0" marR="0">
              <a:lnSpc>
                <a:spcPts val="1200"/>
              </a:lnSpc>
              <a:spcBef>
                <a:spcPts val="0"/>
              </a:spcBef>
              <a:spcAft>
                <a:spcPts val="0"/>
              </a:spcAft>
            </a:pPr>
            <a:r>
              <a:rPr lang="zh-TW" altLang="en-US" sz="4400" dirty="0"/>
              <a:t>在海地建国两百年的时间里，竟然经历了一百次的政权更替，足可见其政坛及社会民生的长期震荡！</a:t>
            </a:r>
          </a:p>
          <a:p>
            <a:pPr marL="0" marR="0">
              <a:lnSpc>
                <a:spcPts val="1200"/>
              </a:lnSpc>
              <a:spcBef>
                <a:spcPts val="0"/>
              </a:spcBef>
              <a:spcAft>
                <a:spcPts val="0"/>
              </a:spcAft>
            </a:pPr>
            <a:endParaRPr lang="en-MY" altLang="zh-TW" sz="4400" b="1" dirty="0"/>
          </a:p>
          <a:p>
            <a:pPr marL="0" marR="0">
              <a:lnSpc>
                <a:spcPts val="1200"/>
              </a:lnSpc>
              <a:spcBef>
                <a:spcPts val="0"/>
              </a:spcBef>
              <a:spcAft>
                <a:spcPts val="0"/>
              </a:spcAft>
            </a:pPr>
            <a:r>
              <a:rPr lang="zh-TW" altLang="en-US" sz="4400" b="1" dirty="0"/>
              <a:t>权贵跟黑帮一起耍流氓</a:t>
            </a:r>
          </a:p>
          <a:p>
            <a:pPr marL="0" marR="0">
              <a:lnSpc>
                <a:spcPts val="1200"/>
              </a:lnSpc>
              <a:spcBef>
                <a:spcPts val="0"/>
              </a:spcBef>
              <a:spcAft>
                <a:spcPts val="0"/>
              </a:spcAft>
            </a:pPr>
            <a:r>
              <a:rPr lang="zh-TW" altLang="en-US" sz="4400" dirty="0"/>
              <a:t>海地是唯一被联合国五常国联合谴责的国家；因为海地政客和富商长期雇用黑帮来打击敌人和行非法之事帮派、</a:t>
            </a:r>
            <a:endParaRPr lang="en-MY" altLang="zh-TW" sz="4400" dirty="0"/>
          </a:p>
          <a:p>
            <a:pPr marL="0" marR="0">
              <a:lnSpc>
                <a:spcPts val="1200"/>
              </a:lnSpc>
              <a:spcBef>
                <a:spcPts val="0"/>
              </a:spcBef>
              <a:spcAft>
                <a:spcPts val="0"/>
              </a:spcAft>
            </a:pPr>
            <a:r>
              <a:rPr lang="zh-TW" altLang="en-US" sz="4400" dirty="0"/>
              <a:t>最高法院</a:t>
            </a:r>
            <a:r>
              <a:rPr lang="en-US" altLang="zh-TW" sz="4400" dirty="0"/>
              <a:t>2022</a:t>
            </a:r>
            <a:r>
              <a:rPr lang="zh-TW" altLang="en-US" sz="4400" dirty="0"/>
              <a:t>年五度被黑帮搬空司法档。社会政情极度混乱。</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b="1" dirty="0"/>
              <a:t>比人祸更凶残的还有天灾</a:t>
            </a:r>
          </a:p>
          <a:p>
            <a:pPr marL="0" marR="0">
              <a:lnSpc>
                <a:spcPts val="1200"/>
              </a:lnSpc>
              <a:spcBef>
                <a:spcPts val="0"/>
              </a:spcBef>
              <a:spcAft>
                <a:spcPts val="0"/>
              </a:spcAft>
            </a:pPr>
            <a:r>
              <a:rPr lang="zh-TW" altLang="en-US" sz="4400" dirty="0"/>
              <a:t>由于海地地处地震带之上，地震、海啸，还有近年来的洪水、泥石流使原本苦难深重的民生情况更加雪上加霜。</a:t>
            </a:r>
            <a:endParaRPr lang="en-MY" altLang="zh-TW" sz="4400" dirty="0"/>
          </a:p>
          <a:p>
            <a:pPr marL="0" marR="0">
              <a:lnSpc>
                <a:spcPts val="1200"/>
              </a:lnSpc>
              <a:spcBef>
                <a:spcPts val="0"/>
              </a:spcBef>
              <a:spcAft>
                <a:spcPts val="0"/>
              </a:spcAft>
            </a:pPr>
            <a:r>
              <a:rPr lang="en-US" altLang="zh-TW" sz="4400" dirty="0"/>
              <a:t>2010</a:t>
            </a:r>
            <a:r>
              <a:rPr lang="zh-TW" altLang="en-US" sz="4400" dirty="0"/>
              <a:t>年的地震，死亡人数达人</a:t>
            </a:r>
            <a:r>
              <a:rPr lang="en-US" altLang="zh-TW" sz="4400" dirty="0"/>
              <a:t>30</a:t>
            </a:r>
            <a:r>
              <a:rPr lang="zh-TW" altLang="en-US" sz="4400" dirty="0"/>
              <a:t>万至今仍未恢复过来。</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ts val="1200"/>
              </a:lnSpc>
              <a:spcBef>
                <a:spcPts val="0"/>
              </a:spcBef>
              <a:spcAft>
                <a:spcPts val="0"/>
              </a:spcAft>
            </a:pPr>
            <a:r>
              <a:rPr lang="zh-TW" altLang="en-US" sz="4400" dirty="0"/>
              <a:t>斯</a:t>
            </a:r>
            <a:r>
              <a:rPr lang="zh-CN" altLang="en-US" sz="4400" b="0"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4400" dirty="0"/>
              <a:t>兰卡原名</a:t>
            </a:r>
            <a:r>
              <a:rPr lang="zh-TW" altLang="en-US" sz="4400" b="1" dirty="0"/>
              <a:t>锡兰</a:t>
            </a:r>
            <a:r>
              <a:rPr lang="zh-TW" altLang="en-US" sz="4400" dirty="0"/>
              <a:t>，锡兰红茶生产国</a:t>
            </a:r>
            <a:r>
              <a:rPr lang="zh-CN" altLang="en-US" sz="4400" dirty="0"/>
              <a:t>，</a:t>
            </a:r>
            <a:r>
              <a:rPr lang="zh-TW" altLang="en-US" sz="4400" dirty="0"/>
              <a:t>也盛产宝石，圣经中</a:t>
            </a:r>
            <a:r>
              <a:rPr lang="zh-CN" altLang="en-US" sz="4400" dirty="0"/>
              <a:t>称为</a:t>
            </a:r>
            <a:r>
              <a:rPr lang="zh-TW" altLang="en-US" sz="4400" b="1" dirty="0"/>
              <a:t>俄斐</a:t>
            </a:r>
            <a:r>
              <a:rPr lang="zh-TW" altLang="en-US" sz="4400" dirty="0"/>
              <a:t>。</a:t>
            </a:r>
          </a:p>
          <a:p>
            <a:pPr marL="0" marR="0">
              <a:lnSpc>
                <a:spcPts val="1200"/>
              </a:lnSpc>
              <a:spcBef>
                <a:spcPts val="0"/>
              </a:spcBef>
              <a:spcAft>
                <a:spcPts val="0"/>
              </a:spcAft>
            </a:pPr>
            <a:r>
              <a:rPr lang="en-US" altLang="zh-TW" sz="4400" dirty="0"/>
              <a:t>19</a:t>
            </a:r>
            <a:r>
              <a:rPr lang="zh-TW" altLang="en-US" sz="4400" dirty="0"/>
              <a:t>世纪初被英国人统治，一直到</a:t>
            </a:r>
            <a:r>
              <a:rPr lang="en-US" altLang="zh-TW" sz="4400" dirty="0"/>
              <a:t>1948</a:t>
            </a:r>
            <a:r>
              <a:rPr lang="zh-TW" altLang="en-US" sz="4400" dirty="0"/>
              <a:t>年脱离英国自治，并由信奉佛教占人口 </a:t>
            </a:r>
            <a:r>
              <a:rPr lang="en-US" altLang="zh-TW" sz="4400" dirty="0"/>
              <a:t>74%</a:t>
            </a:r>
            <a:r>
              <a:rPr lang="zh-TW" altLang="en-US" sz="4400" dirty="0"/>
              <a:t>的僧迦罗族群执政。</a:t>
            </a:r>
            <a:endParaRPr lang="en-MY" altLang="zh-TW" sz="4400" dirty="0"/>
          </a:p>
          <a:p>
            <a:pPr marL="0" marR="0">
              <a:lnSpc>
                <a:spcPts val="1200"/>
              </a:lnSpc>
              <a:spcBef>
                <a:spcPts val="0"/>
              </a:spcBef>
              <a:spcAft>
                <a:spcPts val="0"/>
              </a:spcAft>
            </a:pPr>
            <a:r>
              <a:rPr lang="zh-TW" altLang="en-US" sz="4400" dirty="0"/>
              <a:t>但就引起原来到管理阶层、备受英政府看重，来自印度南部，信奉印度教、说泰米尔话的泰米尔族群的不满，</a:t>
            </a:r>
            <a:br>
              <a:rPr lang="en-MY" altLang="zh-TW" sz="4400" dirty="0"/>
            </a:br>
            <a:r>
              <a:rPr lang="zh-TW" altLang="en-US" sz="4400" dirty="0"/>
              <a:t>加上一连串对泰米尔人不平等的法律与种族歧视政策，加深了种族间的不满，就开始长达</a:t>
            </a:r>
            <a:r>
              <a:rPr lang="en-US" altLang="zh-TW" sz="4400" dirty="0"/>
              <a:t>25</a:t>
            </a:r>
            <a:r>
              <a:rPr lang="zh-TW" altLang="en-US" sz="4400" dirty="0"/>
              <a:t>年嘅内战。</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dirty="0"/>
              <a:t>直到</a:t>
            </a:r>
            <a:r>
              <a:rPr lang="en-US" altLang="zh-TW" sz="4400" dirty="0"/>
              <a:t>2005</a:t>
            </a:r>
            <a:r>
              <a:rPr lang="zh-TW" altLang="en-US" sz="4400" dirty="0"/>
              <a:t>年马恩达当选总统，以雷霆手法，短短四年就结束内战。成为战争英雄。</a:t>
            </a:r>
            <a:endParaRPr lang="en-MY" altLang="zh-TW" sz="4400" dirty="0"/>
          </a:p>
          <a:p>
            <a:pPr marL="0" marR="0">
              <a:lnSpc>
                <a:spcPts val="1200"/>
              </a:lnSpc>
              <a:spcBef>
                <a:spcPts val="0"/>
              </a:spcBef>
              <a:spcAft>
                <a:spcPts val="0"/>
              </a:spcAft>
            </a:pPr>
            <a:r>
              <a:rPr lang="zh-TW" altLang="en-US" sz="4400" dirty="0"/>
              <a:t>不过马恩达总理将政府职位任命家族兄弟，又以举债来建设公共设施，做成严重通缩。</a:t>
            </a:r>
            <a:endParaRPr lang="en-MY" altLang="zh-TW" sz="4400" dirty="0"/>
          </a:p>
          <a:p>
            <a:pPr marL="0" marR="0">
              <a:lnSpc>
                <a:spcPts val="1200"/>
              </a:lnSpc>
              <a:spcBef>
                <a:spcPts val="0"/>
              </a:spcBef>
              <a:spcAft>
                <a:spcPts val="0"/>
              </a:spcAft>
            </a:pPr>
            <a:r>
              <a:rPr lang="en-US" altLang="zh-TW" sz="4400" dirty="0"/>
              <a:t>2019</a:t>
            </a:r>
            <a:r>
              <a:rPr lang="zh-TW" altLang="en-US" sz="4400" dirty="0"/>
              <a:t>年被伊斯兰好战分子发动恐怖袭击，加上疫情，令旅游业一蹶不振；经济崩溃，</a:t>
            </a:r>
            <a:endParaRPr lang="en-MY" altLang="zh-TW" sz="4400" dirty="0"/>
          </a:p>
          <a:p>
            <a:pPr marL="0" marR="0">
              <a:lnSpc>
                <a:spcPts val="1200"/>
              </a:lnSpc>
              <a:spcBef>
                <a:spcPts val="0"/>
              </a:spcBef>
              <a:spcAft>
                <a:spcPts val="0"/>
              </a:spcAft>
            </a:pPr>
            <a:r>
              <a:rPr lang="zh-TW" altLang="en-US" sz="4400" dirty="0"/>
              <a:t>另外政府未做好准备下就推行全面有机化的农业生产，子加上</a:t>
            </a:r>
            <a:r>
              <a:rPr lang="zh-TW" altLang="en-US" sz="4400" b="0" dirty="0"/>
              <a:t>乌克兰战争，</a:t>
            </a:r>
            <a:r>
              <a:rPr lang="zh-TW" altLang="en-US" sz="4400" dirty="0"/>
              <a:t>导致粮食和能源成本上涨，以及全球利率上升，导致偿债负担加重。</a:t>
            </a:r>
            <a:endParaRPr lang="en-MY" altLang="zh-TW"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2022</a:t>
            </a:r>
            <a:r>
              <a:rPr lang="zh-TW" altLang="en-US" sz="4400" dirty="0"/>
              <a:t>年</a:t>
            </a:r>
            <a:r>
              <a:rPr lang="en-US" altLang="zh-TW" sz="4400" dirty="0"/>
              <a:t>7</a:t>
            </a:r>
            <a:r>
              <a:rPr lang="zh-TW" altLang="en-US" sz="4400" dirty="0"/>
              <a:t>月斯</a:t>
            </a:r>
            <a:r>
              <a:rPr lang="zh-CN" altLang="en-US" sz="4400" b="0"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4400" dirty="0"/>
              <a:t>兰卡宣布债务违约，经济破产。</a:t>
            </a:r>
            <a:br>
              <a:rPr lang="en-MY" altLang="zh-TW" sz="4400" dirty="0"/>
            </a:br>
            <a:r>
              <a:rPr lang="zh-TW" altLang="en-US" sz="4400" dirty="0"/>
              <a:t>全国没有石油，车子开不动</a:t>
            </a:r>
            <a:r>
              <a:rPr lang="zh-CN" altLang="en-US" sz="4400" dirty="0"/>
              <a:t>，</a:t>
            </a:r>
            <a:r>
              <a:rPr lang="zh-TW" altLang="en-US" sz="4400" dirty="0"/>
              <a:t>发不了电，货架上没有货品，生病没药。马恩达逃亡马尔代夫</a:t>
            </a:r>
            <a:r>
              <a:rPr lang="zh-CN" altLang="en-US" sz="4400" dirty="0"/>
              <a:t>。</a:t>
            </a:r>
            <a:endParaRPr lang="zh-TW" altLang="en-US" sz="4400" dirty="0"/>
          </a:p>
          <a:p>
            <a:pPr marL="0" marR="0">
              <a:lnSpc>
                <a:spcPts val="1200"/>
              </a:lnSpc>
              <a:spcBef>
                <a:spcPts val="0"/>
              </a:spcBef>
              <a:spcAft>
                <a:spcPts val="0"/>
              </a:spcAft>
            </a:pPr>
            <a:r>
              <a:rPr lang="zh-TW" altLang="en-US" sz="4400" dirty="0"/>
              <a:t>据联合国儿童基金会称，斯</a:t>
            </a:r>
            <a:r>
              <a:rPr lang="zh-CN" altLang="en-US" sz="4400" b="0"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4400" dirty="0"/>
              <a:t>兰卡目前的儿童营养不良率位居南亚第二位，仅次于饱受战争蹂躏的阿富汗。</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8</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9</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907E05AB-13C4-4FEF-8460-F7BC1550F1E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907E05AB-13C4-4FEF-8460-F7BC1550F1E5}"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907E05AB-13C4-4FEF-8460-F7BC1550F1E5}"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E05AB-13C4-4FEF-8460-F7BC1550F1E5}"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23C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9396"/>
            <a:ext cx="12192000" cy="10369618"/>
            <a:chOff x="0" y="-19396"/>
            <a:chExt cx="12192000" cy="10369618"/>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51" t="-10" r="247" b="-2860"/>
            <a:stretch>
              <a:fillRect/>
            </a:stretch>
          </p:blipFill>
          <p:spPr>
            <a:xfrm>
              <a:off x="0" y="0"/>
              <a:ext cx="12192000" cy="10350222"/>
            </a:xfrm>
            <a:prstGeom prst="rect">
              <a:avLst/>
            </a:prstGeom>
          </p:spPr>
        </p:pic>
        <p:sp>
          <p:nvSpPr>
            <p:cNvPr id="8" name="Rectangle 7"/>
            <p:cNvSpPr/>
            <p:nvPr/>
          </p:nvSpPr>
          <p:spPr>
            <a:xfrm>
              <a:off x="0" y="-19396"/>
              <a:ext cx="12192000" cy="10058400"/>
            </a:xfrm>
            <a:prstGeom prst="rect">
              <a:avLst/>
            </a:prstGeom>
            <a:gradFill>
              <a:gsLst>
                <a:gs pos="0">
                  <a:srgbClr val="60533E">
                    <a:alpha val="0"/>
                  </a:srgbClr>
                </a:gs>
                <a:gs pos="80000">
                  <a:schemeClr val="accent6">
                    <a:lumMod val="50000"/>
                    <a:alpha val="2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740043" y="526096"/>
            <a:ext cx="831271" cy="1331460"/>
          </a:xfrm>
          <a:prstGeom prst="rect">
            <a:avLst/>
          </a:prstGeom>
        </p:spPr>
      </p:pic>
      <p:sp>
        <p:nvSpPr>
          <p:cNvPr id="19" name="TextBox 18"/>
          <p:cNvSpPr txBox="1"/>
          <p:nvPr/>
        </p:nvSpPr>
        <p:spPr>
          <a:xfrm>
            <a:off x="1905000" y="4667070"/>
            <a:ext cx="8305800" cy="829945"/>
          </a:xfrm>
          <a:prstGeom prst="rect">
            <a:avLst/>
          </a:prstGeom>
          <a:noFill/>
        </p:spPr>
        <p:txBody>
          <a:bodyPr wrap="square">
            <a:spAutoFit/>
          </a:bodyPr>
          <a:lstStyle/>
          <a:p>
            <a:pPr algn="ct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202</a:t>
            </a:r>
            <a:r>
              <a:rPr lang="en-US" altLang="zh-CN"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3</a:t>
            </a:r>
            <a:r>
              <a:rPr lang="en-US" altLang="zh-TW" sz="2400" b="1" dirty="0">
                <a:solidFill>
                  <a:schemeClr val="bg1"/>
                </a:solidFill>
                <a:latin typeface="Microsoft JhengHei" panose="020B0604030504040204" pitchFamily="34" charset="-120"/>
                <a:ea typeface="Microsoft JhengHei" panose="020B0604030504040204" pitchFamily="34" charset="-120"/>
              </a:rPr>
              <a:t>年 </a:t>
            </a: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12月</a:t>
            </a:r>
            <a:endParaRPr lang="en-US" altLang="zh-TW" sz="2400"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endParaRPr>
          </a:p>
          <a:p>
            <a:pPr algn="ctr"/>
            <a:r>
              <a:rPr lang="zh-CN" altLang="en-US" sz="2400" b="1" dirty="0">
                <a:solidFill>
                  <a:schemeClr val="bg1"/>
                </a:solidFill>
                <a:latin typeface="Microsoft JhengHei" panose="020B0604030504040204" pitchFamily="34" charset="-120"/>
                <a:ea typeface="Microsoft JhengHei" panose="020B0604030504040204" pitchFamily="34" charset="-120"/>
              </a:rPr>
              <a:t>南苏丹、海地、斯里兰卡</a:t>
            </a:r>
            <a:endParaRPr lang="en-MY" sz="24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32D0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l="18392" r="18392"/>
          <a:stretch>
            <a:fillRect/>
          </a:stretch>
        </p:blipFill>
        <p:spPr>
          <a:xfrm>
            <a:off x="0" y="-14315"/>
            <a:ext cx="3276600" cy="344331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l="18281" r="18281"/>
          <a:stretch>
            <a:fillRect/>
          </a:stretch>
        </p:blipFill>
        <p:spPr>
          <a:xfrm>
            <a:off x="0" y="3429000"/>
            <a:ext cx="3276600" cy="3443315"/>
          </a:xfrm>
          <a:prstGeom prst="rect">
            <a:avLst/>
          </a:prstGeom>
        </p:spPr>
      </p:pic>
      <p:sp>
        <p:nvSpPr>
          <p:cNvPr id="7" name="TextBox 6"/>
          <p:cNvSpPr txBox="1"/>
          <p:nvPr/>
        </p:nvSpPr>
        <p:spPr>
          <a:xfrm>
            <a:off x="3570288" y="350149"/>
            <a:ext cx="8839200" cy="6041782"/>
          </a:xfrm>
          <a:prstGeom prst="rect">
            <a:avLst/>
          </a:prstGeom>
          <a:noFill/>
        </p:spPr>
        <p:txBody>
          <a:bodyPr wrap="square">
            <a:spAutoFit/>
          </a:bodyPr>
          <a:lstStyle/>
          <a:p>
            <a:pPr>
              <a:lnSpc>
                <a:spcPts val="4200"/>
              </a:lnSpc>
            </a:pPr>
            <a:r>
              <a:rPr lang="zh-TW" altLang="en-US" sz="2400" dirty="0">
                <a:solidFill>
                  <a:schemeClr val="bg1"/>
                </a:solidFill>
                <a:latin typeface="Microsoft JhengHei" panose="020B0604030504040204" pitchFamily="34" charset="-120"/>
                <a:ea typeface="Microsoft JhengHei" panose="020B0604030504040204" pitchFamily="34" charset="-120"/>
              </a:rPr>
              <a:t>为人道主义危机国家祷告</a:t>
            </a:r>
            <a:endParaRPr lang="en-MY" altLang="zh-TW" sz="2400" dirty="0">
              <a:solidFill>
                <a:schemeClr val="bg1"/>
              </a:solidFill>
              <a:latin typeface="Microsoft JhengHei" panose="020B0604030504040204" pitchFamily="34" charset="-120"/>
              <a:ea typeface="Microsoft JhengHei" panose="020B0604030504040204" pitchFamily="34" charset="-120"/>
            </a:endParaRPr>
          </a:p>
          <a:p>
            <a:pPr>
              <a:lnSpc>
                <a:spcPts val="4200"/>
              </a:lnSpc>
              <a:spcAft>
                <a:spcPts val="600"/>
              </a:spcAft>
            </a:pPr>
            <a:r>
              <a:rPr lang="zh-TW" altLang="en-US" sz="3600" b="0" i="0" dirty="0">
                <a:solidFill>
                  <a:srgbClr val="D4D6C4"/>
                </a:solidFill>
                <a:effectLst/>
                <a:latin typeface="Microsoft JhengHei" panose="020B0604030504040204" pitchFamily="34" charset="-120"/>
                <a:ea typeface="Microsoft JhengHei" panose="020B0604030504040204" pitchFamily="34" charset="-120"/>
              </a:rPr>
              <a:t>腥风血雨的非洲屠场</a:t>
            </a:r>
            <a:r>
              <a:rPr lang="en-US" altLang="zh-CN" sz="3600" b="0" i="0" dirty="0">
                <a:solidFill>
                  <a:srgbClr val="D4D6C4"/>
                </a:solidFill>
                <a:effectLst/>
                <a:latin typeface="Microsoft JhengHei" panose="020B0604030504040204" pitchFamily="34" charset="-120"/>
                <a:ea typeface="Microsoft JhengHei" panose="020B0604030504040204" pitchFamily="34" charset="-120"/>
              </a:rPr>
              <a:t>——</a:t>
            </a:r>
            <a:r>
              <a:rPr lang="zh-TW" altLang="en-US" sz="3600" b="1" dirty="0">
                <a:solidFill>
                  <a:srgbClr val="D4D6C4"/>
                </a:solidFill>
                <a:latin typeface="Microsoft JhengHei" panose="020B0604030504040204" pitchFamily="34" charset="-120"/>
                <a:ea typeface="Microsoft JhengHei" panose="020B0604030504040204" pitchFamily="34" charset="-120"/>
              </a:rPr>
              <a:t>南苏丹 </a:t>
            </a:r>
            <a:endParaRPr lang="zh-TW" altLang="en-US" sz="3600" b="0" i="0" dirty="0">
              <a:solidFill>
                <a:srgbClr val="D4D6C4"/>
              </a:solidFill>
              <a:effectLst/>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苏丹与埃及相邻，古称努比亚。</a:t>
            </a: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伊斯兰世界科学和学术研究的中心之一</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南北苏丹长期冲突内战</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2011</a:t>
            </a:r>
            <a:r>
              <a:rPr lang="zh-TW" altLang="en-US" sz="2800" dirty="0">
                <a:solidFill>
                  <a:schemeClr val="bg1"/>
                </a:solidFill>
                <a:latin typeface="Microsoft JhengHei" panose="020B0604030504040204" pitchFamily="34" charset="-120"/>
                <a:ea typeface="Microsoft JhengHei" panose="020B0604030504040204" pitchFamily="34" charset="-120"/>
              </a:rPr>
              <a:t>年南苏丹宣布独立</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人口 </a:t>
            </a:r>
            <a:r>
              <a:rPr lang="en-US" altLang="zh-TW" sz="2800" dirty="0">
                <a:solidFill>
                  <a:schemeClr val="bg1"/>
                </a:solidFill>
                <a:latin typeface="Microsoft JhengHei" panose="020B0604030504040204" pitchFamily="34" charset="-120"/>
                <a:ea typeface="Microsoft JhengHei" panose="020B0604030504040204" pitchFamily="34" charset="-120"/>
              </a:rPr>
              <a:t>1,400</a:t>
            </a:r>
            <a:r>
              <a:rPr lang="zh-TW" altLang="en-US" sz="2800" dirty="0">
                <a:solidFill>
                  <a:schemeClr val="bg1"/>
                </a:solidFill>
                <a:latin typeface="Microsoft JhengHei" panose="020B0604030504040204" pitchFamily="34" charset="-120"/>
                <a:ea typeface="Microsoft JhengHei" panose="020B0604030504040204" pitchFamily="34" charset="-120"/>
              </a:rPr>
              <a:t>万</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2013</a:t>
            </a:r>
            <a:r>
              <a:rPr lang="zh-TW" altLang="en-US" sz="2800" dirty="0">
                <a:solidFill>
                  <a:schemeClr val="bg1"/>
                </a:solidFill>
                <a:latin typeface="Microsoft JhengHei" panose="020B0604030504040204" pitchFamily="34" charset="-120"/>
                <a:ea typeface="Microsoft JhengHei" panose="020B0604030504040204" pitchFamily="34" charset="-120"/>
              </a:rPr>
              <a:t>年南苏丹正副总统军事冲突，人民大量伤亡</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2023</a:t>
            </a:r>
            <a:r>
              <a:rPr lang="zh-TW" altLang="en-US" sz="2800" dirty="0">
                <a:solidFill>
                  <a:schemeClr val="bg1"/>
                </a:solidFill>
                <a:latin typeface="Microsoft JhengHei" panose="020B0604030504040204" pitchFamily="34" charset="-120"/>
                <a:ea typeface="Microsoft JhengHei" panose="020B0604030504040204" pitchFamily="34" charset="-120"/>
              </a:rPr>
              <a:t>年</a:t>
            </a:r>
            <a:r>
              <a:rPr lang="en-US" altLang="zh-TW" sz="2800" dirty="0">
                <a:solidFill>
                  <a:schemeClr val="bg1"/>
                </a:solidFill>
                <a:latin typeface="Microsoft JhengHei" panose="020B0604030504040204" pitchFamily="34" charset="-120"/>
                <a:ea typeface="Microsoft JhengHei" panose="020B0604030504040204" pitchFamily="34" charset="-120"/>
              </a:rPr>
              <a:t>4</a:t>
            </a:r>
            <a:r>
              <a:rPr lang="zh-CN" altLang="en-US" sz="2800" dirty="0">
                <a:solidFill>
                  <a:schemeClr val="bg1"/>
                </a:solidFill>
                <a:latin typeface="Microsoft JhengHei" panose="020B0604030504040204" pitchFamily="34" charset="-120"/>
                <a:ea typeface="Microsoft JhengHei" panose="020B0604030504040204" pitchFamily="34" charset="-120"/>
              </a:rPr>
              <a:t>月</a:t>
            </a:r>
            <a:r>
              <a:rPr lang="zh-TW" altLang="en-US" sz="2800" dirty="0">
                <a:solidFill>
                  <a:schemeClr val="bg1"/>
                </a:solidFill>
                <a:latin typeface="Microsoft JhengHei" panose="020B0604030504040204" pitchFamily="34" charset="-120"/>
                <a:ea typeface="Microsoft JhengHei" panose="020B0604030504040204" pitchFamily="34" charset="-120"/>
              </a:rPr>
              <a:t>军政府内部两大军头爆发武装冲突</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540</a:t>
            </a:r>
            <a:r>
              <a:rPr lang="zh-TW" altLang="en-US" sz="2800" dirty="0">
                <a:solidFill>
                  <a:schemeClr val="bg1"/>
                </a:solidFill>
                <a:latin typeface="Microsoft JhengHei" panose="020B0604030504040204" pitchFamily="34" charset="-120"/>
                <a:ea typeface="Microsoft JhengHei" panose="020B0604030504040204" pitchFamily="34" charset="-120"/>
              </a:rPr>
              <a:t>万人流离失所沦为难民，</a:t>
            </a:r>
            <a:r>
              <a:rPr lang="en-US" altLang="zh-TW" sz="2800" dirty="0">
                <a:solidFill>
                  <a:schemeClr val="bg1"/>
                </a:solidFill>
                <a:latin typeface="Microsoft JhengHei" panose="020B0604030504040204" pitchFamily="34" charset="-120"/>
                <a:ea typeface="Microsoft JhengHei" panose="020B0604030504040204" pitchFamily="34" charset="-120"/>
              </a:rPr>
              <a:t>950</a:t>
            </a:r>
            <a:r>
              <a:rPr lang="zh-TW" altLang="en-US" sz="2800" dirty="0">
                <a:solidFill>
                  <a:schemeClr val="bg1"/>
                </a:solidFill>
                <a:latin typeface="Microsoft JhengHei" panose="020B0604030504040204" pitchFamily="34" charset="-120"/>
                <a:ea typeface="Microsoft JhengHei" panose="020B0604030504040204" pitchFamily="34" charset="-120"/>
              </a:rPr>
              <a:t>万需要人道救援。</a:t>
            </a: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妇女和女童生活在性暴力的风险之下。</a:t>
            </a:r>
          </a:p>
          <a:p>
            <a:pPr marL="274320" indent="-274320">
              <a:lnSpc>
                <a:spcPts val="4200"/>
              </a:lnSpc>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曾经</a:t>
            </a:r>
            <a:r>
              <a:rPr lang="zh-TW" altLang="en-US" sz="2800" dirty="0">
                <a:solidFill>
                  <a:schemeClr val="bg1"/>
                </a:solidFill>
                <a:latin typeface="Microsoft JhengHei" panose="020B0604030504040204" pitchFamily="34" charset="-120"/>
                <a:ea typeface="Microsoft JhengHei" panose="020B0604030504040204" pitchFamily="34" charset="-120"/>
              </a:rPr>
              <a:t>千年基督教史，如今基督信仰</a:t>
            </a:r>
            <a:r>
              <a:rPr lang="zh-CN" altLang="en-US" sz="2800">
                <a:solidFill>
                  <a:schemeClr val="bg1"/>
                </a:solidFill>
                <a:latin typeface="Microsoft JhengHei" panose="020B0604030504040204" pitchFamily="34" charset="-120"/>
                <a:ea typeface="Microsoft JhengHei" panose="020B0604030504040204" pitchFamily="34" charset="-120"/>
              </a:rPr>
              <a:t>已荡然无存。</a:t>
            </a:r>
            <a:endParaRPr lang="en-MY" sz="2800" dirty="0">
              <a:solidFill>
                <a:schemeClr val="bg1"/>
              </a:solidFill>
              <a:latin typeface="Microsoft JhengHei" panose="020B0604030504040204" pitchFamily="34" charset="-120"/>
              <a:ea typeface="Microsoft JhengHei" panose="020B0604030504040204" pitchFamily="34" charset="-120"/>
            </a:endParaRP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688" y="2084387"/>
            <a:ext cx="2689224" cy="2689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344" b="7344"/>
          <a:stretch>
            <a:fillRect/>
          </a:stretch>
        </p:blipFill>
        <p:spPr>
          <a:xfrm>
            <a:off x="0" y="-76200"/>
            <a:ext cx="12192000" cy="6934199"/>
          </a:xfrm>
          <a:prstGeom prst="rect">
            <a:avLst/>
          </a:prstGeom>
        </p:spPr>
      </p:pic>
      <p:sp>
        <p:nvSpPr>
          <p:cNvPr id="5" name="Rectangle 4"/>
          <p:cNvSpPr/>
          <p:nvPr/>
        </p:nvSpPr>
        <p:spPr>
          <a:xfrm>
            <a:off x="-59872" y="-76201"/>
            <a:ext cx="12192000" cy="6934199"/>
          </a:xfrm>
          <a:prstGeom prst="rect">
            <a:avLst/>
          </a:prstGeom>
          <a:solidFill>
            <a:srgbClr val="632D0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533400" y="1042515"/>
            <a:ext cx="11005457" cy="5410200"/>
          </a:xfrm>
        </p:spPr>
        <p:txBody>
          <a:bodyPr>
            <a:noAutofit/>
          </a:bodyPr>
          <a:lstStyle/>
          <a:p>
            <a:pPr marL="0" indent="0" algn="ctr">
              <a:lnSpc>
                <a:spcPct val="100000"/>
              </a:lnSpc>
              <a:spcBef>
                <a:spcPts val="0"/>
              </a:spcBef>
              <a:spcAft>
                <a:spcPts val="600"/>
              </a:spcAft>
              <a:buNone/>
            </a:pP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天父，愿</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祢施恩</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怜悯南苏丹，打破导致</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这个</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国家贫穷的结构</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求主</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赐下大光使军阀和掌权者</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愿意</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悔改，</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放下私欲，竭力缔造和平</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求圣灵唤醒政府及民兵团，</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将国家资源用于</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孩童教育、</a:t>
            </a:r>
            <a:br>
              <a:rPr lang="en-MY" altLang="zh-CN"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民生建设，改善农耕技术、提高收获，建立基础及工业建设</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百姓有安定的</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生活</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环境</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与发展。</a:t>
            </a:r>
            <a:endPar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愿平安临到南苏丹各族群，</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使他们</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谦和忍耐</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地寻求主名。</a:t>
            </a:r>
            <a:br>
              <a:rPr lang="en-MY" altLang="zh-CN"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保守百姓</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彼此宽待，建立良好的协商沟通管道，</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不落入血气与混乱的试探。</a:t>
            </a:r>
            <a:br>
              <a:rPr lang="en-MY" altLang="zh-TW"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奉主耶稣基督的名求，阿们</a:t>
            </a:r>
            <a:r>
              <a:rPr lang="zh-CN" sz="3200" b="1" kern="100" dirty="0">
                <a:solidFill>
                  <a:schemeClr val="bg1"/>
                </a:solidFill>
                <a:effectLst/>
                <a:latin typeface="Microsoft JhengHei" panose="020B0604030504040204" pitchFamily="34" charset="-120"/>
                <a:ea typeface="Microsoft JhengHei" panose="020B0604030504040204" pitchFamily="34" charset="-120"/>
                <a:cs typeface="PMingLiU" panose="02020500000000000000" pitchFamily="18" charset="-120"/>
              </a:rPr>
              <a:t>！</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2" name="文字方塊 11"/>
          <p:cNvSpPr txBox="1"/>
          <p:nvPr/>
        </p:nvSpPr>
        <p:spPr>
          <a:xfrm>
            <a:off x="2286000" y="228600"/>
            <a:ext cx="7249078" cy="860425"/>
          </a:xfrm>
          <a:prstGeom prst="rect">
            <a:avLst/>
          </a:prstGeom>
          <a:noFill/>
        </p:spPr>
        <p:txBody>
          <a:bodyPr wrap="square" rtlCol="0">
            <a:spAutoFit/>
          </a:bodyPr>
          <a:lstStyle/>
          <a:p>
            <a:pPr algn="ctr"/>
            <a:r>
              <a:rPr lang="zh-CN" altLang="en-US" sz="3200" b="1" dirty="0">
                <a:solidFill>
                  <a:schemeClr val="bg1"/>
                </a:solidFill>
                <a:effectLst/>
                <a:ea typeface="Microsoft JhengHei" panose="020B0604030504040204" pitchFamily="34" charset="-120"/>
                <a:cs typeface="Times New Roman" panose="02020603050405020304" pitchFamily="18" charset="0"/>
              </a:rPr>
              <a:t>为</a:t>
            </a:r>
            <a:r>
              <a:rPr lang="zh-TW" altLang="en-US" sz="3200" b="1" dirty="0">
                <a:solidFill>
                  <a:srgbClr val="D4D6C4"/>
                </a:solidFill>
                <a:latin typeface="Microsoft JhengHei" panose="020B0604030504040204" pitchFamily="34" charset="-120"/>
                <a:ea typeface="Microsoft JhengHei" panose="020B0604030504040204" pitchFamily="34" charset="-120"/>
              </a:rPr>
              <a:t>南苏丹</a:t>
            </a:r>
            <a:r>
              <a:rPr lang="zh-CN" altLang="en-US" sz="3200" b="1" dirty="0">
                <a:solidFill>
                  <a:schemeClr val="bg1"/>
                </a:solidFill>
                <a:effectLst/>
                <a:ea typeface="Microsoft JhengHei" panose="020B0604030504040204" pitchFamily="34" charset="-120"/>
                <a:cs typeface="Times New Roman" panose="02020603050405020304" pitchFamily="18" charset="0"/>
              </a:rPr>
              <a:t>祷告</a:t>
            </a:r>
            <a:endParaRPr lang="en-US" sz="3200" b="1" dirty="0">
              <a:solidFill>
                <a:schemeClr val="bg1"/>
              </a:solidFill>
              <a:latin typeface="Microsoft JhengHei" panose="020B0604030504040204" pitchFamily="34" charset="-120"/>
              <a:ea typeface="Microsoft JhengHei" panose="020B0604030504040204" pitchFamily="34" charset="-120"/>
            </a:endParaRP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F4F6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235" r="36259"/>
          <a:stretch>
            <a:fillRect/>
          </a:stretch>
        </p:blipFill>
        <p:spPr>
          <a:xfrm>
            <a:off x="8915402" y="3392757"/>
            <a:ext cx="3276600" cy="34433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l="8521" r="8521"/>
          <a:stretch>
            <a:fillRect/>
          </a:stretch>
        </p:blipFill>
        <p:spPr>
          <a:xfrm>
            <a:off x="8915402" y="0"/>
            <a:ext cx="3276600" cy="3443315"/>
          </a:xfrm>
          <a:prstGeom prst="rect">
            <a:avLst/>
          </a:prstGeom>
        </p:spPr>
      </p:pic>
      <p:sp>
        <p:nvSpPr>
          <p:cNvPr id="7" name="TextBox 6"/>
          <p:cNvSpPr txBox="1"/>
          <p:nvPr/>
        </p:nvSpPr>
        <p:spPr>
          <a:xfrm>
            <a:off x="381082" y="685969"/>
            <a:ext cx="6791878" cy="3322955"/>
          </a:xfrm>
          <a:prstGeom prst="rect">
            <a:avLst/>
          </a:prstGeom>
          <a:noFill/>
        </p:spPr>
        <p:txBody>
          <a:bodyPr wrap="square">
            <a:spAutoFit/>
          </a:bodyPr>
          <a:lstStyle/>
          <a:p>
            <a:pPr>
              <a:lnSpc>
                <a:spcPts val="4200"/>
              </a:lnSpc>
            </a:pPr>
            <a:r>
              <a:rPr lang="zh-TW" altLang="en-US" sz="2400" dirty="0">
                <a:solidFill>
                  <a:schemeClr val="bg1"/>
                </a:solidFill>
                <a:latin typeface="Microsoft JhengHei" panose="020B0604030504040204" pitchFamily="34" charset="-120"/>
                <a:ea typeface="Microsoft JhengHei" panose="020B0604030504040204" pitchFamily="34" charset="-120"/>
              </a:rPr>
              <a:t>为人道主义危机国家祷告</a:t>
            </a:r>
            <a:endParaRPr lang="en-MY" altLang="zh-TW" sz="2400" dirty="0">
              <a:solidFill>
                <a:schemeClr val="bg1"/>
              </a:solidFill>
              <a:latin typeface="Microsoft JhengHei" panose="020B0604030504040204" pitchFamily="34" charset="-120"/>
              <a:ea typeface="Microsoft JhengHei" panose="020B0604030504040204" pitchFamily="34" charset="-120"/>
            </a:endParaRPr>
          </a:p>
          <a:p>
            <a:pPr>
              <a:lnSpc>
                <a:spcPts val="4200"/>
              </a:lnSpc>
              <a:spcAft>
                <a:spcPts val="600"/>
              </a:spcAft>
            </a:pPr>
            <a:r>
              <a:rPr lang="zh-TW" altLang="en-US" sz="3600" b="0" i="0" dirty="0">
                <a:solidFill>
                  <a:srgbClr val="D4D6C4"/>
                </a:solidFill>
                <a:effectLst/>
                <a:latin typeface="Microsoft JhengHei" panose="020B0604030504040204" pitchFamily="34" charset="-120"/>
                <a:ea typeface="Microsoft JhengHei" panose="020B0604030504040204" pitchFamily="34" charset="-120"/>
              </a:rPr>
              <a:t>加勒比海艷阳悲歌</a:t>
            </a:r>
            <a:r>
              <a:rPr lang="en-US" altLang="zh-CN" sz="3600" b="0" i="0" dirty="0">
                <a:solidFill>
                  <a:srgbClr val="D4D6C4"/>
                </a:solidFill>
                <a:effectLst/>
                <a:latin typeface="Microsoft JhengHei" panose="020B0604030504040204" pitchFamily="34" charset="-120"/>
                <a:ea typeface="Microsoft JhengHei" panose="020B0604030504040204" pitchFamily="34" charset="-120"/>
              </a:rPr>
              <a:t>——</a:t>
            </a:r>
            <a:r>
              <a:rPr lang="zh-TW" altLang="en-US" sz="3600" b="1" dirty="0">
                <a:solidFill>
                  <a:srgbClr val="D4D6C4"/>
                </a:solidFill>
                <a:latin typeface="Microsoft JhengHei" panose="020B0604030504040204" pitchFamily="34" charset="-120"/>
                <a:ea typeface="Microsoft JhengHei" panose="020B0604030504040204" pitchFamily="34" charset="-120"/>
              </a:rPr>
              <a:t>海地</a:t>
            </a:r>
            <a:endParaRPr lang="zh-TW" altLang="en-US" sz="3600" b="0" i="0" dirty="0">
              <a:solidFill>
                <a:srgbClr val="D4D6C4"/>
              </a:solidFill>
              <a:effectLst/>
              <a:latin typeface="Microsoft JhengHei" panose="020B0604030504040204" pitchFamily="34" charset="-120"/>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无奈的共和国</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两百年国史，一百位总统</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权贵跟黑帮一起耍流氓</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比人祸更凶残天灾</a:t>
            </a:r>
            <a:endParaRPr lang="en-MY" sz="2800" dirty="0">
              <a:solidFill>
                <a:schemeClr val="bg1"/>
              </a:solidFill>
              <a:latin typeface="Microsoft JhengHei" panose="020B0604030504040204" pitchFamily="34" charset="-120"/>
              <a:ea typeface="Microsoft JhengHei" panose="020B0604030504040204" pitchFamily="34" charset="-12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552" r="32607"/>
          <a:stretch>
            <a:fillRect/>
          </a:stretch>
        </p:blipFill>
        <p:spPr>
          <a:xfrm>
            <a:off x="5029381" y="3392805"/>
            <a:ext cx="3875224" cy="344360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391400" y="2297698"/>
            <a:ext cx="2592657" cy="2592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7344" b="7344"/>
          <a:stretch>
            <a:fillRect/>
          </a:stretch>
        </p:blipFill>
        <p:spPr>
          <a:xfrm>
            <a:off x="0" y="-76200"/>
            <a:ext cx="12192000" cy="6934199"/>
          </a:xfrm>
          <a:prstGeom prst="rect">
            <a:avLst/>
          </a:prstGeom>
        </p:spPr>
      </p:pic>
      <p:sp>
        <p:nvSpPr>
          <p:cNvPr id="5" name="Rectangle 4"/>
          <p:cNvSpPr/>
          <p:nvPr/>
        </p:nvSpPr>
        <p:spPr>
          <a:xfrm>
            <a:off x="0" y="-109727"/>
            <a:ext cx="12192000" cy="6934199"/>
          </a:xfrm>
          <a:prstGeom prst="rect">
            <a:avLst/>
          </a:prstGeom>
          <a:solidFill>
            <a:srgbClr val="233B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147320" y="880745"/>
            <a:ext cx="11993880" cy="5901055"/>
          </a:xfrm>
        </p:spPr>
        <p:txBody>
          <a:bodyPr>
            <a:noAutofit/>
          </a:bodyPr>
          <a:lstStyle/>
          <a:p>
            <a:pPr marL="0" indent="0" algn="ctr">
              <a:lnSpc>
                <a:spcPct val="100000"/>
              </a:lnSpc>
              <a:spcBef>
                <a:spcPts val="0"/>
              </a:spcBef>
              <a:spcAft>
                <a:spcPts val="600"/>
              </a:spcAft>
              <a:buNone/>
            </a:pP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天父，我们为海地先祖</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勇敢</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，能</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脱离为奴的身</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份</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并</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在被卖之地建立国家，</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向你</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献上感</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恩</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然而</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海地</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已经</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两百年持续</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失序</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混乱</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当中</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恳</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主</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除去</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人</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心中</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贪婪恶念，海地各</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个</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势力集团</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en-MY" altLang="zh-TW" sz="3200" kern="100" dirty="0" err="1">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立志</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远离恶事，愿意</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为</a:t>
            </a:r>
            <a:r>
              <a:rPr lang="zh-TW"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人</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民谋福利</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主</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使海地人脱离贫困、地震、飢馑的伤害</a:t>
            </a:r>
            <a:endParaRPr lang="en-US"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巫毒敬拜</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，脱离恶者</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的辖制</a:t>
            </a: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CN"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但愿</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海地人</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以</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基督为最</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稳固</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可靠的盟友，在困难中寻求</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祢的帮助。</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重建海地，医治人民，走出</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伤痛</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纯全、良善、美好的旨意</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为海地带来长治久安的祝福。</a:t>
            </a:r>
            <a:b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奉耶稣基督的名求，阿们！</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2" name="文字方塊 11"/>
          <p:cNvSpPr txBox="1"/>
          <p:nvPr/>
        </p:nvSpPr>
        <p:spPr>
          <a:xfrm>
            <a:off x="2286000" y="219670"/>
            <a:ext cx="7249078" cy="583565"/>
          </a:xfrm>
          <a:prstGeom prst="rect">
            <a:avLst/>
          </a:prstGeom>
          <a:noFill/>
        </p:spPr>
        <p:txBody>
          <a:bodyPr wrap="square" rtlCol="0">
            <a:spAutoFit/>
          </a:bodyPr>
          <a:lstStyle/>
          <a:p>
            <a:pPr algn="ctr"/>
            <a:r>
              <a:rPr lang="zh-CN" altLang="en-US" sz="3200" b="1" dirty="0">
                <a:solidFill>
                  <a:schemeClr val="bg1"/>
                </a:solidFill>
                <a:effectLst/>
                <a:ea typeface="Microsoft JhengHei" panose="020B0604030504040204" pitchFamily="34" charset="-120"/>
                <a:cs typeface="Times New Roman" panose="02020603050405020304" pitchFamily="18" charset="0"/>
              </a:rPr>
              <a:t>为</a:t>
            </a:r>
            <a:r>
              <a:rPr lang="zh-TW" altLang="en-US" sz="3200" b="1" dirty="0">
                <a:solidFill>
                  <a:srgbClr val="D4D6C4"/>
                </a:solidFill>
                <a:latin typeface="Microsoft JhengHei" panose="020B0604030504040204" pitchFamily="34" charset="-120"/>
                <a:ea typeface="Microsoft JhengHei" panose="020B0604030504040204" pitchFamily="34" charset="-120"/>
              </a:rPr>
              <a:t>海地</a:t>
            </a:r>
            <a:r>
              <a:rPr lang="zh-CN" altLang="en-US" sz="3200" b="1" dirty="0">
                <a:solidFill>
                  <a:schemeClr val="bg1"/>
                </a:solidFill>
                <a:effectLst/>
                <a:ea typeface="Microsoft JhengHei" panose="020B0604030504040204" pitchFamily="34" charset="-120"/>
                <a:cs typeface="Times New Roman" panose="02020603050405020304" pitchFamily="18" charset="0"/>
              </a:rPr>
              <a:t>祷告</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t="2296" b="2296"/>
          <a:stretch>
            <a:fillRect/>
          </a:stretch>
        </p:blipFill>
        <p:spPr>
          <a:xfrm>
            <a:off x="8915400" y="-14315"/>
            <a:ext cx="3276600" cy="344331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l="18365" r="18365"/>
          <a:stretch>
            <a:fillRect/>
          </a:stretch>
        </p:blipFill>
        <p:spPr>
          <a:xfrm>
            <a:off x="8915400" y="3390953"/>
            <a:ext cx="3276600" cy="344331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7" name="TextBox 6"/>
          <p:cNvSpPr txBox="1"/>
          <p:nvPr/>
        </p:nvSpPr>
        <p:spPr>
          <a:xfrm>
            <a:off x="405558" y="250258"/>
            <a:ext cx="8967042" cy="6362065"/>
          </a:xfrm>
          <a:prstGeom prst="rect">
            <a:avLst/>
          </a:prstGeom>
          <a:noFill/>
        </p:spPr>
        <p:txBody>
          <a:bodyPr wrap="square">
            <a:spAutoFit/>
          </a:bodyPr>
          <a:lstStyle/>
          <a:p>
            <a:pPr>
              <a:lnSpc>
                <a:spcPts val="4200"/>
              </a:lnSpc>
              <a:spcAft>
                <a:spcPts val="600"/>
              </a:spcAft>
            </a:pPr>
            <a:r>
              <a:rPr lang="zh-TW" altLang="en-US" sz="3600" b="0" i="0" dirty="0">
                <a:solidFill>
                  <a:srgbClr val="D4D6C4"/>
                </a:solidFill>
                <a:effectLst/>
                <a:latin typeface="Microsoft JhengHei" panose="020B0604030504040204" pitchFamily="34" charset="-120"/>
                <a:ea typeface="Microsoft JhengHei" panose="020B0604030504040204" pitchFamily="34" charset="-120"/>
              </a:rPr>
              <a:t>一颗璀璨明珠的殒落</a:t>
            </a:r>
            <a:r>
              <a:rPr lang="en-US" altLang="zh-CN" sz="3600" b="0" i="0" dirty="0">
                <a:solidFill>
                  <a:srgbClr val="D4D6C4"/>
                </a:solidFill>
                <a:effectLst/>
                <a:latin typeface="Microsoft JhengHei" panose="020B0604030504040204" pitchFamily="34" charset="-120"/>
                <a:ea typeface="Microsoft JhengHei" panose="020B0604030504040204" pitchFamily="34" charset="-120"/>
              </a:rPr>
              <a:t>——</a:t>
            </a:r>
            <a:r>
              <a:rPr lang="zh-TW" altLang="en-US" sz="3600" b="1" dirty="0">
                <a:solidFill>
                  <a:srgbClr val="D4D6C4"/>
                </a:solidFill>
                <a:latin typeface="Microsoft JhengHei" panose="020B0604030504040204" pitchFamily="34" charset="-120"/>
                <a:ea typeface="Microsoft JhengHei" panose="020B0604030504040204" pitchFamily="34" charset="-120"/>
              </a:rPr>
              <a:t>斯</a:t>
            </a:r>
            <a:r>
              <a:rPr lang="zh-CN" altLang="en-US" sz="36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600" b="1" dirty="0">
                <a:solidFill>
                  <a:srgbClr val="D4D6C4"/>
                </a:solidFill>
                <a:latin typeface="Microsoft JhengHei" panose="020B0604030504040204" pitchFamily="34" charset="-120"/>
                <a:ea typeface="Microsoft JhengHei" panose="020B0604030504040204" pitchFamily="34" charset="-120"/>
              </a:rPr>
              <a:t>兰卡</a:t>
            </a:r>
            <a:endParaRPr lang="zh-TW" altLang="en-US" sz="3600" b="0" i="0" dirty="0">
              <a:solidFill>
                <a:schemeClr val="bg1"/>
              </a:solidFill>
              <a:effectLst/>
              <a:latin typeface="Microsoft JhengHei" panose="020B0604030504040204" pitchFamily="34" charset="-120"/>
              <a:ea typeface="Microsoft JhengHei" panose="020B0604030504040204" pitchFamily="34" charset="-120"/>
            </a:endParaRPr>
          </a:p>
          <a:p>
            <a:pPr marL="274320" indent="-274320">
              <a:lnSpc>
                <a:spcPts val="36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人</a:t>
            </a:r>
            <a:r>
              <a:rPr lang="zh-CN" altLang="en-US" sz="2800" dirty="0">
                <a:solidFill>
                  <a:schemeClr val="bg1"/>
                </a:solidFill>
                <a:latin typeface="Microsoft JhengHei" panose="020B0604030504040204" pitchFamily="34" charset="-120"/>
                <a:ea typeface="Microsoft JhengHei" panose="020B0604030504040204" pitchFamily="34" charset="-120"/>
              </a:rPr>
              <a:t>口</a:t>
            </a:r>
            <a:r>
              <a:rPr lang="en-US" altLang="zh-TW" sz="2800" dirty="0">
                <a:solidFill>
                  <a:schemeClr val="bg1"/>
                </a:solidFill>
                <a:latin typeface="Microsoft JhengHei" panose="020B0604030504040204" pitchFamily="34" charset="-120"/>
                <a:ea typeface="Microsoft JhengHei" panose="020B0604030504040204" pitchFamily="34" charset="-120"/>
              </a:rPr>
              <a:t>2,200</a:t>
            </a:r>
            <a:r>
              <a:rPr lang="zh-TW" altLang="en-US" sz="2800" dirty="0">
                <a:solidFill>
                  <a:schemeClr val="bg1"/>
                </a:solidFill>
                <a:latin typeface="Microsoft JhengHei" panose="020B0604030504040204" pitchFamily="34" charset="-120"/>
                <a:ea typeface="Microsoft JhengHei" panose="020B0604030504040204" pitchFamily="34" charset="-120"/>
              </a:rPr>
              <a:t>万</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 「印度洋</a:t>
            </a:r>
            <a:r>
              <a:rPr lang="zh-TW" altLang="en-US" sz="2800" b="0" i="0" dirty="0">
                <a:solidFill>
                  <a:schemeClr val="bg1"/>
                </a:solidFill>
                <a:effectLst/>
                <a:latin typeface="Microsoft JhengHei" panose="020B0604030504040204" pitchFamily="34" charset="-120"/>
                <a:ea typeface="Microsoft JhengHei" panose="020B0604030504040204" pitchFamily="34" charset="-120"/>
              </a:rPr>
              <a:t>璀璨明珠</a:t>
            </a:r>
            <a:r>
              <a:rPr lang="zh-TW" altLang="en-US" sz="2800" dirty="0">
                <a:solidFill>
                  <a:schemeClr val="bg1"/>
                </a:solidFill>
                <a:latin typeface="Microsoft JhengHei" panose="020B0604030504040204" pitchFamily="34" charset="-120"/>
                <a:ea typeface="Microsoft JhengHei" panose="020B0604030504040204" pitchFamily="34" charset="-120"/>
              </a:rPr>
              <a:t>」</a:t>
            </a:r>
          </a:p>
          <a:p>
            <a:pPr marL="274320" indent="-274320">
              <a:lnSpc>
                <a:spcPts val="36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僧迦罗族群 </a:t>
            </a:r>
            <a:r>
              <a:rPr lang="en-US" altLang="zh-TW" sz="2800" dirty="0">
                <a:solidFill>
                  <a:schemeClr val="bg1"/>
                </a:solidFill>
                <a:latin typeface="Microsoft JhengHei" panose="020B0604030504040204" pitchFamily="34" charset="-120"/>
                <a:ea typeface="Microsoft JhengHei" panose="020B0604030504040204" pitchFamily="34" charset="-120"/>
              </a:rPr>
              <a:t>74%</a:t>
            </a:r>
            <a:r>
              <a:rPr lang="zh-TW" altLang="en-US" sz="2800" dirty="0">
                <a:solidFill>
                  <a:schemeClr val="bg1"/>
                </a:solidFill>
                <a:latin typeface="Microsoft JhengHei" panose="020B0604030504040204" pitchFamily="34" charset="-120"/>
                <a:ea typeface="Microsoft JhengHei" panose="020B0604030504040204" pitchFamily="34" charset="-120"/>
              </a:rPr>
              <a:t>，泰米尔族群 </a:t>
            </a:r>
            <a:r>
              <a:rPr lang="en-US" altLang="zh-TW" sz="2800" dirty="0">
                <a:solidFill>
                  <a:schemeClr val="bg1"/>
                </a:solidFill>
                <a:latin typeface="Microsoft JhengHei" panose="020B0604030504040204" pitchFamily="34" charset="-120"/>
                <a:ea typeface="Microsoft JhengHei" panose="020B0604030504040204" pitchFamily="34" charset="-120"/>
              </a:rPr>
              <a:t>14%</a:t>
            </a:r>
            <a:r>
              <a:rPr lang="zh-TW" altLang="en-US" sz="2800" dirty="0">
                <a:solidFill>
                  <a:schemeClr val="bg1"/>
                </a:solidFill>
                <a:latin typeface="Microsoft JhengHei" panose="020B0604030504040204" pitchFamily="34" charset="-120"/>
                <a:ea typeface="Microsoft JhengHei" panose="020B0604030504040204" pitchFamily="34" charset="-120"/>
              </a:rPr>
              <a:t>，</a:t>
            </a:r>
            <a:br>
              <a:rPr lang="en-MY" altLang="zh-TW" sz="2800" dirty="0">
                <a:solidFill>
                  <a:schemeClr val="bg1"/>
                </a:solidFill>
                <a:latin typeface="Microsoft JhengHei" panose="020B0604030504040204" pitchFamily="34" charset="-120"/>
                <a:ea typeface="Microsoft JhengHei" panose="020B0604030504040204" pitchFamily="34" charset="-120"/>
              </a:rPr>
            </a:br>
            <a:r>
              <a:rPr lang="zh-TW" altLang="en-US" sz="2800" dirty="0">
                <a:solidFill>
                  <a:schemeClr val="bg1"/>
                </a:solidFill>
                <a:latin typeface="Microsoft JhengHei" panose="020B0604030504040204" pitchFamily="34" charset="-120"/>
                <a:ea typeface="Microsoft JhengHei" panose="020B0604030504040204" pitchFamily="34" charset="-120"/>
              </a:rPr>
              <a:t>阿拉伯族群 </a:t>
            </a:r>
            <a:r>
              <a:rPr lang="en-US" altLang="zh-TW" sz="2800" dirty="0">
                <a:solidFill>
                  <a:schemeClr val="bg1"/>
                </a:solidFill>
                <a:latin typeface="Microsoft JhengHei" panose="020B0604030504040204" pitchFamily="34" charset="-120"/>
                <a:ea typeface="Microsoft JhengHei" panose="020B0604030504040204" pitchFamily="34" charset="-120"/>
              </a:rPr>
              <a:t>10%</a:t>
            </a:r>
          </a:p>
          <a:p>
            <a:pPr marL="274320" indent="-274320">
              <a:lnSpc>
                <a:spcPts val="3600"/>
              </a:lnSpc>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注重</a:t>
            </a:r>
            <a:r>
              <a:rPr lang="zh-TW" altLang="en-US" sz="2800" dirty="0">
                <a:solidFill>
                  <a:schemeClr val="bg1"/>
                </a:solidFill>
                <a:latin typeface="Microsoft JhengHei" panose="020B0604030504040204" pitchFamily="34" charset="-120"/>
                <a:ea typeface="Microsoft JhengHei" panose="020B0604030504040204" pitchFamily="34" charset="-120"/>
              </a:rPr>
              <a:t>禅修的小乘佛教重地</a:t>
            </a:r>
          </a:p>
          <a:p>
            <a:pPr marL="274320" indent="-274320">
              <a:lnSpc>
                <a:spcPts val="36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锡兰红茶，世界第三大产茶国</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盛产宝石</a:t>
            </a:r>
          </a:p>
          <a:p>
            <a:pPr marL="274320" indent="-274320">
              <a:lnSpc>
                <a:spcPts val="3600"/>
              </a:lnSpc>
              <a:spcAft>
                <a:spcPts val="300"/>
              </a:spcAft>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25</a:t>
            </a:r>
            <a:r>
              <a:rPr lang="zh-TW" altLang="en-US" sz="2800" dirty="0">
                <a:solidFill>
                  <a:schemeClr val="bg1"/>
                </a:solidFill>
                <a:latin typeface="Microsoft JhengHei" panose="020B0604030504040204" pitchFamily="34" charset="-120"/>
                <a:ea typeface="Microsoft JhengHei" panose="020B0604030504040204" pitchFamily="34" charset="-120"/>
              </a:rPr>
              <a:t>年内战，十四万军民殒命</a:t>
            </a:r>
          </a:p>
          <a:p>
            <a:pPr marL="274320" indent="-274320">
              <a:lnSpc>
                <a:spcPts val="3600"/>
              </a:lnSpc>
              <a:spcAft>
                <a:spcPts val="3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裙带治政、举债建设</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恐袭疫情、俄乌战争、</a:t>
            </a:r>
            <a:br>
              <a:rPr lang="en-MY" altLang="zh-TW" sz="2800" dirty="0">
                <a:solidFill>
                  <a:schemeClr val="bg1"/>
                </a:solidFill>
                <a:latin typeface="Microsoft JhengHei" panose="020B0604030504040204" pitchFamily="34" charset="-120"/>
                <a:ea typeface="Microsoft JhengHei" panose="020B0604030504040204" pitchFamily="34" charset="-120"/>
              </a:rPr>
            </a:br>
            <a:r>
              <a:rPr lang="zh-CN" altLang="en-US" sz="2800" dirty="0">
                <a:solidFill>
                  <a:schemeClr val="bg1"/>
                </a:solidFill>
                <a:latin typeface="Microsoft JhengHei" panose="020B0604030504040204" pitchFamily="34" charset="-120"/>
                <a:ea typeface="Microsoft JhengHei" panose="020B0604030504040204" pitchFamily="34" charset="-120"/>
              </a:rPr>
              <a:t>推行</a:t>
            </a:r>
            <a:r>
              <a:rPr lang="zh-TW" altLang="en-US" sz="2800" dirty="0">
                <a:solidFill>
                  <a:schemeClr val="bg1"/>
                </a:solidFill>
                <a:latin typeface="Microsoft JhengHei" panose="020B0604030504040204" pitchFamily="34" charset="-120"/>
                <a:ea typeface="Microsoft JhengHei" panose="020B0604030504040204" pitchFamily="34" charset="-120"/>
              </a:rPr>
              <a:t>有机农业</a:t>
            </a:r>
            <a:r>
              <a:rPr lang="zh-CN" altLang="en-US" sz="2800" dirty="0">
                <a:solidFill>
                  <a:schemeClr val="bg1"/>
                </a:solidFill>
                <a:latin typeface="Microsoft JhengHei" panose="020B0604030504040204" pitchFamily="34" charset="-120"/>
                <a:ea typeface="Microsoft JhengHei" panose="020B0604030504040204" pitchFamily="34" charset="-120"/>
              </a:rPr>
              <a:t>失败</a:t>
            </a:r>
            <a:r>
              <a:rPr lang="zh-TW" altLang="en-US" sz="2800" dirty="0">
                <a:solidFill>
                  <a:schemeClr val="bg1"/>
                </a:solidFill>
                <a:latin typeface="Microsoft JhengHei" panose="020B0604030504040204" pitchFamily="34" charset="-120"/>
                <a:ea typeface="Microsoft JhengHei" panose="020B0604030504040204" pitchFamily="34" charset="-120"/>
              </a:rPr>
              <a:t>、全球利率上升</a:t>
            </a:r>
            <a:r>
              <a:rPr lang="zh-CN" altLang="en-US" sz="2800" dirty="0">
                <a:solidFill>
                  <a:schemeClr val="bg1"/>
                </a:solidFill>
                <a:latin typeface="Microsoft JhengHei" panose="020B0604030504040204" pitchFamily="34" charset="-120"/>
                <a:ea typeface="Microsoft JhengHei" panose="020B0604030504040204" pitchFamily="34" charset="-120"/>
              </a:rPr>
              <a:t>，</a:t>
            </a:r>
            <a:br>
              <a:rPr lang="en-MY" altLang="zh-CN" sz="2800" dirty="0">
                <a:solidFill>
                  <a:schemeClr val="bg1"/>
                </a:solidFill>
                <a:latin typeface="Microsoft JhengHei" panose="020B0604030504040204" pitchFamily="34" charset="-120"/>
                <a:ea typeface="Microsoft JhengHei" panose="020B0604030504040204" pitchFamily="34" charset="-120"/>
              </a:rPr>
            </a:br>
            <a:r>
              <a:rPr lang="en-US" altLang="zh-TW" sz="2800" dirty="0">
                <a:solidFill>
                  <a:schemeClr val="bg1"/>
                </a:solidFill>
                <a:latin typeface="Microsoft JhengHei" panose="020B0604030504040204" pitchFamily="34" charset="-120"/>
                <a:ea typeface="Microsoft JhengHei" panose="020B0604030504040204" pitchFamily="34" charset="-120"/>
              </a:rPr>
              <a:t>2022</a:t>
            </a:r>
            <a:r>
              <a:rPr lang="zh-TW" altLang="en-US" sz="2800" dirty="0">
                <a:solidFill>
                  <a:schemeClr val="bg1"/>
                </a:solidFill>
                <a:latin typeface="Microsoft JhengHei" panose="020B0604030504040204" pitchFamily="34" charset="-120"/>
                <a:ea typeface="Microsoft JhengHei" panose="020B0604030504040204" pitchFamily="34" charset="-120"/>
              </a:rPr>
              <a:t>七月宣布债务违约，经济破产</a:t>
            </a:r>
          </a:p>
          <a:p>
            <a:pPr marL="274320" indent="-274320">
              <a:lnSpc>
                <a:spcPts val="3600"/>
              </a:lnSpc>
              <a:spcAft>
                <a:spcPts val="3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全国石油</a:t>
            </a:r>
            <a:r>
              <a:rPr lang="zh-CN" altLang="en-US" sz="2800" dirty="0">
                <a:solidFill>
                  <a:schemeClr val="bg1"/>
                </a:solidFill>
                <a:latin typeface="Microsoft JhengHei" panose="020B0604030504040204" pitchFamily="34" charset="-120"/>
                <a:ea typeface="Microsoft JhengHei" panose="020B0604030504040204" pitchFamily="34" charset="-120"/>
              </a:rPr>
              <a:t>短缺</a:t>
            </a:r>
            <a:r>
              <a:rPr lang="zh-TW" altLang="en-US" sz="2800" dirty="0">
                <a:solidFill>
                  <a:schemeClr val="bg1"/>
                </a:solidFill>
                <a:latin typeface="Microsoft JhengHei" panose="020B0604030504040204" pitchFamily="34" charset="-120"/>
                <a:ea typeface="Microsoft JhengHei" panose="020B0604030504040204" pitchFamily="34" charset="-120"/>
              </a:rPr>
              <a:t>，车子开不动、工厂没电，</a:t>
            </a:r>
            <a:br>
              <a:rPr lang="en-MY" altLang="zh-TW" sz="2800" dirty="0">
                <a:solidFill>
                  <a:schemeClr val="bg1"/>
                </a:solidFill>
                <a:latin typeface="Microsoft JhengHei" panose="020B0604030504040204" pitchFamily="34" charset="-120"/>
                <a:ea typeface="Microsoft JhengHei" panose="020B0604030504040204" pitchFamily="34" charset="-120"/>
              </a:rPr>
            </a:br>
            <a:r>
              <a:rPr lang="zh-TW" altLang="en-US" sz="2800" dirty="0">
                <a:solidFill>
                  <a:schemeClr val="bg1"/>
                </a:solidFill>
                <a:latin typeface="Microsoft JhengHei" panose="020B0604030504040204" pitchFamily="34" charset="-120"/>
                <a:ea typeface="Microsoft JhengHei" panose="020B0604030504040204" pitchFamily="34" charset="-120"/>
              </a:rPr>
              <a:t>架上没货品，生病没药医。</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儿童营养不良率位居南亚第二位，仅次于阿富汗。</a:t>
            </a:r>
            <a:endParaRPr lang="en-MY" sz="2800" dirty="0">
              <a:solidFill>
                <a:schemeClr val="bg1"/>
              </a:solidFill>
              <a:latin typeface="Microsoft JhengHei" panose="020B0604030504040204" pitchFamily="34" charset="-120"/>
              <a:ea typeface="Microsoft JhengHei" panose="020B0604030504040204" pitchFamily="34" charset="-120"/>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0" y="2502948"/>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l="623" r="623"/>
          <a:stretch>
            <a:fillRect/>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chemeClr val="accent6">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228600" y="914400"/>
            <a:ext cx="11658599" cy="6629400"/>
          </a:xfrm>
        </p:spPr>
        <p:txBody>
          <a:bodyPr>
            <a:noAutofit/>
          </a:bodyPr>
          <a:lstStyle/>
          <a:p>
            <a:pPr marL="0" indent="0" algn="ctr">
              <a:lnSpc>
                <a:spcPct val="100000"/>
              </a:lnSpc>
              <a:spcBef>
                <a:spcPts val="0"/>
              </a:spcBef>
              <a:spcAft>
                <a:spcPts val="600"/>
              </a:spcAft>
              <a:buNone/>
            </a:pPr>
            <a:r>
              <a:rPr lang="en-MY" altLang="zh-TW" sz="3200" kern="100" dirty="0" err="1">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a:t>
            </a:r>
            <a: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斯</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兰卡</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正经历</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国家破产</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种族</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宗教对立</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CN"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内战</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恐袭</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所带来</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的创伤</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与</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分裂，</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求主的安慰临到在战争中失去亲人</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家园</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与盼望</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的百姓</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赐他们</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力量</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和</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勇气重新建立生活。</a:t>
            </a:r>
          </a:p>
          <a:p>
            <a:pPr marL="0" indent="0" algn="ctr">
              <a:lnSpc>
                <a:spcPct val="100000"/>
              </a:lnSpc>
              <a:spcBef>
                <a:spcPts val="0"/>
              </a:spcBef>
              <a:spcAft>
                <a:spcPts val="600"/>
              </a:spcAft>
              <a:buNone/>
            </a:pP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天父，斯</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兰卡的僧迦罗佛教徒</a:t>
            </a: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CN"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泰米尔印度教徒和阿拉伯穆斯林，</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都</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寻求真理、智慧和平安，愿他们都</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能</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寻见耶稣基督！</a:t>
            </a:r>
            <a:endPar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愿不同宗教</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族裔</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和</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社群都能被公平对待，免受仇恨</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与</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迫害；</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我们为</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长期遭</a:t>
            </a: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受到</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欺压</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、被</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歧视</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贫困的泰米尔人</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祈求</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他们都</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能找到内心的平安</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与</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宽恕。</a:t>
            </a:r>
            <a:br>
              <a:rPr lang="en-MY" altLang="zh-TW"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奉主耶稣基督的名求，阿们</a:t>
            </a:r>
            <a:r>
              <a:rPr lang="zh-CN" sz="3200" b="1" kern="100" dirty="0">
                <a:solidFill>
                  <a:schemeClr val="bg1"/>
                </a:solidFill>
                <a:effectLst/>
                <a:latin typeface="Microsoft JhengHei" panose="020B0604030504040204" pitchFamily="34" charset="-120"/>
                <a:ea typeface="Microsoft JhengHei" panose="020B0604030504040204" pitchFamily="34" charset="-120"/>
                <a:cs typeface="PMingLiU" panose="02020500000000000000" pitchFamily="18" charset="-120"/>
              </a:rPr>
              <a:t>！</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2" name="文字方塊 11"/>
          <p:cNvSpPr txBox="1"/>
          <p:nvPr/>
        </p:nvSpPr>
        <p:spPr>
          <a:xfrm>
            <a:off x="2286000" y="228600"/>
            <a:ext cx="7249078" cy="583565"/>
          </a:xfrm>
          <a:prstGeom prst="rect">
            <a:avLst/>
          </a:prstGeom>
          <a:noFill/>
        </p:spPr>
        <p:txBody>
          <a:bodyPr wrap="square" rtlCol="0">
            <a:spAutoFit/>
          </a:bodyPr>
          <a:lstStyle/>
          <a:p>
            <a:pPr algn="ctr"/>
            <a:r>
              <a:rPr lang="zh-CN" altLang="en-US" sz="3200" b="1" dirty="0">
                <a:solidFill>
                  <a:schemeClr val="bg1"/>
                </a:solidFill>
                <a:effectLst/>
                <a:ea typeface="Microsoft JhengHei" panose="020B0604030504040204" pitchFamily="34" charset="-120"/>
                <a:cs typeface="Times New Roman" panose="02020603050405020304" pitchFamily="18" charset="0"/>
              </a:rPr>
              <a:t>为</a:t>
            </a:r>
            <a:r>
              <a:rPr lang="zh-TW" altLang="en-US" sz="32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斯</a:t>
            </a:r>
            <a:r>
              <a:rPr lang="zh-CN" altLang="en-US" sz="32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2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兰卡</a:t>
            </a:r>
            <a:r>
              <a:rPr lang="zh-CN" altLang="en-US" sz="3200" b="1" dirty="0">
                <a:solidFill>
                  <a:schemeClr val="bg1"/>
                </a:solidFill>
                <a:effectLst/>
                <a:ea typeface="Microsoft JhengHei" panose="020B0604030504040204" pitchFamily="34" charset="-120"/>
                <a:cs typeface="Times New Roman" panose="02020603050405020304" pitchFamily="18" charset="0"/>
              </a:rPr>
              <a:t>祷告</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4602517" y="2988430"/>
            <a:ext cx="6911401" cy="911860"/>
          </a:xfrm>
          <a:prstGeom prst="rect">
            <a:avLst/>
          </a:prstGeom>
        </p:spPr>
        <p:txBody>
          <a:bodyPr wrap="square">
            <a:spAutoFit/>
          </a:bodyPr>
          <a:lstStyle/>
          <a:p>
            <a:pPr fontAlgn="base">
              <a:lnSpc>
                <a:spcPts val="3200"/>
              </a:lnSpc>
            </a:pPr>
            <a:r>
              <a:rPr lang="zh-TW" altLang="en-US" sz="2400" dirty="0">
                <a:solidFill>
                  <a:schemeClr val="bg1"/>
                </a:solidFill>
                <a:latin typeface="Microsoft YaHei Light" panose="020B0502040204020203" pitchFamily="34" charset="-122"/>
                <a:ea typeface="Microsoft YaHei Light" panose="020B0502040204020203" pitchFamily="34" charset="-122"/>
              </a:rPr>
              <a:t>不再是个人的祷告，我们开始一起祈祷。</a:t>
            </a:r>
            <a:br>
              <a:rPr lang="zh-TW" altLang="en-US" sz="2400" dirty="0">
                <a:solidFill>
                  <a:schemeClr val="bg1"/>
                </a:solidFill>
                <a:latin typeface="Microsoft YaHei Light" panose="020B0502040204020203" pitchFamily="34" charset="-122"/>
                <a:ea typeface="Microsoft YaHei Light" panose="020B0502040204020203" pitchFamily="34" charset="-122"/>
              </a:rPr>
            </a:br>
            <a:r>
              <a:rPr lang="en-US" altLang="zh-TW" sz="2400" dirty="0">
                <a:solidFill>
                  <a:schemeClr val="bg1"/>
                </a:solidFill>
                <a:latin typeface="Microsoft JhengHei" panose="020B0604030504040204" pitchFamily="34" charset="-120"/>
                <a:ea typeface="Microsoft JhengHei" panose="020B0604030504040204" pitchFamily="34" charset="-120"/>
              </a:rPr>
              <a:t>30</a:t>
            </a:r>
            <a:r>
              <a:rPr lang="zh-TW" altLang="en-US" sz="2400" dirty="0">
                <a:solidFill>
                  <a:schemeClr val="bg1"/>
                </a:solidFill>
                <a:latin typeface="Microsoft JhengHei" panose="020B0604030504040204" pitchFamily="34" charset="-120"/>
                <a:ea typeface="Microsoft JhengHei" panose="020B0604030504040204" pitchFamily="34" charset="-120"/>
              </a:rPr>
              <a:t>分钟，生活</a:t>
            </a:r>
            <a:r>
              <a:rPr lang="zh-CN" altLang="en-US" sz="2400" dirty="0">
                <a:solidFill>
                  <a:schemeClr val="bg1"/>
                </a:solidFill>
                <a:latin typeface="Microsoft JhengHei" panose="020B0604030504040204" pitchFamily="34" charset="-120"/>
                <a:ea typeface="Microsoft JhengHei" panose="020B0604030504040204" pitchFamily="34" charset="-120"/>
              </a:rPr>
              <a:t>再</a:t>
            </a:r>
            <a:r>
              <a:rPr lang="zh-TW" altLang="en-US" sz="2400" dirty="0">
                <a:solidFill>
                  <a:schemeClr val="bg1"/>
                </a:solidFill>
                <a:latin typeface="Microsoft JhengHei" panose="020B0604030504040204" pitchFamily="34" charset="-120"/>
                <a:ea typeface="Microsoft JhengHei" panose="020B0604030504040204" pitchFamily="34" charset="-120"/>
              </a:rPr>
              <a:t>忙碌的人都能找到时间参与。</a:t>
            </a:r>
            <a:endParaRPr lang="zh-CN" altLang="en-US" sz="2400" dirty="0">
              <a:solidFill>
                <a:schemeClr val="bg1"/>
              </a:solidFill>
              <a:latin typeface="Microsoft JhengHei" panose="020B0604030504040204" pitchFamily="34" charset="-120"/>
              <a:ea typeface="Microsoft JhengHei" panose="020B0604030504040204" pitchFamily="34" charset="-120"/>
            </a:endParaRPr>
          </a:p>
        </p:txBody>
      </p:sp>
      <p:pic>
        <p:nvPicPr>
          <p:cNvPr id="2" name="Graph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4122" y="1"/>
            <a:ext cx="4713254" cy="6858000"/>
          </a:xfrm>
          <a:prstGeom prst="rect">
            <a:avLst/>
          </a:prstGeom>
        </p:spPr>
      </p:pic>
      <p:pic>
        <p:nvPicPr>
          <p:cNvPr id="13" name="Graphic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3145" y="4273637"/>
            <a:ext cx="4866748" cy="1939381"/>
          </a:xfrm>
          <a:prstGeom prst="rect">
            <a:avLst/>
          </a:prstGeom>
        </p:spPr>
      </p:pic>
      <p:pic>
        <p:nvPicPr>
          <p:cNvPr id="4" name="Graphic 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5408" y="944442"/>
            <a:ext cx="5726021" cy="1822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0-#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6" presetClass="emph" presetSubtype="0" fill="hold" nodeType="withEffect">
                                  <p:stCondLst>
                                    <p:cond delay="230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904063" y="2273770"/>
            <a:ext cx="1914259" cy="2606347"/>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51050" y="2316839"/>
            <a:ext cx="2278571" cy="2491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8</TotalTime>
  <Words>2786</Words>
  <Application>Microsoft Office PowerPoint</Application>
  <PresentationFormat>Widescreen</PresentationFormat>
  <Paragraphs>93</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Microsoft JhengHei</vt:lpstr>
      <vt:lpstr>Microsoft YaHei Light</vt:lpstr>
      <vt:lpstr>Microsoft YaHei UI</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2953</cp:revision>
  <dcterms:created xsi:type="dcterms:W3CDTF">2020-11-06T17:04:00Z</dcterms:created>
  <dcterms:modified xsi:type="dcterms:W3CDTF">2023-11-29T08:38:21Z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3F8A3C643ED24B86BCF96D1CFB0CB11C_12</vt:lpwstr>
  </property>
  <property fmtid="{D5CDD505-2E9C-101B-9397-08002B2CF9AE}" pid="3" name="KSOProductBuildVer">
    <vt:lpwstr>1033-12.2.0.13306</vt:lpwstr>
  </property>
</Properties>
</file>