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
  </p:notesMasterIdLst>
  <p:sldIdLst>
    <p:sldId id="270" r:id="rId2"/>
    <p:sldId id="311" r:id="rId3"/>
    <p:sldId id="367" r:id="rId4"/>
    <p:sldId id="371" r:id="rId5"/>
    <p:sldId id="373" r:id="rId6"/>
    <p:sldId id="375" r:id="rId7"/>
    <p:sldId id="376" r:id="rId8"/>
    <p:sldId id="381" r:id="rId9"/>
    <p:sldId id="382"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sther fan" initials="ef" lastIdx="1" clrIdx="0"/>
  <p:cmAuthor id="2" name="Yeng Shiow Lim" initials="YSL"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2D09"/>
    <a:srgbClr val="233B53"/>
    <a:srgbClr val="7B380B"/>
    <a:srgbClr val="D4D6C4"/>
    <a:srgbClr val="064A4A"/>
    <a:srgbClr val="2F4F6F"/>
    <a:srgbClr val="244272"/>
    <a:srgbClr val="3E4818"/>
    <a:srgbClr val="533993"/>
    <a:srgbClr val="623C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19" autoAdjust="0"/>
    <p:restoredTop sz="70658" autoAdjust="0"/>
  </p:normalViewPr>
  <p:slideViewPr>
    <p:cSldViewPr showGuides="1">
      <p:cViewPr varScale="1">
        <p:scale>
          <a:sx n="60" d="100"/>
          <a:sy n="60" d="100"/>
        </p:scale>
        <p:origin x="895" y="31"/>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49FC77-4C07-4250-9504-1442D3B1CB40}" type="datetimeFigureOut">
              <a:rPr lang="en-US" smtClean="0"/>
              <a:t>12/4/2023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70A47A-5C7E-436F-BE97-00A4918567CB}"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altLang="zh-TW" b="0" i="0" dirty="0">
                <a:solidFill>
                  <a:srgbClr val="585858"/>
                </a:solidFill>
                <a:effectLst/>
                <a:latin typeface="Open Sans"/>
              </a:rPr>
              <a:t>The Mission Path continues to pray for countries that are in humanitarian crises – South Sudan and Haiti - in the month of December. We learn about their various vulnerable and acute sufferings and their hidden fundamental problems.  Please prepare to have a praying heart. </a:t>
            </a:r>
          </a:p>
          <a:p>
            <a:br>
              <a:rPr lang="en-MY" altLang="zh-TW" dirty="0"/>
            </a:br>
            <a:r>
              <a:rPr lang="en-MY" altLang="zh-TW" dirty="0"/>
              <a:t>We will then pray for Sri Lanka - a beautiful island in South Asia, a renounced producer of Ceylon black tea, and a glamorous pearl in the Indian Ocean. Yet, it was also the first East Asia country that announced bankruptcy in this century. </a:t>
            </a:r>
            <a:endParaRPr lang="en-US" b="0" dirty="0"/>
          </a:p>
        </p:txBody>
      </p:sp>
      <p:sp>
        <p:nvSpPr>
          <p:cNvPr id="4" name="Slide Number Placeholder 3"/>
          <p:cNvSpPr>
            <a:spLocks noGrp="1"/>
          </p:cNvSpPr>
          <p:nvPr>
            <p:ph type="sldNum" sz="quarter" idx="10"/>
          </p:nvPr>
        </p:nvSpPr>
        <p:spPr/>
        <p:txBody>
          <a:bodyPr/>
          <a:lstStyle/>
          <a:p>
            <a:fld id="{4770A47A-5C7E-436F-BE97-00A4918567CB}" type="slidenum">
              <a:rPr lang="en-US" smtClean="0"/>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25000" lnSpcReduction="20000"/>
          </a:bodyPr>
          <a:lstStyle/>
          <a:p>
            <a:pPr marL="0" marR="0">
              <a:lnSpc>
                <a:spcPts val="1200"/>
              </a:lnSpc>
              <a:spcBef>
                <a:spcPts val="0"/>
              </a:spcBef>
              <a:spcAft>
                <a:spcPts val="0"/>
              </a:spcAft>
            </a:pPr>
            <a:r>
              <a:rPr lang="en-MY" altLang="zh-TW" sz="4400" dirty="0"/>
              <a:t>Sudan, historically known as Nubia, is a </a:t>
            </a:r>
            <a:r>
              <a:rPr lang="en-MY" altLang="zh-TW" sz="4400" dirty="0" err="1"/>
              <a:t>neighbor</a:t>
            </a:r>
            <a:r>
              <a:rPr lang="en-MY" altLang="zh-TW" sz="4400" dirty="0"/>
              <a:t> of Egypt and was once a Christian nation. </a:t>
            </a:r>
          </a:p>
          <a:p>
            <a:pPr marL="0" marR="0">
              <a:lnSpc>
                <a:spcPts val="1200"/>
              </a:lnSpc>
              <a:spcBef>
                <a:spcPts val="0"/>
              </a:spcBef>
              <a:spcAft>
                <a:spcPts val="0"/>
              </a:spcAft>
            </a:pPr>
            <a:r>
              <a:rPr lang="en-MY" altLang="zh-TW" sz="4400" dirty="0"/>
              <a:t>With the spread of Islam, by the 11th century, North Sudan became one of the </a:t>
            </a:r>
            <a:r>
              <a:rPr lang="en-MY" altLang="zh-TW" sz="4400" dirty="0" err="1"/>
              <a:t>centers</a:t>
            </a:r>
            <a:r>
              <a:rPr lang="en-MY" altLang="zh-TW" sz="4400" dirty="0"/>
              <a:t> for scientific and academic research in the Islamic world. South Sudan retained its Christian faith, leading to cultural and religious differences. </a:t>
            </a:r>
          </a:p>
          <a:p>
            <a:pPr marL="0" marR="0">
              <a:lnSpc>
                <a:spcPts val="1200"/>
              </a:lnSpc>
              <a:spcBef>
                <a:spcPts val="0"/>
              </a:spcBef>
              <a:spcAft>
                <a:spcPts val="0"/>
              </a:spcAft>
            </a:pPr>
            <a:r>
              <a:rPr lang="en-MY" altLang="zh-TW" sz="4400" dirty="0"/>
              <a:t>In the 19th century, Sudan was invaded by Egypt under the Ottoman empire. The Arabized North became a politically strategic </a:t>
            </a:r>
            <a:r>
              <a:rPr lang="en-MY" altLang="zh-TW" sz="4400" dirty="0" err="1"/>
              <a:t>center</a:t>
            </a:r>
            <a:r>
              <a:rPr lang="en-MY" altLang="zh-TW" sz="4400" dirty="0"/>
              <a:t>. </a:t>
            </a:r>
          </a:p>
          <a:p>
            <a:pPr marL="0" marR="0">
              <a:lnSpc>
                <a:spcPts val="1200"/>
              </a:lnSpc>
              <a:spcBef>
                <a:spcPts val="0"/>
              </a:spcBef>
              <a:spcAft>
                <a:spcPts val="0"/>
              </a:spcAft>
            </a:pPr>
            <a:r>
              <a:rPr lang="en-MY" altLang="zh-TW" sz="4400" dirty="0"/>
              <a:t>On the other hand, South Sudan, with diverse ethnic groups and cultures, possesses most of the oil resources. </a:t>
            </a:r>
          </a:p>
          <a:p>
            <a:pPr marL="0" marR="0">
              <a:lnSpc>
                <a:spcPts val="1200"/>
              </a:lnSpc>
              <a:spcBef>
                <a:spcPts val="0"/>
              </a:spcBef>
              <a:spcAft>
                <a:spcPts val="0"/>
              </a:spcAft>
            </a:pPr>
            <a:r>
              <a:rPr lang="en-MY" altLang="zh-TW" sz="4400" dirty="0"/>
              <a:t>After the fall of the Ottoman Empire, Sudan was jointly ruled by Britain and Egypt. The political elite in North Sudan reinforced their power by promoting Islamic law, competing for resources, and suppressing other ethnicities, religions, and cultures. The region has experienced prolonged internal conflicts and wars.</a:t>
            </a:r>
          </a:p>
          <a:p>
            <a:pPr marL="0" marR="0">
              <a:lnSpc>
                <a:spcPts val="1200"/>
              </a:lnSpc>
              <a:spcBef>
                <a:spcPts val="0"/>
              </a:spcBef>
              <a:spcAft>
                <a:spcPts val="0"/>
              </a:spcAft>
            </a:pPr>
            <a:endParaRPr lang="zh-TW" altLang="en-US" sz="4400" dirty="0"/>
          </a:p>
          <a:p>
            <a:pPr marL="0" marR="0">
              <a:lnSpc>
                <a:spcPts val="1200"/>
              </a:lnSpc>
              <a:spcBef>
                <a:spcPts val="0"/>
              </a:spcBef>
              <a:spcAft>
                <a:spcPts val="0"/>
              </a:spcAft>
            </a:pPr>
            <a:r>
              <a:rPr lang="en-US" altLang="zh-TW" sz="4400" dirty="0"/>
              <a:t>After decades of internal conflict, South Sudan declared independence in 2011, seeking to break free from the Muslim rule and religious persecution imposed by North Sudan. </a:t>
            </a:r>
          </a:p>
          <a:p>
            <a:pPr marL="0" marR="0">
              <a:lnSpc>
                <a:spcPts val="1200"/>
              </a:lnSpc>
              <a:spcBef>
                <a:spcPts val="0"/>
              </a:spcBef>
              <a:spcAft>
                <a:spcPts val="0"/>
              </a:spcAft>
            </a:pPr>
            <a:r>
              <a:rPr lang="en-US" altLang="zh-TW" sz="4400" dirty="0"/>
              <a:t>However, within just three years, conflicts between the President and Vice President erupted, resulting in hundreds of thousands of deaths and millions facing food shortages, displacement, and cholera outbreak. </a:t>
            </a:r>
          </a:p>
          <a:p>
            <a:pPr marL="0" marR="0">
              <a:lnSpc>
                <a:spcPts val="1200"/>
              </a:lnSpc>
              <a:spcBef>
                <a:spcPts val="0"/>
              </a:spcBef>
              <a:spcAft>
                <a:spcPts val="0"/>
              </a:spcAft>
            </a:pPr>
            <a:r>
              <a:rPr lang="en-US" altLang="zh-TW" sz="4400" dirty="0"/>
              <a:t>The hardships and suffering faced by the citizens during the civil war much worse than the previous persecution from North Sudan. Because of its weak international standing, the nation had not received the attention and assistance that it should have from the world.</a:t>
            </a:r>
          </a:p>
          <a:p>
            <a:pPr marL="0" marR="0">
              <a:lnSpc>
                <a:spcPts val="1200"/>
              </a:lnSpc>
              <a:spcBef>
                <a:spcPts val="0"/>
              </a:spcBef>
              <a:spcAft>
                <a:spcPts val="0"/>
              </a:spcAft>
            </a:pPr>
            <a:endParaRPr lang="zh-TW" altLang="en-US" sz="4400" dirty="0"/>
          </a:p>
          <a:p>
            <a:pPr marL="0" marR="0">
              <a:lnSpc>
                <a:spcPts val="1200"/>
              </a:lnSpc>
              <a:spcBef>
                <a:spcPts val="0"/>
              </a:spcBef>
              <a:spcAft>
                <a:spcPts val="0"/>
              </a:spcAft>
            </a:pPr>
            <a:r>
              <a:rPr lang="en-US" altLang="zh-TW" sz="4400" dirty="0"/>
              <a:t>On April 15, 2023, armed conflicts erupted across various regions in Sudan involving the government forces and predominantly militia-based preparatory units. </a:t>
            </a:r>
          </a:p>
          <a:p>
            <a:pPr marL="0" marR="0">
              <a:lnSpc>
                <a:spcPts val="1200"/>
              </a:lnSpc>
              <a:spcBef>
                <a:spcPts val="0"/>
              </a:spcBef>
              <a:spcAft>
                <a:spcPts val="0"/>
              </a:spcAft>
            </a:pPr>
            <a:r>
              <a:rPr lang="en-US" altLang="zh-TW" sz="4400" dirty="0"/>
              <a:t>In just a few months, this resulted in death of 4,000 people. 5.4 million people were forced to flee their homes and became refugees. </a:t>
            </a:r>
          </a:p>
          <a:p>
            <a:pPr marL="0" marR="0">
              <a:lnSpc>
                <a:spcPts val="1200"/>
              </a:lnSpc>
              <a:spcBef>
                <a:spcPts val="0"/>
              </a:spcBef>
              <a:spcAft>
                <a:spcPts val="0"/>
              </a:spcAft>
            </a:pPr>
            <a:r>
              <a:rPr lang="en-US" altLang="zh-TW" sz="4400" dirty="0"/>
              <a:t>With a population of 14 million, a staggering 9.5 million people of South Sudan are in need of humanitarian assistance. Women and girls are living under the constant threat of sexual violence amid this crisis!</a:t>
            </a:r>
            <a:endParaRPr lang="zh-TW" altLang="en-US" sz="4400" dirty="0"/>
          </a:p>
          <a:p>
            <a:pPr marL="0" marR="0">
              <a:lnSpc>
                <a:spcPts val="1200"/>
              </a:lnSpc>
              <a:spcBef>
                <a:spcPts val="0"/>
              </a:spcBef>
              <a:spcAft>
                <a:spcPts val="0"/>
              </a:spcAft>
            </a:pPr>
            <a:endParaRPr lang="zh-TW" altLang="en-US" sz="4400" dirty="0"/>
          </a:p>
          <a:p>
            <a:pPr marL="0" marR="0">
              <a:lnSpc>
                <a:spcPts val="1200"/>
              </a:lnSpc>
              <a:spcBef>
                <a:spcPts val="0"/>
              </a:spcBef>
              <a:spcAft>
                <a:spcPts val="0"/>
              </a:spcAft>
            </a:pPr>
            <a:r>
              <a:rPr lang="en-US" sz="4400" dirty="0"/>
              <a:t>From the 6th to the 14th century, the South Sudan region experienced 800 years of Christianization. In the 19th century, Gospel was re-evangelized. </a:t>
            </a:r>
          </a:p>
          <a:p>
            <a:pPr marL="0" marR="0">
              <a:lnSpc>
                <a:spcPts val="1200"/>
              </a:lnSpc>
              <a:spcBef>
                <a:spcPts val="0"/>
              </a:spcBef>
              <a:spcAft>
                <a:spcPts val="0"/>
              </a:spcAft>
            </a:pPr>
            <a:r>
              <a:rPr lang="en-US" sz="4400" dirty="0"/>
              <a:t>However, in the present day under power struggle, the area is marred by violence, sexual assault, massacres, and plunder. Love and light associated with the Christian faith is nowhere to be found!</a:t>
            </a:r>
          </a:p>
        </p:txBody>
      </p:sp>
      <p:sp>
        <p:nvSpPr>
          <p:cNvPr id="4" name="Slide Number Placeholder 3"/>
          <p:cNvSpPr>
            <a:spLocks noGrp="1"/>
          </p:cNvSpPr>
          <p:nvPr>
            <p:ph type="sldNum" sz="quarter" idx="10"/>
          </p:nvPr>
        </p:nvSpPr>
        <p:spPr/>
        <p:txBody>
          <a:bodyPr/>
          <a:lstStyle/>
          <a:p>
            <a:fld id="{4770A47A-5C7E-436F-BE97-00A4918567CB}" type="slidenum">
              <a:rPr lang="en-US" smtClean="0"/>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4770A47A-5C7E-436F-BE97-00A4918567CB}" type="slidenum">
              <a:rPr lang="en-US" smtClean="0"/>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25000" lnSpcReduction="20000"/>
          </a:bodyPr>
          <a:lstStyle/>
          <a:p>
            <a:pPr marL="0" marR="0">
              <a:lnSpc>
                <a:spcPts val="1200"/>
              </a:lnSpc>
              <a:spcBef>
                <a:spcPts val="0"/>
              </a:spcBef>
              <a:spcAft>
                <a:spcPts val="0"/>
              </a:spcAft>
            </a:pPr>
            <a:r>
              <a:rPr lang="en-US" altLang="zh-TW" sz="4400" b="1" dirty="0"/>
              <a:t>A Republic in despair</a:t>
            </a:r>
          </a:p>
          <a:p>
            <a:pPr marL="0" marR="0">
              <a:lnSpc>
                <a:spcPts val="1200"/>
              </a:lnSpc>
              <a:spcBef>
                <a:spcPts val="0"/>
              </a:spcBef>
              <a:spcAft>
                <a:spcPts val="0"/>
              </a:spcAft>
            </a:pPr>
            <a:r>
              <a:rPr lang="en-MY" altLang="zh-TW" sz="4400" dirty="0"/>
              <a:t>Haiti's original inhabitants were the Taino people, who were occupied by Span. Due to smallpox and massacres, this people group vanished.</a:t>
            </a:r>
          </a:p>
          <a:p>
            <a:pPr marL="0" marR="0">
              <a:lnSpc>
                <a:spcPts val="1200"/>
              </a:lnSpc>
              <a:spcBef>
                <a:spcPts val="0"/>
              </a:spcBef>
              <a:spcAft>
                <a:spcPts val="0"/>
              </a:spcAft>
            </a:pPr>
            <a:r>
              <a:rPr lang="en-MY" altLang="zh-TW" sz="4400" dirty="0"/>
              <a:t>The Spanish then brought in a large number of slaves from West Africa and introduced African voodoo practices to Haiti. </a:t>
            </a:r>
          </a:p>
          <a:p>
            <a:pPr marL="0" marR="0">
              <a:lnSpc>
                <a:spcPts val="1200"/>
              </a:lnSpc>
              <a:spcBef>
                <a:spcPts val="0"/>
              </a:spcBef>
              <a:spcAft>
                <a:spcPts val="0"/>
              </a:spcAft>
            </a:pPr>
            <a:endParaRPr lang="en-MY" altLang="zh-TW" sz="4400" dirty="0"/>
          </a:p>
          <a:p>
            <a:pPr marL="0" marR="0">
              <a:lnSpc>
                <a:spcPts val="1200"/>
              </a:lnSpc>
              <a:spcBef>
                <a:spcPts val="0"/>
              </a:spcBef>
              <a:spcAft>
                <a:spcPts val="0"/>
              </a:spcAft>
            </a:pPr>
            <a:r>
              <a:rPr lang="en-MY" altLang="zh-TW" sz="4400" dirty="0"/>
              <a:t>In 1791, slavery leaders launched a war for independence to break free from France’s ruling. They wanted to establish the first black people’s republic founded by African slaves in Latin America and the Caribbean. However, France demanded 150 million francs as compensation for the economic losses of the French slave owners due to Haiti's independence. If not complied, Haiti would face war. </a:t>
            </a:r>
          </a:p>
          <a:p>
            <a:pPr marL="0" marR="0">
              <a:lnSpc>
                <a:spcPts val="1200"/>
              </a:lnSpc>
              <a:spcBef>
                <a:spcPts val="0"/>
              </a:spcBef>
              <a:spcAft>
                <a:spcPts val="0"/>
              </a:spcAft>
            </a:pPr>
            <a:endParaRPr lang="en-MY" altLang="zh-TW" sz="4400" dirty="0"/>
          </a:p>
          <a:p>
            <a:pPr marL="0" marR="0">
              <a:lnSpc>
                <a:spcPts val="1200"/>
              </a:lnSpc>
              <a:spcBef>
                <a:spcPts val="0"/>
              </a:spcBef>
              <a:spcAft>
                <a:spcPts val="0"/>
              </a:spcAft>
            </a:pPr>
            <a:r>
              <a:rPr lang="en-US" altLang="zh-TW" sz="4400" dirty="0"/>
              <a:t>Without the money/funding to build schools, hospitals, roads, water and electricity, people’s health was destined to be weak and disease-prone.</a:t>
            </a:r>
          </a:p>
          <a:p>
            <a:pPr marL="0" marR="0">
              <a:lnSpc>
                <a:spcPts val="1200"/>
              </a:lnSpc>
              <a:spcBef>
                <a:spcPts val="0"/>
              </a:spcBef>
              <a:spcAft>
                <a:spcPts val="0"/>
              </a:spcAft>
            </a:pPr>
            <a:r>
              <a:rPr lang="en-US" altLang="zh-TW" sz="4400" dirty="0"/>
              <a:t>Today, it remains to be the least developed countries in the Americas. Unemployment rate is 75%, marked by poverty and chaos. </a:t>
            </a:r>
            <a:endParaRPr lang="zh-TW" altLang="en-US" sz="4400" dirty="0"/>
          </a:p>
          <a:p>
            <a:pPr marL="0" marR="0">
              <a:lnSpc>
                <a:spcPts val="1200"/>
              </a:lnSpc>
              <a:spcBef>
                <a:spcPts val="0"/>
              </a:spcBef>
              <a:spcAft>
                <a:spcPts val="0"/>
              </a:spcAft>
            </a:pPr>
            <a:endParaRPr lang="zh-TW" altLang="en-US" sz="4400" dirty="0"/>
          </a:p>
          <a:p>
            <a:pPr marL="0" marR="0">
              <a:lnSpc>
                <a:spcPts val="1200"/>
              </a:lnSpc>
              <a:spcBef>
                <a:spcPts val="0"/>
              </a:spcBef>
              <a:spcAft>
                <a:spcPts val="0"/>
              </a:spcAft>
            </a:pPr>
            <a:r>
              <a:rPr lang="en-US" altLang="zh-TW" sz="4400" b="1" dirty="0"/>
              <a:t>200 years of history, 100 presidents</a:t>
            </a:r>
          </a:p>
          <a:p>
            <a:pPr marL="0" marR="0">
              <a:lnSpc>
                <a:spcPts val="1200"/>
              </a:lnSpc>
              <a:spcBef>
                <a:spcPts val="0"/>
              </a:spcBef>
              <a:spcAft>
                <a:spcPts val="0"/>
              </a:spcAft>
            </a:pPr>
            <a:r>
              <a:rPr lang="en-US" altLang="zh-TW" sz="4400" dirty="0"/>
              <a:t>After independence, Haiti had not been able to establish an effective democracy system. Political instability with dictators continuously coming to power and being overthrown.</a:t>
            </a:r>
          </a:p>
          <a:p>
            <a:pPr marL="0" marR="0">
              <a:lnSpc>
                <a:spcPts val="1200"/>
              </a:lnSpc>
              <a:spcBef>
                <a:spcPts val="0"/>
              </a:spcBef>
              <a:spcAft>
                <a:spcPts val="0"/>
              </a:spcAft>
            </a:pPr>
            <a:r>
              <a:rPr lang="en-US" altLang="zh-TW" sz="4400" dirty="0"/>
              <a:t>Within its 200 years of history, Haiti experienced a hundred changes of government, reflecting the prolonged turmoil of the pollical arena and societal livelihood.</a:t>
            </a:r>
            <a:endParaRPr lang="zh-TW" altLang="en-US" sz="4400" dirty="0"/>
          </a:p>
          <a:p>
            <a:pPr marL="0" marR="0">
              <a:lnSpc>
                <a:spcPts val="1200"/>
              </a:lnSpc>
              <a:spcBef>
                <a:spcPts val="0"/>
              </a:spcBef>
              <a:spcAft>
                <a:spcPts val="0"/>
              </a:spcAft>
            </a:pPr>
            <a:endParaRPr lang="en-MY" altLang="zh-TW" sz="4400" b="1" dirty="0"/>
          </a:p>
          <a:p>
            <a:pPr marL="0" marR="0">
              <a:lnSpc>
                <a:spcPts val="1200"/>
              </a:lnSpc>
              <a:spcBef>
                <a:spcPts val="0"/>
              </a:spcBef>
              <a:spcAft>
                <a:spcPts val="0"/>
              </a:spcAft>
            </a:pPr>
            <a:r>
              <a:rPr lang="en-US" altLang="zh-TW" sz="4400" b="1" dirty="0"/>
              <a:t>The rich and the powerful colluded with the gangsters</a:t>
            </a:r>
          </a:p>
          <a:p>
            <a:pPr marL="0" marR="0">
              <a:lnSpc>
                <a:spcPts val="1200"/>
              </a:lnSpc>
              <a:spcBef>
                <a:spcPts val="0"/>
              </a:spcBef>
              <a:spcAft>
                <a:spcPts val="0"/>
              </a:spcAft>
            </a:pPr>
            <a:r>
              <a:rPr lang="en-US" altLang="zh-TW" sz="4400" dirty="0"/>
              <a:t>Haiti is the only country condemned by all five permanent members of the United Nations Security Council. This condemnation stems from the longstanding collaboration of the Haitian politicians, wealthy individuals, and gangs, involving in illegal activities and the use of gangs to attack enemies. </a:t>
            </a:r>
          </a:p>
          <a:p>
            <a:pPr marL="0" marR="0">
              <a:lnSpc>
                <a:spcPts val="1200"/>
              </a:lnSpc>
              <a:spcBef>
                <a:spcPts val="0"/>
              </a:spcBef>
              <a:spcAft>
                <a:spcPts val="0"/>
              </a:spcAft>
            </a:pPr>
            <a:r>
              <a:rPr lang="en-US" altLang="zh-TW" sz="4400" dirty="0"/>
              <a:t>In 2022 alone, the Supreme Court was emptied of judicial documents five times by gangs. The social and political situation is extremely chaotic.</a:t>
            </a:r>
            <a:endParaRPr lang="zh-TW" altLang="en-US" sz="4400" dirty="0"/>
          </a:p>
          <a:p>
            <a:pPr marL="0" marR="0">
              <a:lnSpc>
                <a:spcPts val="1200"/>
              </a:lnSpc>
              <a:spcBef>
                <a:spcPts val="0"/>
              </a:spcBef>
              <a:spcAft>
                <a:spcPts val="0"/>
              </a:spcAft>
            </a:pPr>
            <a:endParaRPr lang="zh-TW" altLang="en-US" sz="4400" dirty="0"/>
          </a:p>
          <a:p>
            <a:pPr marL="0" marR="0">
              <a:lnSpc>
                <a:spcPts val="1200"/>
              </a:lnSpc>
              <a:spcBef>
                <a:spcPts val="0"/>
              </a:spcBef>
              <a:spcAft>
                <a:spcPts val="0"/>
              </a:spcAft>
            </a:pPr>
            <a:r>
              <a:rPr lang="en-US" altLang="zh-TW" sz="4400" b="1" dirty="0"/>
              <a:t>Natural disasters more ruthless than human woes</a:t>
            </a:r>
          </a:p>
          <a:p>
            <a:pPr marL="0" marR="0">
              <a:lnSpc>
                <a:spcPts val="1200"/>
              </a:lnSpc>
              <a:spcBef>
                <a:spcPts val="0"/>
              </a:spcBef>
              <a:spcAft>
                <a:spcPts val="0"/>
              </a:spcAft>
            </a:pPr>
            <a:r>
              <a:rPr lang="en-US" altLang="zh-TW" sz="4400" dirty="0"/>
              <a:t>Located in an earthquake-prone zone, Haiti has experienced earthquakes, tsunamis, and in recent years, floods and mudslides, making people’s profound hardship even worse. </a:t>
            </a:r>
          </a:p>
          <a:p>
            <a:pPr marL="0" marR="0">
              <a:lnSpc>
                <a:spcPts val="1200"/>
              </a:lnSpc>
              <a:spcBef>
                <a:spcPts val="0"/>
              </a:spcBef>
              <a:spcAft>
                <a:spcPts val="0"/>
              </a:spcAft>
            </a:pPr>
            <a:r>
              <a:rPr lang="en-US" altLang="zh-TW" sz="4400" dirty="0"/>
              <a:t>The earthquake in 2010 caused the death of 300,000 lives. The country has yet to recover.</a:t>
            </a:r>
          </a:p>
          <a:p>
            <a:pPr marL="0" marR="0">
              <a:lnSpc>
                <a:spcPts val="1200"/>
              </a:lnSpc>
              <a:spcBef>
                <a:spcPts val="0"/>
              </a:spcBef>
              <a:spcAft>
                <a:spcPts val="0"/>
              </a:spcAft>
            </a:pPr>
            <a:endParaRPr lang="en-US" sz="4400" dirty="0"/>
          </a:p>
        </p:txBody>
      </p:sp>
      <p:sp>
        <p:nvSpPr>
          <p:cNvPr id="4" name="Slide Number Placeholder 3"/>
          <p:cNvSpPr>
            <a:spLocks noGrp="1"/>
          </p:cNvSpPr>
          <p:nvPr>
            <p:ph type="sldNum" sz="quarter" idx="10"/>
          </p:nvPr>
        </p:nvSpPr>
        <p:spPr/>
        <p:txBody>
          <a:bodyPr/>
          <a:lstStyle/>
          <a:p>
            <a:fld id="{4770A47A-5C7E-436F-BE97-00A4918567CB}" type="slidenum">
              <a:rPr lang="en-US" smtClean="0"/>
              <a:t>4</a:t>
            </a:fld>
            <a:endParaRPr lang="en-US"/>
          </a:p>
        </p:txBody>
      </p:sp>
    </p:spTree>
    <p:extLst>
      <p:ext uri="{BB962C8B-B14F-4D97-AF65-F5344CB8AC3E}">
        <p14:creationId xmlns:p14="http://schemas.microsoft.com/office/powerpoint/2010/main" val="2702709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4770A47A-5C7E-436F-BE97-00A4918567CB}" type="slidenum">
              <a:rPr lang="en-US" smtClean="0"/>
              <a:t>5</a:t>
            </a:fld>
            <a:endParaRPr lang="en-US"/>
          </a:p>
        </p:txBody>
      </p:sp>
    </p:spTree>
    <p:extLst>
      <p:ext uri="{BB962C8B-B14F-4D97-AF65-F5344CB8AC3E}">
        <p14:creationId xmlns:p14="http://schemas.microsoft.com/office/powerpoint/2010/main" val="3460965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25000" lnSpcReduction="20000"/>
          </a:bodyPr>
          <a:lstStyle/>
          <a:p>
            <a:pPr marL="0" marR="0">
              <a:lnSpc>
                <a:spcPts val="1200"/>
              </a:lnSpc>
              <a:spcBef>
                <a:spcPts val="0"/>
              </a:spcBef>
              <a:spcAft>
                <a:spcPts val="0"/>
              </a:spcAft>
            </a:pPr>
            <a:r>
              <a:rPr lang="en-US" altLang="zh-TW" sz="4400" dirty="0"/>
              <a:t>Sri Lanka, originally named Ceylon, is a producer of Ceylon tea and a hub for gem production, referenced in the Bible as Ophir. </a:t>
            </a:r>
          </a:p>
          <a:p>
            <a:pPr marL="0" marR="0">
              <a:lnSpc>
                <a:spcPts val="1200"/>
              </a:lnSpc>
              <a:spcBef>
                <a:spcPts val="0"/>
              </a:spcBef>
              <a:spcAft>
                <a:spcPts val="0"/>
              </a:spcAft>
            </a:pPr>
            <a:r>
              <a:rPr lang="en-US" altLang="zh-TW" sz="4400" dirty="0"/>
              <a:t>In the early 19th century, it was ruled by the British until gaining autonomy in 1948. The Sinhalese ethnic group, comprising 74% of the population and predominantly Buddhist, took over governance. </a:t>
            </a:r>
          </a:p>
          <a:p>
            <a:pPr marL="0" marR="0">
              <a:lnSpc>
                <a:spcPts val="1200"/>
              </a:lnSpc>
              <a:spcBef>
                <a:spcPts val="0"/>
              </a:spcBef>
              <a:spcAft>
                <a:spcPts val="0"/>
              </a:spcAft>
            </a:pPr>
            <a:r>
              <a:rPr lang="en-US" altLang="zh-TW" sz="4400" dirty="0"/>
              <a:t>However, dissatisfaction arose among the Tamil ethnic group, which came from southern India, who practiced Hinduism, spoke Tamil, and held key positions during British rule. In addition, series of unequal laws and discriminatory policies against the Tamil people further deepened the discontentment, leading to 25 years of civil war.</a:t>
            </a:r>
            <a:endParaRPr lang="zh-TW" altLang="en-US" sz="4400" dirty="0"/>
          </a:p>
          <a:p>
            <a:pPr marL="0" marR="0">
              <a:lnSpc>
                <a:spcPts val="1200"/>
              </a:lnSpc>
              <a:spcBef>
                <a:spcPts val="0"/>
              </a:spcBef>
              <a:spcAft>
                <a:spcPts val="0"/>
              </a:spcAft>
            </a:pPr>
            <a:endParaRPr lang="zh-TW" altLang="en-US" sz="4400" dirty="0"/>
          </a:p>
          <a:p>
            <a:pPr marL="0" marR="0">
              <a:lnSpc>
                <a:spcPts val="1200"/>
              </a:lnSpc>
              <a:spcBef>
                <a:spcPts val="0"/>
              </a:spcBef>
              <a:spcAft>
                <a:spcPts val="0"/>
              </a:spcAft>
            </a:pPr>
            <a:r>
              <a:rPr lang="en-US" altLang="zh-TW" sz="4400" dirty="0"/>
              <a:t>Until 2005, Mahinda Rajapaksa was elected president and, in a swift approach, managed to end the civil war in just four years, becoming a mythical figure and a hero of the war. </a:t>
            </a:r>
          </a:p>
          <a:p>
            <a:pPr marL="0" marR="0">
              <a:lnSpc>
                <a:spcPts val="1200"/>
              </a:lnSpc>
              <a:spcBef>
                <a:spcPts val="0"/>
              </a:spcBef>
              <a:spcAft>
                <a:spcPts val="0"/>
              </a:spcAft>
            </a:pPr>
            <a:r>
              <a:rPr lang="en-US" altLang="zh-TW" sz="4400" dirty="0"/>
              <a:t>However, Prime Minister Rajapaksa appointed family members to government positions and heavily relied on borrowing for public infrastructure projects, leading to severe inflation. </a:t>
            </a:r>
          </a:p>
          <a:p>
            <a:pPr marL="0" marR="0">
              <a:lnSpc>
                <a:spcPts val="1200"/>
              </a:lnSpc>
              <a:spcBef>
                <a:spcPts val="0"/>
              </a:spcBef>
              <a:spcAft>
                <a:spcPts val="0"/>
              </a:spcAft>
            </a:pPr>
            <a:r>
              <a:rPr lang="en-US" altLang="zh-TW" sz="4400" dirty="0"/>
              <a:t>In 2019, the country was attacked by Islamist militants. Coupled with the impact of the pandemic, the tourism industry experienced significant downturn and the economy collapsed.</a:t>
            </a:r>
          </a:p>
          <a:p>
            <a:pPr marL="0" marR="0">
              <a:lnSpc>
                <a:spcPts val="1200"/>
              </a:lnSpc>
              <a:spcBef>
                <a:spcPts val="0"/>
              </a:spcBef>
              <a:spcAft>
                <a:spcPts val="0"/>
              </a:spcAft>
            </a:pPr>
            <a:r>
              <a:rPr lang="en-US" altLang="zh-TW" sz="4400" dirty="0"/>
              <a:t>Without proper preparation, the government implemented a comprehensive shift to organic agriculture. </a:t>
            </a:r>
          </a:p>
          <a:p>
            <a:pPr marL="0" marR="0">
              <a:lnSpc>
                <a:spcPts val="1200"/>
              </a:lnSpc>
              <a:spcBef>
                <a:spcPts val="0"/>
              </a:spcBef>
              <a:spcAft>
                <a:spcPts val="0"/>
              </a:spcAft>
            </a:pPr>
            <a:r>
              <a:rPr lang="en-US" altLang="zh-TW" sz="4400" dirty="0"/>
              <a:t>The conflict in Ukraine caused an increase in the cost of food and energy, along with a global rise in interest rates that added to the burden of debt. </a:t>
            </a:r>
          </a:p>
          <a:p>
            <a:pPr marL="0" marR="0">
              <a:lnSpc>
                <a:spcPts val="1200"/>
              </a:lnSpc>
              <a:spcBef>
                <a:spcPts val="0"/>
              </a:spcBef>
              <a:spcAft>
                <a:spcPts val="0"/>
              </a:spcAft>
            </a:pPr>
            <a:r>
              <a:rPr lang="en-US" altLang="zh-TW" sz="4400" dirty="0"/>
              <a:t>These led to food shortages and rising prices.</a:t>
            </a:r>
            <a:endParaRPr lang="zh-TW" altLang="en-US" sz="4400" dirty="0"/>
          </a:p>
          <a:p>
            <a:pPr marL="0" marR="0">
              <a:lnSpc>
                <a:spcPts val="1200"/>
              </a:lnSpc>
              <a:spcBef>
                <a:spcPts val="0"/>
              </a:spcBef>
              <a:spcAft>
                <a:spcPts val="0"/>
              </a:spcAft>
            </a:pPr>
            <a:endParaRPr lang="zh-TW" altLang="en-US" sz="4400" dirty="0"/>
          </a:p>
          <a:p>
            <a:pPr marL="0" marR="0">
              <a:lnSpc>
                <a:spcPts val="1200"/>
              </a:lnSpc>
              <a:spcBef>
                <a:spcPts val="0"/>
              </a:spcBef>
              <a:spcAft>
                <a:spcPts val="0"/>
              </a:spcAft>
            </a:pPr>
            <a:r>
              <a:rPr lang="en-US" altLang="zh-TW" sz="4400" dirty="0"/>
              <a:t>Sri Lanka declared debt default in July 2022 and its economy went bankrupt. </a:t>
            </a:r>
          </a:p>
          <a:p>
            <a:pPr marL="0" marR="0">
              <a:lnSpc>
                <a:spcPts val="1200"/>
              </a:lnSpc>
              <a:spcBef>
                <a:spcPts val="0"/>
              </a:spcBef>
              <a:spcAft>
                <a:spcPts val="0"/>
              </a:spcAft>
            </a:pPr>
            <a:r>
              <a:rPr lang="en-US" altLang="zh-TW" sz="4400" dirty="0"/>
              <a:t>There was no oil in the country, cars couldn’t run and no electricity generated. No goods on the shelves, and no medicines for illnesses. Mahinda fled to Maldives.</a:t>
            </a:r>
          </a:p>
          <a:p>
            <a:pPr marL="0" marR="0">
              <a:lnSpc>
                <a:spcPts val="1200"/>
              </a:lnSpc>
              <a:spcBef>
                <a:spcPts val="0"/>
              </a:spcBef>
              <a:spcAft>
                <a:spcPts val="0"/>
              </a:spcAft>
            </a:pPr>
            <a:r>
              <a:rPr lang="en-US" sz="4400" dirty="0"/>
              <a:t>According to UNICEF, Sri Lanka currently has the second-highest child malnutrition rate in South Asia, just behind the war-torn Afghanistan.</a:t>
            </a:r>
          </a:p>
        </p:txBody>
      </p:sp>
      <p:sp>
        <p:nvSpPr>
          <p:cNvPr id="4" name="Slide Number Placeholder 3"/>
          <p:cNvSpPr>
            <a:spLocks noGrp="1"/>
          </p:cNvSpPr>
          <p:nvPr>
            <p:ph type="sldNum" sz="quarter" idx="10"/>
          </p:nvPr>
        </p:nvSpPr>
        <p:spPr/>
        <p:txBody>
          <a:bodyPr/>
          <a:lstStyle/>
          <a:p>
            <a:fld id="{4770A47A-5C7E-436F-BE97-00A4918567CB}" type="slidenum">
              <a:rPr lang="en-US" smtClean="0"/>
              <a:t>6</a:t>
            </a:fld>
            <a:endParaRPr lang="en-US"/>
          </a:p>
        </p:txBody>
      </p:sp>
    </p:spTree>
    <p:extLst>
      <p:ext uri="{BB962C8B-B14F-4D97-AF65-F5344CB8AC3E}">
        <p14:creationId xmlns:p14="http://schemas.microsoft.com/office/powerpoint/2010/main" val="864087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4770A47A-5C7E-436F-BE97-00A4918567CB}" type="slidenum">
              <a:rPr lang="en-US" smtClean="0"/>
              <a:t>7</a:t>
            </a:fld>
            <a:endParaRPr lang="en-US"/>
          </a:p>
        </p:txBody>
      </p:sp>
    </p:spTree>
    <p:extLst>
      <p:ext uri="{BB962C8B-B14F-4D97-AF65-F5344CB8AC3E}">
        <p14:creationId xmlns:p14="http://schemas.microsoft.com/office/powerpoint/2010/main" val="3066563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8F9F1901-2DA5-4AAE-ACDD-79CB8096E104}" type="slidenum">
              <a:rPr lang="en-MY" smtClean="0"/>
              <a:t>8</a:t>
            </a:fld>
            <a:endParaRPr lang="en-MY"/>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8F9F1901-2DA5-4AAE-ACDD-79CB8096E104}" type="slidenum">
              <a:rPr lang="en-MY" smtClean="0"/>
              <a:t>9</a:t>
            </a:fld>
            <a:endParaRPr lang="en-MY"/>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MY"/>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MY"/>
          </a:p>
        </p:txBody>
      </p:sp>
      <p:sp>
        <p:nvSpPr>
          <p:cNvPr id="4" name="Date Placeholder 3"/>
          <p:cNvSpPr>
            <a:spLocks noGrp="1"/>
          </p:cNvSpPr>
          <p:nvPr>
            <p:ph type="dt" sz="half" idx="10"/>
          </p:nvPr>
        </p:nvSpPr>
        <p:spPr/>
        <p:txBody>
          <a:bodyPr/>
          <a:lstStyle/>
          <a:p>
            <a:fld id="{907E05AB-13C4-4FEF-8460-F7BC1550F1E5}"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A6EC86-6482-419B-8FAC-16505F4BF48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p:cNvSpPr>
            <a:spLocks noGrp="1"/>
          </p:cNvSpPr>
          <p:nvPr>
            <p:ph type="dt" sz="half" idx="10"/>
          </p:nvPr>
        </p:nvSpPr>
        <p:spPr/>
        <p:txBody>
          <a:bodyPr/>
          <a:lstStyle/>
          <a:p>
            <a:fld id="{907E05AB-13C4-4FEF-8460-F7BC1550F1E5}"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A6EC86-6482-419B-8FAC-16505F4BF48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MY"/>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p:cNvSpPr>
            <a:spLocks noGrp="1"/>
          </p:cNvSpPr>
          <p:nvPr>
            <p:ph type="dt" sz="half" idx="10"/>
          </p:nvPr>
        </p:nvSpPr>
        <p:spPr/>
        <p:txBody>
          <a:bodyPr/>
          <a:lstStyle/>
          <a:p>
            <a:fld id="{907E05AB-13C4-4FEF-8460-F7BC1550F1E5}"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A6EC86-6482-419B-8FAC-16505F4BF48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p:cNvSpPr>
            <a:spLocks noGrp="1"/>
          </p:cNvSpPr>
          <p:nvPr>
            <p:ph type="dt" sz="half" idx="10"/>
          </p:nvPr>
        </p:nvSpPr>
        <p:spPr/>
        <p:txBody>
          <a:bodyPr/>
          <a:lstStyle/>
          <a:p>
            <a:fld id="{907E05AB-13C4-4FEF-8460-F7BC1550F1E5}"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A6EC86-6482-419B-8FAC-16505F4BF48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MY"/>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7E05AB-13C4-4FEF-8460-F7BC1550F1E5}"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A6EC86-6482-419B-8FAC-16505F4BF48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Date Placeholder 4"/>
          <p:cNvSpPr>
            <a:spLocks noGrp="1"/>
          </p:cNvSpPr>
          <p:nvPr>
            <p:ph type="dt" sz="half" idx="10"/>
          </p:nvPr>
        </p:nvSpPr>
        <p:spPr/>
        <p:txBody>
          <a:bodyPr/>
          <a:lstStyle/>
          <a:p>
            <a:fld id="{907E05AB-13C4-4FEF-8460-F7BC1550F1E5}"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A6EC86-6482-419B-8FAC-16505F4BF48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MY"/>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7" name="Date Placeholder 6"/>
          <p:cNvSpPr>
            <a:spLocks noGrp="1"/>
          </p:cNvSpPr>
          <p:nvPr>
            <p:ph type="dt" sz="half" idx="10"/>
          </p:nvPr>
        </p:nvSpPr>
        <p:spPr/>
        <p:txBody>
          <a:bodyPr/>
          <a:lstStyle/>
          <a:p>
            <a:fld id="{907E05AB-13C4-4FEF-8460-F7BC1550F1E5}" type="datetimeFigureOut">
              <a:rPr lang="en-US" smtClean="0"/>
              <a:t>12/4/2023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A6EC86-6482-419B-8FAC-16505F4BF48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Date Placeholder 2"/>
          <p:cNvSpPr>
            <a:spLocks noGrp="1"/>
          </p:cNvSpPr>
          <p:nvPr>
            <p:ph type="dt" sz="half" idx="10"/>
          </p:nvPr>
        </p:nvSpPr>
        <p:spPr/>
        <p:txBody>
          <a:bodyPr/>
          <a:lstStyle/>
          <a:p>
            <a:fld id="{907E05AB-13C4-4FEF-8460-F7BC1550F1E5}" type="datetimeFigureOut">
              <a:rPr lang="en-US" smtClean="0"/>
              <a:t>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A6EC86-6482-419B-8FAC-16505F4BF48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7E05AB-13C4-4FEF-8460-F7BC1550F1E5}" type="datetimeFigureOut">
              <a:rPr lang="en-US" smtClean="0"/>
              <a:t>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A6EC86-6482-419B-8FAC-16505F4BF48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7E05AB-13C4-4FEF-8460-F7BC1550F1E5}"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A6EC86-6482-419B-8FAC-16505F4BF48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MY"/>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7E05AB-13C4-4FEF-8460-F7BC1550F1E5}"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A6EC86-6482-419B-8FAC-16505F4BF48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23C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MY"/>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7E05AB-13C4-4FEF-8460-F7BC1550F1E5}" type="datetimeFigureOut">
              <a:rPr lang="en-US" smtClean="0"/>
              <a:t>12/4/2023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A6EC86-6482-419B-8FAC-16505F4BF48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1.jpeg"/><Relationship Id="rId5" Type="http://schemas.openxmlformats.org/officeDocument/2006/relationships/image" Target="../media/image4.pn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7D00BFF-15C8-9FAE-77B1-185457F3D627}"/>
              </a:ext>
            </a:extLst>
          </p:cNvPr>
          <p:cNvGrpSpPr/>
          <p:nvPr/>
        </p:nvGrpSpPr>
        <p:grpSpPr>
          <a:xfrm>
            <a:off x="0" y="-19396"/>
            <a:ext cx="12192000" cy="10369618"/>
            <a:chOff x="0" y="-19396"/>
            <a:chExt cx="12192000" cy="10369618"/>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751" t="-10" r="247" b="-2860"/>
            <a:stretch/>
          </p:blipFill>
          <p:spPr>
            <a:xfrm>
              <a:off x="0" y="0"/>
              <a:ext cx="12192000" cy="10350222"/>
            </a:xfrm>
            <a:prstGeom prst="rect">
              <a:avLst/>
            </a:prstGeom>
          </p:spPr>
        </p:pic>
        <p:sp>
          <p:nvSpPr>
            <p:cNvPr id="8" name="Rectangle 7"/>
            <p:cNvSpPr/>
            <p:nvPr/>
          </p:nvSpPr>
          <p:spPr>
            <a:xfrm>
              <a:off x="0" y="-19396"/>
              <a:ext cx="12192000" cy="10058400"/>
            </a:xfrm>
            <a:prstGeom prst="rect">
              <a:avLst/>
            </a:prstGeom>
            <a:gradFill>
              <a:gsLst>
                <a:gs pos="0">
                  <a:srgbClr val="60533E">
                    <a:alpha val="0"/>
                  </a:srgbClr>
                </a:gs>
                <a:gs pos="80000">
                  <a:schemeClr val="accent6">
                    <a:lumMod val="50000"/>
                    <a:alpha val="2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rgbClr val="0070C0"/>
                </a:solidFill>
              </a:endParaRPr>
            </a:p>
          </p:txBody>
        </p:sp>
      </p:gr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4721590" y="1219200"/>
            <a:ext cx="2517409" cy="2752368"/>
          </a:xfrm>
          <a:prstGeom prst="rect">
            <a:avLst/>
          </a:prstGeom>
          <a:effectLst>
            <a:outerShdw blurRad="50800" dist="38100" dir="2700000" algn="tl" rotWithShape="0">
              <a:prstClr val="black">
                <a:alpha val="40000"/>
              </a:prstClr>
            </a:outerShdw>
          </a:effectLst>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0740043" y="526096"/>
            <a:ext cx="831271" cy="1331460"/>
          </a:xfrm>
          <a:prstGeom prst="rect">
            <a:avLst/>
          </a:prstGeom>
        </p:spPr>
      </p:pic>
      <p:sp>
        <p:nvSpPr>
          <p:cNvPr id="19" name="TextBox 18"/>
          <p:cNvSpPr txBox="1"/>
          <p:nvPr/>
        </p:nvSpPr>
        <p:spPr>
          <a:xfrm>
            <a:off x="1905000" y="4667070"/>
            <a:ext cx="8305800" cy="830997"/>
          </a:xfrm>
          <a:prstGeom prst="rect">
            <a:avLst/>
          </a:prstGeom>
          <a:noFill/>
        </p:spPr>
        <p:txBody>
          <a:bodyPr wrap="square">
            <a:spAutoFit/>
          </a:bodyPr>
          <a:lstStyle/>
          <a:p>
            <a:pPr algn="ctr"/>
            <a:r>
              <a:rPr lang="en-US" altLang="zh-TW" sz="2400" b="1"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rPr>
              <a:t>December 2023</a:t>
            </a:r>
            <a:endParaRPr lang="en-US" altLang="zh-TW" sz="2400" dirty="0">
              <a:solidFill>
                <a:schemeClr val="bg1"/>
              </a:solidFill>
              <a:latin typeface="Microsoft YaHei UI" panose="020B0503020204020204" pitchFamily="34" charset="-122"/>
              <a:ea typeface="Microsoft YaHei UI" panose="020B0503020204020204" pitchFamily="34" charset="-122"/>
              <a:cs typeface="Times New Roman" panose="02020603050405020304" pitchFamily="18" charset="0"/>
            </a:endParaRPr>
          </a:p>
          <a:p>
            <a:pPr algn="ctr"/>
            <a:r>
              <a:rPr lang="en-US" altLang="zh-CN" sz="2400" b="1" dirty="0">
                <a:solidFill>
                  <a:schemeClr val="bg1"/>
                </a:solidFill>
                <a:latin typeface="Microsoft JhengHei" panose="020B0604030504040204" pitchFamily="34" charset="-120"/>
                <a:ea typeface="Microsoft JhengHei" panose="020B0604030504040204" pitchFamily="34" charset="-120"/>
              </a:rPr>
              <a:t>South Sudan</a:t>
            </a:r>
            <a:r>
              <a:rPr lang="zh-CN" altLang="en-US" sz="2400" b="1" dirty="0">
                <a:solidFill>
                  <a:schemeClr val="bg1"/>
                </a:solidFill>
                <a:latin typeface="Microsoft JhengHei" panose="020B0604030504040204" pitchFamily="34" charset="-120"/>
                <a:ea typeface="Microsoft JhengHei" panose="020B0604030504040204" pitchFamily="34" charset="-120"/>
              </a:rPr>
              <a:t>、</a:t>
            </a:r>
            <a:r>
              <a:rPr lang="en-US" altLang="zh-CN" sz="2400" b="1" dirty="0">
                <a:solidFill>
                  <a:schemeClr val="bg1"/>
                </a:solidFill>
                <a:latin typeface="Microsoft JhengHei" panose="020B0604030504040204" pitchFamily="34" charset="-120"/>
                <a:ea typeface="Microsoft JhengHei" panose="020B0604030504040204" pitchFamily="34" charset="-120"/>
              </a:rPr>
              <a:t>Haiti</a:t>
            </a:r>
            <a:r>
              <a:rPr lang="zh-CN" altLang="en-US" sz="2400" b="1" dirty="0">
                <a:solidFill>
                  <a:schemeClr val="bg1"/>
                </a:solidFill>
                <a:latin typeface="Microsoft JhengHei" panose="020B0604030504040204" pitchFamily="34" charset="-120"/>
                <a:ea typeface="Microsoft JhengHei" panose="020B0604030504040204" pitchFamily="34" charset="-120"/>
              </a:rPr>
              <a:t>、</a:t>
            </a:r>
            <a:r>
              <a:rPr lang="en-US" altLang="zh-CN" sz="2400" b="1" dirty="0">
                <a:solidFill>
                  <a:schemeClr val="bg1"/>
                </a:solidFill>
                <a:latin typeface="Microsoft JhengHei" panose="020B0604030504040204" pitchFamily="34" charset="-120"/>
                <a:ea typeface="Microsoft JhengHei" panose="020B0604030504040204" pitchFamily="34" charset="-120"/>
              </a:rPr>
              <a:t>Sri Lanka</a:t>
            </a:r>
            <a:endParaRPr lang="en-MY" sz="2400" b="1" dirty="0">
              <a:solidFill>
                <a:schemeClr val="bg1"/>
              </a:solidFill>
              <a:latin typeface="Microsoft JhengHei" panose="020B0604030504040204" pitchFamily="34" charset="-120"/>
              <a:ea typeface="Microsoft JhengHei" panose="020B0604030504040204"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par>
                                <p:cTn id="8" presetID="1"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childTnLst>
                                </p:cTn>
                              </p:par>
                              <p:par>
                                <p:cTn id="10" presetID="10" presetClass="entr" presetSubtype="0" fill="hold" grpId="0" nodeType="withEffect">
                                  <p:stCondLst>
                                    <p:cond delay="100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32D09"/>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0896600" y="371920"/>
            <a:ext cx="924478" cy="923480"/>
          </a:xfrm>
          <a:prstGeom prst="rect">
            <a:avLst/>
          </a:prstGeom>
        </p:spPr>
      </p:pic>
      <p:pic>
        <p:nvPicPr>
          <p:cNvPr id="2" name="Picture 1">
            <a:extLst>
              <a:ext uri="{FF2B5EF4-FFF2-40B4-BE49-F238E27FC236}">
                <a16:creationId xmlns:a16="http://schemas.microsoft.com/office/drawing/2014/main" id="{DEC54EC5-58AC-EE4D-BADA-C518B5E8B694}"/>
              </a:ext>
            </a:extLst>
          </p:cNvPr>
          <p:cNvPicPr>
            <a:picLocks noChangeAspect="1"/>
          </p:cNvPicPr>
          <p:nvPr/>
        </p:nvPicPr>
        <p:blipFill>
          <a:blip r:embed="rId4" cstate="print">
            <a:extLst>
              <a:ext uri="{28A0092B-C50C-407E-A947-70E740481C1C}">
                <a14:useLocalDpi xmlns:a14="http://schemas.microsoft.com/office/drawing/2010/main" val="0"/>
              </a:ext>
            </a:extLst>
          </a:blip>
          <a:srcRect l="18392" r="18392"/>
          <a:stretch/>
        </p:blipFill>
        <p:spPr>
          <a:xfrm>
            <a:off x="0" y="-14315"/>
            <a:ext cx="3276600" cy="3443315"/>
          </a:xfrm>
          <a:prstGeom prst="rect">
            <a:avLst/>
          </a:prstGeom>
        </p:spPr>
      </p:pic>
      <p:pic>
        <p:nvPicPr>
          <p:cNvPr id="3" name="Picture 2">
            <a:extLst>
              <a:ext uri="{FF2B5EF4-FFF2-40B4-BE49-F238E27FC236}">
                <a16:creationId xmlns:a16="http://schemas.microsoft.com/office/drawing/2014/main" id="{70FD8FC8-2220-911C-0C0D-D63E2101A75A}"/>
              </a:ext>
            </a:extLst>
          </p:cNvPr>
          <p:cNvPicPr>
            <a:picLocks noChangeAspect="1"/>
          </p:cNvPicPr>
          <p:nvPr/>
        </p:nvPicPr>
        <p:blipFill>
          <a:blip r:embed="rId5" cstate="print">
            <a:extLst>
              <a:ext uri="{28A0092B-C50C-407E-A947-70E740481C1C}">
                <a14:useLocalDpi xmlns:a14="http://schemas.microsoft.com/office/drawing/2010/main" val="0"/>
              </a:ext>
            </a:extLst>
          </a:blip>
          <a:srcRect l="18281" r="18281"/>
          <a:stretch/>
        </p:blipFill>
        <p:spPr>
          <a:xfrm>
            <a:off x="0" y="3429000"/>
            <a:ext cx="3276600" cy="3443315"/>
          </a:xfrm>
          <a:prstGeom prst="rect">
            <a:avLst/>
          </a:prstGeom>
        </p:spPr>
      </p:pic>
      <p:pic>
        <p:nvPicPr>
          <p:cNvPr id="1030" name="Picture 6">
            <a:extLst>
              <a:ext uri="{FF2B5EF4-FFF2-40B4-BE49-F238E27FC236}">
                <a16:creationId xmlns:a16="http://schemas.microsoft.com/office/drawing/2014/main" id="{DA7EBE43-74D2-2359-ACFA-7D73A55356A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293688" y="2084387"/>
            <a:ext cx="2689224" cy="26892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735B10A-CAA6-A75D-8167-C1FE60B636F2}"/>
              </a:ext>
            </a:extLst>
          </p:cNvPr>
          <p:cNvSpPr txBox="1"/>
          <p:nvPr/>
        </p:nvSpPr>
        <p:spPr>
          <a:xfrm>
            <a:off x="3570288" y="414656"/>
            <a:ext cx="8839200" cy="5786199"/>
          </a:xfrm>
          <a:prstGeom prst="rect">
            <a:avLst/>
          </a:prstGeom>
          <a:noFill/>
        </p:spPr>
        <p:txBody>
          <a:bodyPr wrap="square">
            <a:spAutoFit/>
          </a:bodyPr>
          <a:lstStyle/>
          <a:p>
            <a:pPr>
              <a:lnSpc>
                <a:spcPts val="4200"/>
              </a:lnSpc>
            </a:pPr>
            <a:r>
              <a:rPr lang="en-US" altLang="zh-TW" sz="2000" dirty="0">
                <a:solidFill>
                  <a:schemeClr val="bg1"/>
                </a:solidFill>
                <a:ea typeface="Microsoft JhengHei" panose="020B0604030504040204" pitchFamily="34" charset="-120"/>
              </a:rPr>
              <a:t>Pray for Countries in Humanitarian Crisis</a:t>
            </a:r>
          </a:p>
          <a:p>
            <a:pPr>
              <a:lnSpc>
                <a:spcPts val="4200"/>
              </a:lnSpc>
            </a:pPr>
            <a:r>
              <a:rPr lang="en-US" altLang="zh-TW" sz="2600" b="0" i="0" dirty="0">
                <a:solidFill>
                  <a:srgbClr val="D4D6C4"/>
                </a:solidFill>
                <a:effectLst/>
                <a:ea typeface="Microsoft JhengHei" panose="020B0604030504040204" pitchFamily="34" charset="-120"/>
              </a:rPr>
              <a:t>The Brutal and Bloody Slaughterhouse in Africa </a:t>
            </a:r>
            <a:r>
              <a:rPr lang="en-US" altLang="zh-CN" sz="2600" b="0" i="0" dirty="0">
                <a:solidFill>
                  <a:srgbClr val="D4D6C4"/>
                </a:solidFill>
                <a:effectLst/>
                <a:ea typeface="Microsoft JhengHei" panose="020B0604030504040204" pitchFamily="34" charset="-120"/>
              </a:rPr>
              <a:t>– South Sudan</a:t>
            </a:r>
            <a:endParaRPr lang="zh-TW" altLang="en-US" sz="2600" b="0" i="0" dirty="0">
              <a:solidFill>
                <a:srgbClr val="D4D6C4"/>
              </a:solidFill>
              <a:effectLst/>
              <a:ea typeface="Microsoft JhengHei" panose="020B0604030504040204" pitchFamily="34" charset="-120"/>
            </a:endParaRPr>
          </a:p>
          <a:p>
            <a:pPr marL="274320" indent="-274320">
              <a:spcAft>
                <a:spcPts val="1200"/>
              </a:spcAft>
              <a:buFont typeface="Arial" panose="020B0604020202020204" pitchFamily="34" charset="0"/>
              <a:buChar char="•"/>
            </a:pPr>
            <a:r>
              <a:rPr lang="en-US" altLang="zh-TW" sz="2000" dirty="0">
                <a:solidFill>
                  <a:schemeClr val="bg1"/>
                </a:solidFill>
                <a:ea typeface="Microsoft JhengHei" panose="020B0604030504040204" pitchFamily="34" charset="-120"/>
              </a:rPr>
              <a:t>Sudan borders Egypt and was historically known as Nubia.</a:t>
            </a:r>
          </a:p>
          <a:p>
            <a:pPr marL="274320" indent="-274320">
              <a:spcAft>
                <a:spcPts val="1200"/>
              </a:spcAft>
              <a:buFont typeface="Arial" panose="020B0604020202020204" pitchFamily="34" charset="0"/>
              <a:buChar char="•"/>
            </a:pPr>
            <a:r>
              <a:rPr lang="en-US" altLang="zh-TW" sz="2000" dirty="0">
                <a:solidFill>
                  <a:schemeClr val="bg1"/>
                </a:solidFill>
                <a:ea typeface="Microsoft JhengHei" panose="020B0604030504040204" pitchFamily="34" charset="-120"/>
              </a:rPr>
              <a:t>One of the scientific and academic research centers in the Islamic world </a:t>
            </a:r>
          </a:p>
          <a:p>
            <a:pPr marL="274320" indent="-274320">
              <a:spcAft>
                <a:spcPts val="1200"/>
              </a:spcAft>
              <a:buFont typeface="Arial" panose="020B0604020202020204" pitchFamily="34" charset="0"/>
              <a:buChar char="•"/>
            </a:pPr>
            <a:r>
              <a:rPr lang="en-US" altLang="zh-TW" sz="2000" dirty="0">
                <a:solidFill>
                  <a:schemeClr val="bg1"/>
                </a:solidFill>
                <a:ea typeface="Microsoft JhengHei" panose="020B0604030504040204" pitchFamily="34" charset="-120"/>
              </a:rPr>
              <a:t>Long-standing conflict and civil war between South and North Sudan</a:t>
            </a:r>
            <a:endParaRPr lang="zh-TW" altLang="en-US" sz="2000" dirty="0">
              <a:solidFill>
                <a:schemeClr val="bg1"/>
              </a:solidFill>
              <a:ea typeface="Microsoft JhengHei" panose="020B0604030504040204" pitchFamily="34" charset="-120"/>
            </a:endParaRPr>
          </a:p>
          <a:p>
            <a:pPr marL="274320" indent="-274320">
              <a:spcAft>
                <a:spcPts val="1200"/>
              </a:spcAft>
              <a:buFont typeface="Arial" panose="020B0604020202020204" pitchFamily="34" charset="0"/>
              <a:buChar char="•"/>
            </a:pPr>
            <a:r>
              <a:rPr lang="en-US" altLang="zh-TW" sz="2000" dirty="0">
                <a:solidFill>
                  <a:schemeClr val="bg1"/>
                </a:solidFill>
                <a:ea typeface="Microsoft JhengHei" panose="020B0604030504040204" pitchFamily="34" charset="-120"/>
              </a:rPr>
              <a:t>Declared independence in 2011 with a population of 14 million</a:t>
            </a:r>
            <a:endParaRPr lang="zh-TW" altLang="en-US" sz="2000" dirty="0">
              <a:solidFill>
                <a:schemeClr val="bg1"/>
              </a:solidFill>
              <a:ea typeface="Microsoft JhengHei" panose="020B0604030504040204" pitchFamily="34" charset="-120"/>
            </a:endParaRPr>
          </a:p>
          <a:p>
            <a:pPr marL="274320" indent="-274320">
              <a:spcAft>
                <a:spcPts val="1200"/>
              </a:spcAft>
              <a:buFont typeface="Arial" panose="020B0604020202020204" pitchFamily="34" charset="0"/>
              <a:buChar char="•"/>
            </a:pPr>
            <a:r>
              <a:rPr lang="en-US" altLang="zh-TW" sz="2000" dirty="0">
                <a:solidFill>
                  <a:schemeClr val="bg1"/>
                </a:solidFill>
                <a:ea typeface="Microsoft JhengHei" panose="020B0604030504040204" pitchFamily="34" charset="-120"/>
              </a:rPr>
              <a:t>Military conflict between the president and vice president in 2013 resulted in serious casualties </a:t>
            </a:r>
            <a:endParaRPr lang="zh-TW" altLang="en-US" sz="2000" dirty="0">
              <a:solidFill>
                <a:schemeClr val="bg1"/>
              </a:solidFill>
              <a:ea typeface="Microsoft JhengHei" panose="020B0604030504040204" pitchFamily="34" charset="-120"/>
            </a:endParaRPr>
          </a:p>
          <a:p>
            <a:pPr marL="274320" indent="-274320">
              <a:spcAft>
                <a:spcPts val="1200"/>
              </a:spcAft>
              <a:buFont typeface="Arial" panose="020B0604020202020204" pitchFamily="34" charset="0"/>
              <a:buChar char="•"/>
            </a:pPr>
            <a:r>
              <a:rPr lang="en-US" altLang="zh-TW" sz="2000" dirty="0">
                <a:solidFill>
                  <a:schemeClr val="bg1"/>
                </a:solidFill>
                <a:ea typeface="Microsoft JhengHei" panose="020B0604030504040204" pitchFamily="34" charset="-120"/>
              </a:rPr>
              <a:t>In April 2023, an armed conflict broke out between two leaders in the military government</a:t>
            </a:r>
            <a:endParaRPr lang="zh-TW" altLang="en-US" sz="2000" dirty="0">
              <a:solidFill>
                <a:schemeClr val="bg1"/>
              </a:solidFill>
              <a:ea typeface="Microsoft JhengHei" panose="020B0604030504040204" pitchFamily="34" charset="-120"/>
            </a:endParaRPr>
          </a:p>
          <a:p>
            <a:pPr marL="274320" indent="-274320">
              <a:spcAft>
                <a:spcPts val="1200"/>
              </a:spcAft>
              <a:buFont typeface="Arial" panose="020B0604020202020204" pitchFamily="34" charset="0"/>
              <a:buChar char="•"/>
            </a:pPr>
            <a:r>
              <a:rPr lang="en-US" altLang="zh-TW" sz="2000" dirty="0">
                <a:solidFill>
                  <a:schemeClr val="bg1"/>
                </a:solidFill>
                <a:ea typeface="Microsoft JhengHei" panose="020B0604030504040204" pitchFamily="34" charset="-120"/>
              </a:rPr>
              <a:t>5.4 million people displaced, became refugees</a:t>
            </a:r>
            <a:endParaRPr lang="zh-TW" altLang="en-US" sz="2000" dirty="0">
              <a:solidFill>
                <a:schemeClr val="bg1"/>
              </a:solidFill>
              <a:ea typeface="Microsoft JhengHei" panose="020B0604030504040204" pitchFamily="34" charset="-120"/>
            </a:endParaRPr>
          </a:p>
          <a:p>
            <a:pPr marL="274320" indent="-274320">
              <a:spcAft>
                <a:spcPts val="1200"/>
              </a:spcAft>
              <a:buFont typeface="Arial" panose="020B0604020202020204" pitchFamily="34" charset="0"/>
              <a:buChar char="•"/>
            </a:pPr>
            <a:r>
              <a:rPr lang="en-US" altLang="zh-TW" sz="2000" dirty="0">
                <a:solidFill>
                  <a:schemeClr val="bg1"/>
                </a:solidFill>
                <a:ea typeface="Microsoft JhengHei" panose="020B0604030504040204" pitchFamily="34" charset="-120"/>
              </a:rPr>
              <a:t>Women and girls live under the risk and threats of sexual violence</a:t>
            </a:r>
            <a:endParaRPr lang="zh-TW" altLang="en-US" sz="2000" dirty="0">
              <a:solidFill>
                <a:schemeClr val="bg1"/>
              </a:solidFill>
              <a:ea typeface="Microsoft JhengHei" panose="020B0604030504040204" pitchFamily="34" charset="-120"/>
            </a:endParaRPr>
          </a:p>
          <a:p>
            <a:pPr marL="274320" indent="-274320">
              <a:spcAft>
                <a:spcPts val="1200"/>
              </a:spcAft>
              <a:buFont typeface="Arial" panose="020B0604020202020204" pitchFamily="34" charset="0"/>
              <a:buChar char="•"/>
            </a:pPr>
            <a:r>
              <a:rPr lang="en-US" altLang="zh-CN" sz="2000" dirty="0">
                <a:solidFill>
                  <a:schemeClr val="bg1"/>
                </a:solidFill>
                <a:ea typeface="Microsoft JhengHei" panose="020B0604030504040204" pitchFamily="34" charset="-120"/>
              </a:rPr>
              <a:t>Thousand of years of Christianity history only left with superficial presence</a:t>
            </a:r>
            <a:endParaRPr lang="en-MY" sz="2000" dirty="0">
              <a:solidFill>
                <a:schemeClr val="bg1"/>
              </a:solidFill>
              <a:ea typeface="Microsoft JhengHei" panose="020B0604030504040204" pitchFamily="34" charset="-120"/>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rcRect t="7344" b="7344"/>
          <a:stretch/>
        </p:blipFill>
        <p:spPr>
          <a:xfrm>
            <a:off x="0" y="-76200"/>
            <a:ext cx="12192000" cy="6934199"/>
          </a:xfrm>
          <a:prstGeom prst="rect">
            <a:avLst/>
          </a:prstGeom>
        </p:spPr>
      </p:pic>
      <p:sp>
        <p:nvSpPr>
          <p:cNvPr id="5" name="Rectangle 4"/>
          <p:cNvSpPr/>
          <p:nvPr/>
        </p:nvSpPr>
        <p:spPr>
          <a:xfrm>
            <a:off x="-59872" y="-76201"/>
            <a:ext cx="12192000" cy="6934199"/>
          </a:xfrm>
          <a:prstGeom prst="rect">
            <a:avLst/>
          </a:prstGeom>
          <a:solidFill>
            <a:srgbClr val="632D09">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rgbClr val="0070C0"/>
              </a:solidFill>
            </a:endParaRPr>
          </a:p>
        </p:txBody>
      </p:sp>
      <p:sp>
        <p:nvSpPr>
          <p:cNvPr id="8" name="內容版面配置區 2">
            <a:extLst>
              <a:ext uri="{FF2B5EF4-FFF2-40B4-BE49-F238E27FC236}">
                <a16:creationId xmlns:a16="http://schemas.microsoft.com/office/drawing/2014/main" id="{4B5DFBC2-0FE3-C890-97AA-03E8CB11BDFF}"/>
              </a:ext>
            </a:extLst>
          </p:cNvPr>
          <p:cNvSpPr>
            <a:spLocks noGrp="1"/>
          </p:cNvSpPr>
          <p:nvPr>
            <p:ph idx="1"/>
          </p:nvPr>
        </p:nvSpPr>
        <p:spPr>
          <a:xfrm>
            <a:off x="533400" y="1042515"/>
            <a:ext cx="11125200" cy="5410200"/>
          </a:xfrm>
        </p:spPr>
        <p:txBody>
          <a:bodyPr>
            <a:noAutofit/>
          </a:bodyPr>
          <a:lstStyle/>
          <a:p>
            <a:pPr marL="0" indent="0" algn="ctr">
              <a:lnSpc>
                <a:spcPct val="100000"/>
              </a:lnSpc>
              <a:spcBef>
                <a:spcPts val="0"/>
              </a:spcBef>
              <a:spcAft>
                <a:spcPts val="600"/>
              </a:spcAft>
              <a:buNone/>
            </a:pPr>
            <a:r>
              <a:rPr lang="en-US" altLang="zh-TW" sz="2400" kern="100" dirty="0">
                <a:solidFill>
                  <a:schemeClr val="bg1"/>
                </a:solidFill>
                <a:effectLst/>
                <a:ea typeface="Microsoft JhengHei" panose="020B0604030504040204" pitchFamily="34" charset="-120"/>
                <a:cs typeface="Times New Roman" panose="02020603050405020304" pitchFamily="18" charset="0"/>
              </a:rPr>
              <a:t>Heavenly Father, may Your grace and mercy be upon South Sudan, </a:t>
            </a:r>
            <a:endParaRPr lang="en-US" altLang="zh-TW" sz="2400" kern="100" dirty="0">
              <a:solidFill>
                <a:schemeClr val="bg1"/>
              </a:solidFill>
              <a:ea typeface="Microsoft JhengHei" panose="020B0604030504040204" pitchFamily="34" charset="-120"/>
              <a:cs typeface="Times New Roman" panose="02020603050405020304" pitchFamily="18" charset="0"/>
            </a:endParaRPr>
          </a:p>
          <a:p>
            <a:pPr marL="0" indent="0" algn="ctr">
              <a:lnSpc>
                <a:spcPct val="100000"/>
              </a:lnSpc>
              <a:spcBef>
                <a:spcPts val="0"/>
              </a:spcBef>
              <a:spcAft>
                <a:spcPts val="600"/>
              </a:spcAft>
              <a:buNone/>
            </a:pPr>
            <a:r>
              <a:rPr lang="en-US" altLang="zh-TW" sz="2400" kern="100" dirty="0">
                <a:solidFill>
                  <a:schemeClr val="bg1"/>
                </a:solidFill>
                <a:effectLst/>
                <a:ea typeface="Microsoft JhengHei" panose="020B0604030504040204" pitchFamily="34" charset="-120"/>
                <a:cs typeface="Times New Roman" panose="02020603050405020304" pitchFamily="18" charset="0"/>
              </a:rPr>
              <a:t>break the structure that had led to the poverty of the country. </a:t>
            </a:r>
          </a:p>
          <a:p>
            <a:pPr marL="0" indent="0" algn="ctr">
              <a:lnSpc>
                <a:spcPct val="100000"/>
              </a:lnSpc>
              <a:spcBef>
                <a:spcPts val="0"/>
              </a:spcBef>
              <a:spcAft>
                <a:spcPts val="600"/>
              </a:spcAft>
              <a:buNone/>
            </a:pPr>
            <a:r>
              <a:rPr lang="en-US" altLang="zh-TW" sz="2400" kern="100" dirty="0">
                <a:solidFill>
                  <a:schemeClr val="bg1"/>
                </a:solidFill>
                <a:effectLst/>
                <a:ea typeface="Microsoft JhengHei" panose="020B0604030504040204" pitchFamily="34" charset="-120"/>
                <a:cs typeface="Times New Roman" panose="02020603050405020304" pitchFamily="18" charset="0"/>
              </a:rPr>
              <a:t>May your grant them divine light to bring repentance to the warlords and the soldiers, </a:t>
            </a:r>
          </a:p>
          <a:p>
            <a:pPr marL="0" indent="0" algn="ctr">
              <a:lnSpc>
                <a:spcPct val="100000"/>
              </a:lnSpc>
              <a:spcBef>
                <a:spcPts val="0"/>
              </a:spcBef>
              <a:spcAft>
                <a:spcPts val="600"/>
              </a:spcAft>
              <a:buNone/>
            </a:pPr>
            <a:r>
              <a:rPr lang="en-US" altLang="zh-TW" sz="2400" kern="100" dirty="0">
                <a:solidFill>
                  <a:schemeClr val="bg1"/>
                </a:solidFill>
                <a:effectLst/>
                <a:ea typeface="Microsoft JhengHei" panose="020B0604030504040204" pitchFamily="34" charset="-120"/>
                <a:cs typeface="Times New Roman" panose="02020603050405020304" pitchFamily="18" charset="0"/>
              </a:rPr>
              <a:t>that they will let go of their selfish desires and will earnestly pursue peace. </a:t>
            </a:r>
            <a:br>
              <a:rPr lang="en-MY" altLang="zh-TW" sz="2400" kern="100" dirty="0">
                <a:solidFill>
                  <a:schemeClr val="bg1"/>
                </a:solidFill>
                <a:effectLst/>
                <a:ea typeface="Microsoft JhengHei" panose="020B0604030504040204" pitchFamily="34" charset="-120"/>
                <a:cs typeface="Times New Roman" panose="02020603050405020304" pitchFamily="18" charset="0"/>
              </a:rPr>
            </a:br>
            <a:r>
              <a:rPr lang="en-US" altLang="zh-TW" sz="2400" kern="100" dirty="0">
                <a:solidFill>
                  <a:schemeClr val="bg1"/>
                </a:solidFill>
                <a:ea typeface="Microsoft JhengHei" panose="020B0604030504040204" pitchFamily="34" charset="-120"/>
                <a:cs typeface="Times New Roman" panose="02020603050405020304" pitchFamily="18" charset="0"/>
              </a:rPr>
              <a:t>Pray for the Holy Spirit to awaken the government and militia, redirect the country’s resources towards children education, improving livelihoods, enhance agricultural techniques, increase yields, and establish foundational and industrial infrastructure,</a:t>
            </a:r>
          </a:p>
          <a:p>
            <a:pPr marL="0" indent="0" algn="ctr">
              <a:lnSpc>
                <a:spcPct val="100000"/>
              </a:lnSpc>
              <a:spcBef>
                <a:spcPts val="0"/>
              </a:spcBef>
              <a:spcAft>
                <a:spcPts val="600"/>
              </a:spcAft>
              <a:buNone/>
            </a:pPr>
            <a:r>
              <a:rPr lang="en-US" altLang="zh-TW" sz="2400" kern="100" dirty="0">
                <a:solidFill>
                  <a:schemeClr val="bg1"/>
                </a:solidFill>
                <a:effectLst/>
                <a:ea typeface="Microsoft JhengHei" panose="020B0604030504040204" pitchFamily="34" charset="-120"/>
                <a:cs typeface="Times New Roman" panose="02020603050405020304" pitchFamily="18" charset="0"/>
              </a:rPr>
              <a:t>So that people </a:t>
            </a:r>
            <a:r>
              <a:rPr lang="en-US" altLang="zh-TW" sz="2400" kern="100" dirty="0">
                <a:solidFill>
                  <a:schemeClr val="bg1"/>
                </a:solidFill>
                <a:ea typeface="Microsoft JhengHei" panose="020B0604030504040204" pitchFamily="34" charset="-120"/>
                <a:cs typeface="Times New Roman" panose="02020603050405020304" pitchFamily="18" charset="0"/>
              </a:rPr>
              <a:t>may</a:t>
            </a:r>
            <a:r>
              <a:rPr lang="en-US" altLang="zh-TW" sz="2400" kern="100" dirty="0">
                <a:solidFill>
                  <a:schemeClr val="bg1"/>
                </a:solidFill>
                <a:effectLst/>
                <a:ea typeface="Microsoft JhengHei" panose="020B0604030504040204" pitchFamily="34" charset="-120"/>
                <a:cs typeface="Times New Roman" panose="02020603050405020304" pitchFamily="18" charset="0"/>
              </a:rPr>
              <a:t> have a stable living environment and development.</a:t>
            </a:r>
            <a:endParaRPr lang="en-MY" altLang="zh-TW" sz="2400" kern="100" dirty="0">
              <a:solidFill>
                <a:schemeClr val="bg1"/>
              </a:solidFill>
              <a:effectLst/>
              <a:ea typeface="Microsoft JhengHei" panose="020B0604030504040204" pitchFamily="34" charset="-120"/>
              <a:cs typeface="Times New Roman" panose="02020603050405020304" pitchFamily="18" charset="0"/>
            </a:endParaRPr>
          </a:p>
          <a:p>
            <a:pPr marL="0" indent="0" algn="ctr">
              <a:lnSpc>
                <a:spcPct val="100000"/>
              </a:lnSpc>
              <a:spcBef>
                <a:spcPts val="0"/>
              </a:spcBef>
              <a:spcAft>
                <a:spcPts val="600"/>
              </a:spcAft>
              <a:buNone/>
            </a:pPr>
            <a:r>
              <a:rPr lang="en-US" sz="2400" b="1" kern="100" dirty="0">
                <a:solidFill>
                  <a:schemeClr val="bg1"/>
                </a:solidFill>
                <a:ea typeface="Microsoft JhengHei" panose="020B0604030504040204" pitchFamily="34" charset="-120"/>
              </a:rPr>
              <a:t>May peace come upon the various ethnic groups in South Sudan, enabling them to humbly and patiently seek the Lord’s name.</a:t>
            </a:r>
          </a:p>
          <a:p>
            <a:pPr marL="0" indent="0" algn="ctr">
              <a:lnSpc>
                <a:spcPct val="100000"/>
              </a:lnSpc>
              <a:spcBef>
                <a:spcPts val="0"/>
              </a:spcBef>
              <a:spcAft>
                <a:spcPts val="600"/>
              </a:spcAft>
              <a:buNone/>
            </a:pPr>
            <a:r>
              <a:rPr lang="en-US" sz="2400" b="1" kern="100" dirty="0">
                <a:solidFill>
                  <a:schemeClr val="bg1"/>
                </a:solidFill>
                <a:ea typeface="Microsoft JhengHei" panose="020B0604030504040204" pitchFamily="34" charset="-120"/>
              </a:rPr>
              <a:t>Guard the people to be kind to each other, establish effective channels for negotiation and communication, and not to fall into the temptation of flesh and chaos.</a:t>
            </a:r>
          </a:p>
          <a:p>
            <a:pPr marL="0" indent="0" algn="ctr">
              <a:lnSpc>
                <a:spcPct val="100000"/>
              </a:lnSpc>
              <a:spcBef>
                <a:spcPts val="0"/>
              </a:spcBef>
              <a:spcAft>
                <a:spcPts val="600"/>
              </a:spcAft>
              <a:buNone/>
            </a:pPr>
            <a:r>
              <a:rPr lang="en-US" sz="2400" b="1" kern="100" dirty="0">
                <a:solidFill>
                  <a:schemeClr val="bg1"/>
                </a:solidFill>
                <a:ea typeface="Microsoft JhengHei" panose="020B0604030504040204" pitchFamily="34" charset="-120"/>
              </a:rPr>
              <a:t>In the name of Jesus Christ, we pray. Amen.</a:t>
            </a:r>
            <a:endParaRPr lang="en-US" sz="2400" b="1" dirty="0">
              <a:solidFill>
                <a:schemeClr val="bg1"/>
              </a:solidFill>
              <a:ea typeface="Microsoft JhengHei" panose="020B0604030504040204" pitchFamily="34" charset="-120"/>
            </a:endParaRPr>
          </a:p>
        </p:txBody>
      </p:sp>
      <p:sp>
        <p:nvSpPr>
          <p:cNvPr id="9" name="文字方塊 11">
            <a:extLst>
              <a:ext uri="{FF2B5EF4-FFF2-40B4-BE49-F238E27FC236}">
                <a16:creationId xmlns:a16="http://schemas.microsoft.com/office/drawing/2014/main" id="{1B6A795C-B47C-9167-99AD-2B94664FD6CE}"/>
              </a:ext>
            </a:extLst>
          </p:cNvPr>
          <p:cNvSpPr txBox="1"/>
          <p:nvPr/>
        </p:nvSpPr>
        <p:spPr>
          <a:xfrm>
            <a:off x="2286000" y="281226"/>
            <a:ext cx="7249078" cy="861774"/>
          </a:xfrm>
          <a:prstGeom prst="rect">
            <a:avLst/>
          </a:prstGeom>
          <a:noFill/>
        </p:spPr>
        <p:txBody>
          <a:bodyPr wrap="square" rtlCol="0">
            <a:spAutoFit/>
          </a:bodyPr>
          <a:lstStyle/>
          <a:p>
            <a:pPr algn="ctr"/>
            <a:r>
              <a:rPr lang="en-US" altLang="zh-CN" sz="3200" b="1" dirty="0">
                <a:solidFill>
                  <a:schemeClr val="bg1"/>
                </a:solidFill>
                <a:effectLst/>
                <a:ea typeface="Microsoft JhengHei" panose="020B0604030504040204" pitchFamily="34" charset="-120"/>
                <a:cs typeface="Times New Roman" panose="02020603050405020304" pitchFamily="18" charset="0"/>
              </a:rPr>
              <a:t>Pray for </a:t>
            </a:r>
            <a:r>
              <a:rPr lang="en-US" altLang="zh-TW" sz="3200" b="1" dirty="0">
                <a:solidFill>
                  <a:srgbClr val="D4D6C4"/>
                </a:solidFill>
                <a:ea typeface="Microsoft JhengHei" panose="020B0604030504040204" pitchFamily="34" charset="-120"/>
              </a:rPr>
              <a:t>South Sudan</a:t>
            </a:r>
            <a:endParaRPr lang="en-US" sz="3200" b="1" dirty="0">
              <a:solidFill>
                <a:schemeClr val="bg1"/>
              </a:solidFill>
              <a:ea typeface="Microsoft JhengHei" panose="020B0604030504040204" pitchFamily="34" charset="-120"/>
            </a:endParaRPr>
          </a:p>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F4F6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C54EC5-58AC-EE4D-BADA-C518B5E8B6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235" r="36259"/>
          <a:stretch/>
        </p:blipFill>
        <p:spPr>
          <a:xfrm>
            <a:off x="8915402" y="3392757"/>
            <a:ext cx="3276600" cy="3443315"/>
          </a:xfrm>
          <a:prstGeom prst="rect">
            <a:avLst/>
          </a:prstGeom>
        </p:spPr>
      </p:pic>
      <p:pic>
        <p:nvPicPr>
          <p:cNvPr id="3" name="Picture 2">
            <a:extLst>
              <a:ext uri="{FF2B5EF4-FFF2-40B4-BE49-F238E27FC236}">
                <a16:creationId xmlns:a16="http://schemas.microsoft.com/office/drawing/2014/main" id="{70FD8FC8-2220-911C-0C0D-D63E2101A75A}"/>
              </a:ext>
            </a:extLst>
          </p:cNvPr>
          <p:cNvPicPr>
            <a:picLocks noChangeAspect="1"/>
          </p:cNvPicPr>
          <p:nvPr/>
        </p:nvPicPr>
        <p:blipFill>
          <a:blip r:embed="rId4">
            <a:extLst>
              <a:ext uri="{28A0092B-C50C-407E-A947-70E740481C1C}">
                <a14:useLocalDpi xmlns:a14="http://schemas.microsoft.com/office/drawing/2010/main" val="0"/>
              </a:ext>
            </a:extLst>
          </a:blip>
          <a:srcRect l="8521" r="8521"/>
          <a:stretch/>
        </p:blipFill>
        <p:spPr>
          <a:xfrm>
            <a:off x="8915402" y="0"/>
            <a:ext cx="3276600" cy="3443315"/>
          </a:xfrm>
          <a:prstGeom prst="rect">
            <a:avLst/>
          </a:prstGeom>
        </p:spPr>
      </p:pic>
      <p:pic>
        <p:nvPicPr>
          <p:cNvPr id="6" name="Picture 5">
            <a:extLst>
              <a:ext uri="{FF2B5EF4-FFF2-40B4-BE49-F238E27FC236}">
                <a16:creationId xmlns:a16="http://schemas.microsoft.com/office/drawing/2014/main" id="{C4ACCB64-F77A-E448-5FCC-27896BD8944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0896600" y="371920"/>
            <a:ext cx="924478" cy="923480"/>
          </a:xfrm>
          <a:prstGeom prst="rect">
            <a:avLst/>
          </a:prstGeom>
        </p:spPr>
      </p:pic>
      <p:pic>
        <p:nvPicPr>
          <p:cNvPr id="4" name="Picture 3">
            <a:extLst>
              <a:ext uri="{FF2B5EF4-FFF2-40B4-BE49-F238E27FC236}">
                <a16:creationId xmlns:a16="http://schemas.microsoft.com/office/drawing/2014/main" id="{ED61B2BF-2D65-FAF3-6AA6-9FC1C49145E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88" r="28782"/>
          <a:stretch/>
        </p:blipFill>
        <p:spPr>
          <a:xfrm>
            <a:off x="4778829" y="3392756"/>
            <a:ext cx="4125687" cy="3443315"/>
          </a:xfrm>
          <a:prstGeom prst="rect">
            <a:avLst/>
          </a:prstGeom>
        </p:spPr>
      </p:pic>
      <p:pic>
        <p:nvPicPr>
          <p:cNvPr id="12" name="Picture 11">
            <a:extLst>
              <a:ext uri="{FF2B5EF4-FFF2-40B4-BE49-F238E27FC236}">
                <a16:creationId xmlns:a16="http://schemas.microsoft.com/office/drawing/2014/main" id="{9BA6DD9A-A2B2-D759-A990-A5AD9CF0DA7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391400" y="2297698"/>
            <a:ext cx="2592657" cy="2592657"/>
          </a:xfrm>
          <a:prstGeom prst="rect">
            <a:avLst/>
          </a:prstGeom>
        </p:spPr>
      </p:pic>
      <p:sp>
        <p:nvSpPr>
          <p:cNvPr id="9" name="TextBox 8">
            <a:extLst>
              <a:ext uri="{FF2B5EF4-FFF2-40B4-BE49-F238E27FC236}">
                <a16:creationId xmlns:a16="http://schemas.microsoft.com/office/drawing/2014/main" id="{D21B559A-6709-FE21-4F08-714D25AD72D6}"/>
              </a:ext>
            </a:extLst>
          </p:cNvPr>
          <p:cNvSpPr txBox="1"/>
          <p:nvPr/>
        </p:nvSpPr>
        <p:spPr>
          <a:xfrm>
            <a:off x="355682" y="153504"/>
            <a:ext cx="7630078" cy="3289811"/>
          </a:xfrm>
          <a:prstGeom prst="rect">
            <a:avLst/>
          </a:prstGeom>
          <a:noFill/>
        </p:spPr>
        <p:txBody>
          <a:bodyPr wrap="square">
            <a:spAutoFit/>
          </a:bodyPr>
          <a:lstStyle/>
          <a:p>
            <a:pPr>
              <a:lnSpc>
                <a:spcPts val="4200"/>
              </a:lnSpc>
            </a:pPr>
            <a:r>
              <a:rPr lang="en-US" altLang="zh-TW" sz="2400" dirty="0">
                <a:solidFill>
                  <a:schemeClr val="bg1"/>
                </a:solidFill>
                <a:ea typeface="Microsoft JhengHei" panose="020B0604030504040204" pitchFamily="34" charset="-120"/>
              </a:rPr>
              <a:t>Pray for Countries in Humanitarian Crisis</a:t>
            </a:r>
          </a:p>
          <a:p>
            <a:pPr>
              <a:lnSpc>
                <a:spcPts val="4200"/>
              </a:lnSpc>
              <a:spcAft>
                <a:spcPts val="600"/>
              </a:spcAft>
            </a:pPr>
            <a:r>
              <a:rPr lang="en-US" altLang="zh-TW" sz="3200" b="0" i="0" dirty="0">
                <a:solidFill>
                  <a:srgbClr val="D4D6C4"/>
                </a:solidFill>
                <a:effectLst/>
                <a:ea typeface="Microsoft JhengHei" panose="020B0604030504040204" pitchFamily="34" charset="-120"/>
              </a:rPr>
              <a:t>An Elegy under The Caribbean Sun </a:t>
            </a:r>
            <a:r>
              <a:rPr lang="en-US" altLang="zh-CN" sz="3200" b="0" i="0" dirty="0">
                <a:solidFill>
                  <a:srgbClr val="D4D6C4"/>
                </a:solidFill>
                <a:effectLst/>
                <a:ea typeface="Microsoft JhengHei" panose="020B0604030504040204" pitchFamily="34" charset="-120"/>
              </a:rPr>
              <a:t>— Haiti</a:t>
            </a:r>
            <a:endParaRPr lang="zh-TW" altLang="en-US" sz="3200" b="0" i="0" dirty="0">
              <a:solidFill>
                <a:srgbClr val="D4D6C4"/>
              </a:solidFill>
              <a:effectLst/>
              <a:ea typeface="Microsoft JhengHei" panose="020B0604030504040204" pitchFamily="34" charset="-120"/>
            </a:endParaRPr>
          </a:p>
          <a:p>
            <a:pPr marL="274320" indent="-274320">
              <a:lnSpc>
                <a:spcPts val="3600"/>
              </a:lnSpc>
              <a:spcAft>
                <a:spcPts val="300"/>
              </a:spcAft>
              <a:buFont typeface="Arial" panose="020B0604020202020204" pitchFamily="34" charset="0"/>
              <a:buChar char="•"/>
            </a:pPr>
            <a:r>
              <a:rPr lang="en-US" altLang="zh-TW" sz="2400" dirty="0">
                <a:solidFill>
                  <a:schemeClr val="bg1"/>
                </a:solidFill>
                <a:ea typeface="Microsoft JhengHei" panose="020B0604030504040204" pitchFamily="34" charset="-120"/>
              </a:rPr>
              <a:t>A Republic of despair</a:t>
            </a:r>
            <a:endParaRPr lang="zh-TW" altLang="en-US" sz="2400" dirty="0">
              <a:solidFill>
                <a:schemeClr val="bg1"/>
              </a:solidFill>
              <a:ea typeface="Microsoft JhengHei" panose="020B0604030504040204" pitchFamily="34" charset="-120"/>
            </a:endParaRPr>
          </a:p>
          <a:p>
            <a:pPr marL="274320" indent="-274320">
              <a:lnSpc>
                <a:spcPts val="3600"/>
              </a:lnSpc>
              <a:spcAft>
                <a:spcPts val="300"/>
              </a:spcAft>
              <a:buFont typeface="Arial" panose="020B0604020202020204" pitchFamily="34" charset="0"/>
              <a:buChar char="•"/>
            </a:pPr>
            <a:r>
              <a:rPr lang="en-US" altLang="zh-TW" sz="2400" dirty="0">
                <a:solidFill>
                  <a:schemeClr val="bg1"/>
                </a:solidFill>
                <a:ea typeface="Microsoft JhengHei" panose="020B0604030504040204" pitchFamily="34" charset="-120"/>
              </a:rPr>
              <a:t>A nation with 200 years of history, 100 presidents</a:t>
            </a:r>
            <a:endParaRPr lang="zh-TW" altLang="en-US" sz="2400" dirty="0">
              <a:solidFill>
                <a:schemeClr val="bg1"/>
              </a:solidFill>
              <a:ea typeface="Microsoft JhengHei" panose="020B0604030504040204" pitchFamily="34" charset="-120"/>
            </a:endParaRPr>
          </a:p>
          <a:p>
            <a:pPr marL="274320" indent="-274320">
              <a:lnSpc>
                <a:spcPts val="3600"/>
              </a:lnSpc>
              <a:spcAft>
                <a:spcPts val="300"/>
              </a:spcAft>
              <a:buFont typeface="Arial" panose="020B0604020202020204" pitchFamily="34" charset="0"/>
              <a:buChar char="•"/>
            </a:pPr>
            <a:r>
              <a:rPr lang="en-US" altLang="zh-TW" sz="2400" dirty="0">
                <a:solidFill>
                  <a:schemeClr val="bg1"/>
                </a:solidFill>
                <a:ea typeface="Microsoft JhengHei" panose="020B0604030504040204" pitchFamily="34" charset="-120"/>
              </a:rPr>
              <a:t>The rich and powerful colluded with the gangsters</a:t>
            </a:r>
          </a:p>
          <a:p>
            <a:pPr marL="274320" indent="-274320">
              <a:lnSpc>
                <a:spcPts val="3600"/>
              </a:lnSpc>
              <a:spcAft>
                <a:spcPts val="300"/>
              </a:spcAft>
              <a:buFont typeface="Arial" panose="020B0604020202020204" pitchFamily="34" charset="0"/>
              <a:buChar char="•"/>
            </a:pPr>
            <a:r>
              <a:rPr lang="en-US" altLang="zh-TW" sz="2400" dirty="0">
                <a:solidFill>
                  <a:schemeClr val="bg1"/>
                </a:solidFill>
                <a:ea typeface="Microsoft JhengHei" panose="020B0604030504040204" pitchFamily="34" charset="-120"/>
              </a:rPr>
              <a:t>Natural disasters more ruthless than human woes</a:t>
            </a:r>
            <a:endParaRPr lang="en-MY" sz="2400" dirty="0">
              <a:solidFill>
                <a:schemeClr val="bg1"/>
              </a:solidFill>
              <a:ea typeface="Microsoft JhengHei" panose="020B0604030504040204" pitchFamily="34" charset="-120"/>
            </a:endParaRPr>
          </a:p>
        </p:txBody>
      </p:sp>
    </p:spTree>
    <p:extLst>
      <p:ext uri="{BB962C8B-B14F-4D97-AF65-F5344CB8AC3E}">
        <p14:creationId xmlns:p14="http://schemas.microsoft.com/office/powerpoint/2010/main" val="3462617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t="7344" b="7344"/>
          <a:stretch/>
        </p:blipFill>
        <p:spPr>
          <a:xfrm>
            <a:off x="0" y="-76200"/>
            <a:ext cx="12192000" cy="6934199"/>
          </a:xfrm>
          <a:prstGeom prst="rect">
            <a:avLst/>
          </a:prstGeom>
        </p:spPr>
      </p:pic>
      <p:sp>
        <p:nvSpPr>
          <p:cNvPr id="5" name="Rectangle 4"/>
          <p:cNvSpPr/>
          <p:nvPr/>
        </p:nvSpPr>
        <p:spPr>
          <a:xfrm>
            <a:off x="0" y="-109727"/>
            <a:ext cx="12192000" cy="6934199"/>
          </a:xfrm>
          <a:prstGeom prst="rect">
            <a:avLst/>
          </a:prstGeom>
          <a:solidFill>
            <a:srgbClr val="233B5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rgbClr val="0070C0"/>
              </a:solidFill>
            </a:endParaRPr>
          </a:p>
        </p:txBody>
      </p:sp>
    </p:spTree>
    <p:extLst>
      <p:ext uri="{BB962C8B-B14F-4D97-AF65-F5344CB8AC3E}">
        <p14:creationId xmlns:p14="http://schemas.microsoft.com/office/powerpoint/2010/main" val="647972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C54EC5-58AC-EE4D-BADA-C518B5E8B694}"/>
              </a:ext>
            </a:extLst>
          </p:cNvPr>
          <p:cNvPicPr>
            <a:picLocks noChangeAspect="1"/>
          </p:cNvPicPr>
          <p:nvPr/>
        </p:nvPicPr>
        <p:blipFill>
          <a:blip r:embed="rId3" cstate="print">
            <a:extLst>
              <a:ext uri="{28A0092B-C50C-407E-A947-70E740481C1C}">
                <a14:useLocalDpi xmlns:a14="http://schemas.microsoft.com/office/drawing/2010/main" val="0"/>
              </a:ext>
            </a:extLst>
          </a:blip>
          <a:srcRect t="2296" b="2296"/>
          <a:stretch/>
        </p:blipFill>
        <p:spPr>
          <a:xfrm>
            <a:off x="8915400" y="-14315"/>
            <a:ext cx="3276600" cy="3443315"/>
          </a:xfrm>
          <a:prstGeom prst="rect">
            <a:avLst/>
          </a:prstGeom>
        </p:spPr>
      </p:pic>
      <p:pic>
        <p:nvPicPr>
          <p:cNvPr id="3" name="Picture 2">
            <a:extLst>
              <a:ext uri="{FF2B5EF4-FFF2-40B4-BE49-F238E27FC236}">
                <a16:creationId xmlns:a16="http://schemas.microsoft.com/office/drawing/2014/main" id="{70FD8FC8-2220-911C-0C0D-D63E2101A75A}"/>
              </a:ext>
            </a:extLst>
          </p:cNvPr>
          <p:cNvPicPr>
            <a:picLocks noChangeAspect="1"/>
          </p:cNvPicPr>
          <p:nvPr/>
        </p:nvPicPr>
        <p:blipFill>
          <a:blip r:embed="rId4" cstate="print">
            <a:extLst>
              <a:ext uri="{28A0092B-C50C-407E-A947-70E740481C1C}">
                <a14:useLocalDpi xmlns:a14="http://schemas.microsoft.com/office/drawing/2010/main" val="0"/>
              </a:ext>
            </a:extLst>
          </a:blip>
          <a:srcRect l="18365" r="18365"/>
          <a:stretch/>
        </p:blipFill>
        <p:spPr>
          <a:xfrm>
            <a:off x="8915400" y="3390953"/>
            <a:ext cx="3276600" cy="3443315"/>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0896600" y="371920"/>
            <a:ext cx="924478" cy="923480"/>
          </a:xfrm>
          <a:prstGeom prst="rect">
            <a:avLst/>
          </a:prstGeom>
        </p:spPr>
      </p:pic>
      <p:pic>
        <p:nvPicPr>
          <p:cNvPr id="3074" name="Picture 2">
            <a:extLst>
              <a:ext uri="{FF2B5EF4-FFF2-40B4-BE49-F238E27FC236}">
                <a16:creationId xmlns:a16="http://schemas.microsoft.com/office/drawing/2014/main" id="{9679AE9B-4EDA-CF74-7CD8-662987104E6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7620000" y="2502948"/>
            <a:ext cx="2381250" cy="2381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275289B-98DD-2934-8DA8-6E86F3891B43}"/>
              </a:ext>
            </a:extLst>
          </p:cNvPr>
          <p:cNvSpPr txBox="1"/>
          <p:nvPr/>
        </p:nvSpPr>
        <p:spPr>
          <a:xfrm>
            <a:off x="266370" y="371920"/>
            <a:ext cx="8509842" cy="5863144"/>
          </a:xfrm>
          <a:prstGeom prst="rect">
            <a:avLst/>
          </a:prstGeom>
          <a:noFill/>
        </p:spPr>
        <p:txBody>
          <a:bodyPr wrap="square">
            <a:spAutoFit/>
          </a:bodyPr>
          <a:lstStyle/>
          <a:p>
            <a:pPr>
              <a:lnSpc>
                <a:spcPts val="4200"/>
              </a:lnSpc>
              <a:spcAft>
                <a:spcPts val="600"/>
              </a:spcAft>
            </a:pPr>
            <a:r>
              <a:rPr lang="en-US" altLang="zh-TW" sz="3600" b="0" i="0" dirty="0">
                <a:solidFill>
                  <a:srgbClr val="D4D6C4"/>
                </a:solidFill>
                <a:effectLst/>
                <a:ea typeface="Microsoft JhengHei" panose="020B0604030504040204" pitchFamily="34" charset="-120"/>
              </a:rPr>
              <a:t>The Falling of a Glamourous Pearl </a:t>
            </a:r>
            <a:r>
              <a:rPr lang="en-US" altLang="zh-CN" sz="3600" b="0" i="0" dirty="0">
                <a:solidFill>
                  <a:srgbClr val="D4D6C4"/>
                </a:solidFill>
                <a:effectLst/>
                <a:ea typeface="Microsoft JhengHei" panose="020B0604030504040204" pitchFamily="34" charset="-120"/>
              </a:rPr>
              <a:t>– Sri Lanka</a:t>
            </a:r>
            <a:endParaRPr lang="zh-TW" altLang="en-US" sz="3600" b="0" i="0" dirty="0">
              <a:solidFill>
                <a:schemeClr val="bg1"/>
              </a:solidFill>
              <a:effectLst/>
              <a:ea typeface="Microsoft JhengHei" panose="020B0604030504040204" pitchFamily="34" charset="-120"/>
            </a:endParaRPr>
          </a:p>
          <a:p>
            <a:pPr marL="274320" indent="-274320">
              <a:spcAft>
                <a:spcPts val="600"/>
              </a:spcAft>
              <a:buFont typeface="Arial" panose="020B0604020202020204" pitchFamily="34" charset="0"/>
              <a:buChar char="•"/>
            </a:pPr>
            <a:r>
              <a:rPr lang="en-US" altLang="zh-TW" sz="2000" dirty="0">
                <a:solidFill>
                  <a:schemeClr val="bg1"/>
                </a:solidFill>
                <a:ea typeface="Microsoft JhengHei" panose="020B0604030504040204" pitchFamily="34" charset="-120"/>
              </a:rPr>
              <a:t>Population 22 million; “Pearl of the Indian Ocean” </a:t>
            </a:r>
            <a:endParaRPr lang="zh-TW" altLang="en-US" sz="2000" dirty="0">
              <a:solidFill>
                <a:schemeClr val="bg1"/>
              </a:solidFill>
              <a:ea typeface="Microsoft JhengHei" panose="020B0604030504040204" pitchFamily="34" charset="-120"/>
            </a:endParaRPr>
          </a:p>
          <a:p>
            <a:pPr marL="274320" indent="-274320">
              <a:spcAft>
                <a:spcPts val="600"/>
              </a:spcAft>
              <a:buFont typeface="Arial" panose="020B0604020202020204" pitchFamily="34" charset="0"/>
              <a:buChar char="•"/>
            </a:pPr>
            <a:r>
              <a:rPr lang="en-US" altLang="zh-TW" sz="2000" dirty="0">
                <a:solidFill>
                  <a:schemeClr val="bg1"/>
                </a:solidFill>
                <a:ea typeface="Microsoft JhengHei" panose="020B0604030504040204" pitchFamily="34" charset="-120"/>
              </a:rPr>
              <a:t>Ethnic groups: 74% Sinhalese , 14% Tamils, 10% Arabs </a:t>
            </a:r>
          </a:p>
          <a:p>
            <a:pPr marL="274320" indent="-274320">
              <a:spcAft>
                <a:spcPts val="600"/>
              </a:spcAft>
              <a:buFont typeface="Arial" panose="020B0604020202020204" pitchFamily="34" charset="0"/>
              <a:buChar char="•"/>
            </a:pPr>
            <a:r>
              <a:rPr lang="en-US" altLang="zh-TW" sz="2000" dirty="0">
                <a:solidFill>
                  <a:schemeClr val="bg1"/>
                </a:solidFill>
                <a:ea typeface="Microsoft JhengHei" panose="020B0604030504040204" pitchFamily="34" charset="-120"/>
              </a:rPr>
              <a:t>A Theravada Buddhism center that focuses on meditation</a:t>
            </a:r>
            <a:endParaRPr lang="zh-TW" altLang="en-US" sz="2000" dirty="0">
              <a:solidFill>
                <a:schemeClr val="bg1"/>
              </a:solidFill>
              <a:ea typeface="Microsoft JhengHei" panose="020B0604030504040204" pitchFamily="34" charset="-120"/>
            </a:endParaRPr>
          </a:p>
          <a:p>
            <a:pPr marL="274320" indent="-274320">
              <a:spcAft>
                <a:spcPts val="600"/>
              </a:spcAft>
              <a:buFont typeface="Arial" panose="020B0604020202020204" pitchFamily="34" charset="0"/>
              <a:buChar char="•"/>
            </a:pPr>
            <a:r>
              <a:rPr lang="en-US" altLang="zh-TW" sz="2000" dirty="0">
                <a:solidFill>
                  <a:schemeClr val="bg1"/>
                </a:solidFill>
                <a:ea typeface="Microsoft JhengHei" panose="020B0604030504040204" pitchFamily="34" charset="-120"/>
              </a:rPr>
              <a:t>Ceylon black tea, the third largest tea producing country in the world</a:t>
            </a:r>
          </a:p>
          <a:p>
            <a:pPr>
              <a:spcAft>
                <a:spcPts val="600"/>
              </a:spcAft>
            </a:pPr>
            <a:r>
              <a:rPr lang="en-US" altLang="zh-TW" sz="2000" dirty="0">
                <a:solidFill>
                  <a:schemeClr val="bg1"/>
                </a:solidFill>
                <a:ea typeface="Microsoft JhengHei" panose="020B0604030504040204" pitchFamily="34" charset="-120"/>
              </a:rPr>
              <a:t>    Rich in gemstones production</a:t>
            </a:r>
          </a:p>
          <a:p>
            <a:pPr marL="274320" indent="-274320">
              <a:spcAft>
                <a:spcPts val="600"/>
              </a:spcAft>
              <a:buFont typeface="Arial" panose="020B0604020202020204" pitchFamily="34" charset="0"/>
              <a:buChar char="•"/>
            </a:pPr>
            <a:r>
              <a:rPr lang="en-US" altLang="zh-TW" sz="2000" dirty="0">
                <a:solidFill>
                  <a:schemeClr val="bg1"/>
                </a:solidFill>
                <a:ea typeface="Microsoft JhengHei" panose="020B0604030504040204" pitchFamily="34" charset="-120"/>
              </a:rPr>
              <a:t>25 years of civil war caused death of 140,000 soldiers and civilians </a:t>
            </a:r>
            <a:endParaRPr lang="zh-TW" altLang="en-US" sz="2000" dirty="0">
              <a:solidFill>
                <a:schemeClr val="bg1"/>
              </a:solidFill>
              <a:ea typeface="Microsoft JhengHei" panose="020B0604030504040204" pitchFamily="34" charset="-120"/>
            </a:endParaRPr>
          </a:p>
          <a:p>
            <a:pPr marL="274320" indent="-274320">
              <a:spcAft>
                <a:spcPts val="600"/>
              </a:spcAft>
              <a:buFont typeface="Arial" panose="020B0604020202020204" pitchFamily="34" charset="0"/>
              <a:buChar char="•"/>
            </a:pPr>
            <a:r>
              <a:rPr lang="en-US" altLang="zh-TW" sz="2000" dirty="0">
                <a:solidFill>
                  <a:schemeClr val="bg1"/>
                </a:solidFill>
                <a:ea typeface="Microsoft JhengHei" panose="020B0604030504040204" pitchFamily="34" charset="-120"/>
              </a:rPr>
              <a:t>Crony governance, debt-financed construction, terrorism, </a:t>
            </a:r>
          </a:p>
          <a:p>
            <a:pPr>
              <a:spcAft>
                <a:spcPts val="600"/>
              </a:spcAft>
            </a:pPr>
            <a:r>
              <a:rPr lang="en-US" altLang="zh-TW" sz="2000" dirty="0">
                <a:solidFill>
                  <a:schemeClr val="bg1"/>
                </a:solidFill>
                <a:ea typeface="Microsoft JhengHei" panose="020B0604030504040204" pitchFamily="34" charset="-120"/>
              </a:rPr>
              <a:t>    pandemic, Russo-Ukrainian war, failure in the launch of organic </a:t>
            </a:r>
          </a:p>
          <a:p>
            <a:pPr>
              <a:spcAft>
                <a:spcPts val="600"/>
              </a:spcAft>
            </a:pPr>
            <a:r>
              <a:rPr lang="en-US" altLang="zh-TW" sz="2000" dirty="0">
                <a:solidFill>
                  <a:schemeClr val="bg1"/>
                </a:solidFill>
                <a:ea typeface="Microsoft JhengHei" panose="020B0604030504040204" pitchFamily="34" charset="-120"/>
              </a:rPr>
              <a:t>    agriculture, and rise in global interest rates –</a:t>
            </a:r>
          </a:p>
          <a:p>
            <a:pPr marL="182880">
              <a:spcAft>
                <a:spcPts val="600"/>
              </a:spcAft>
            </a:pPr>
            <a:r>
              <a:rPr lang="en-MY" altLang="zh-CN" sz="2000" dirty="0">
                <a:solidFill>
                  <a:schemeClr val="bg1"/>
                </a:solidFill>
                <a:ea typeface="Microsoft JhengHei" panose="020B0604030504040204" pitchFamily="34" charset="-120"/>
              </a:rPr>
              <a:t>Sri Lanka announced debt default and declared bankruptcy in July </a:t>
            </a:r>
            <a:r>
              <a:rPr lang="en-US" altLang="zh-TW" sz="2000" dirty="0">
                <a:solidFill>
                  <a:schemeClr val="bg1"/>
                </a:solidFill>
                <a:ea typeface="Microsoft JhengHei" panose="020B0604030504040204" pitchFamily="34" charset="-120"/>
              </a:rPr>
              <a:t>2022</a:t>
            </a:r>
            <a:endParaRPr lang="zh-TW" altLang="en-US" sz="2000" dirty="0">
              <a:solidFill>
                <a:schemeClr val="bg1"/>
              </a:solidFill>
              <a:ea typeface="Microsoft JhengHei" panose="020B0604030504040204" pitchFamily="34" charset="-120"/>
            </a:endParaRPr>
          </a:p>
          <a:p>
            <a:pPr marL="731520" lvl="1" indent="-274320">
              <a:spcAft>
                <a:spcPts val="600"/>
              </a:spcAft>
              <a:buFont typeface="Arial" panose="020B0604020202020204" pitchFamily="34" charset="0"/>
              <a:buChar char="•"/>
            </a:pPr>
            <a:r>
              <a:rPr lang="en-US" altLang="zh-TW" sz="2000" dirty="0">
                <a:solidFill>
                  <a:schemeClr val="bg1"/>
                </a:solidFill>
                <a:ea typeface="Microsoft JhengHei" panose="020B0604030504040204" pitchFamily="34" charset="-120"/>
              </a:rPr>
              <a:t>No national oil reserves led to immobilized vehicles and power outages in factories; empty store shelves; inadequate healthcare supplies.</a:t>
            </a:r>
          </a:p>
          <a:p>
            <a:pPr marL="731520" lvl="1" indent="-274320">
              <a:spcAft>
                <a:spcPts val="600"/>
              </a:spcAft>
              <a:buFont typeface="Arial" panose="020B0604020202020204" pitchFamily="34" charset="0"/>
              <a:buChar char="•"/>
            </a:pPr>
            <a:r>
              <a:rPr lang="en-US" altLang="zh-TW" sz="2000" dirty="0">
                <a:solidFill>
                  <a:schemeClr val="bg1"/>
                </a:solidFill>
                <a:ea typeface="Microsoft JhengHei" panose="020B0604030504040204" pitchFamily="34" charset="-120"/>
              </a:rPr>
              <a:t>The rate of malnutrition among children is the second-highest in South Asia, surpassed only by Afghanistan.</a:t>
            </a:r>
          </a:p>
        </p:txBody>
      </p:sp>
    </p:spTree>
    <p:extLst>
      <p:ext uri="{BB962C8B-B14F-4D97-AF65-F5344CB8AC3E}">
        <p14:creationId xmlns:p14="http://schemas.microsoft.com/office/powerpoint/2010/main" val="17850013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rcRect l="623" r="623"/>
          <a:stretch/>
        </p:blipFill>
        <p:spPr>
          <a:xfrm>
            <a:off x="0" y="-76200"/>
            <a:ext cx="12192000" cy="6934199"/>
          </a:xfrm>
          <a:prstGeom prst="rect">
            <a:avLst/>
          </a:prstGeom>
        </p:spPr>
      </p:pic>
      <p:sp>
        <p:nvSpPr>
          <p:cNvPr id="5" name="Rectangle 4"/>
          <p:cNvSpPr/>
          <p:nvPr/>
        </p:nvSpPr>
        <p:spPr>
          <a:xfrm>
            <a:off x="0" y="-76201"/>
            <a:ext cx="12192000" cy="6934199"/>
          </a:xfrm>
          <a:prstGeom prst="rect">
            <a:avLst/>
          </a:prstGeom>
          <a:solidFill>
            <a:schemeClr val="accent6">
              <a:lumMod val="5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rgbClr val="0070C0"/>
              </a:solidFill>
            </a:endParaRPr>
          </a:p>
        </p:txBody>
      </p:sp>
      <p:sp>
        <p:nvSpPr>
          <p:cNvPr id="8" name="內容版面配置區 2">
            <a:extLst>
              <a:ext uri="{FF2B5EF4-FFF2-40B4-BE49-F238E27FC236}">
                <a16:creationId xmlns:a16="http://schemas.microsoft.com/office/drawing/2014/main" id="{6A9D122C-6DB2-8D2C-BD17-5982E5656812}"/>
              </a:ext>
            </a:extLst>
          </p:cNvPr>
          <p:cNvSpPr>
            <a:spLocks noGrp="1"/>
          </p:cNvSpPr>
          <p:nvPr>
            <p:ph idx="1"/>
          </p:nvPr>
        </p:nvSpPr>
        <p:spPr>
          <a:xfrm>
            <a:off x="419100" y="1295400"/>
            <a:ext cx="11353800" cy="4800600"/>
          </a:xfrm>
        </p:spPr>
        <p:txBody>
          <a:bodyPr>
            <a:noAutofit/>
          </a:bodyPr>
          <a:lstStyle/>
          <a:p>
            <a:pPr marL="0" indent="0" algn="ctr">
              <a:lnSpc>
                <a:spcPct val="100000"/>
              </a:lnSpc>
              <a:spcBef>
                <a:spcPts val="0"/>
              </a:spcBef>
              <a:buNone/>
            </a:pPr>
            <a:r>
              <a:rPr lang="en-US" altLang="zh-TW" sz="2400" kern="100" dirty="0">
                <a:solidFill>
                  <a:schemeClr val="bg1"/>
                </a:solidFill>
                <a:effectLst/>
                <a:ea typeface="Microsoft JhengHei" panose="020B0604030504040204" pitchFamily="34" charset="-120"/>
                <a:cs typeface="Times New Roman" panose="02020603050405020304" pitchFamily="18" charset="0"/>
              </a:rPr>
              <a:t>We pray for the comfort from the Lord to be upon the people who lost their families, homes, and hope in the wars. </a:t>
            </a:r>
            <a:br>
              <a:rPr lang="en-MY" altLang="zh-TW" sz="2400" kern="100" dirty="0">
                <a:solidFill>
                  <a:schemeClr val="bg1"/>
                </a:solidFill>
                <a:effectLst/>
                <a:ea typeface="Microsoft JhengHei" panose="020B0604030504040204" pitchFamily="34" charset="-120"/>
                <a:cs typeface="Times New Roman" panose="02020603050405020304" pitchFamily="18" charset="0"/>
              </a:rPr>
            </a:br>
            <a:r>
              <a:rPr lang="en-US" altLang="zh-TW" sz="2400" kern="100" dirty="0">
                <a:solidFill>
                  <a:schemeClr val="bg1"/>
                </a:solidFill>
                <a:ea typeface="Microsoft JhengHei" panose="020B0604030504040204" pitchFamily="34" charset="-120"/>
                <a:cs typeface="Times New Roman" panose="02020603050405020304" pitchFamily="18" charset="0"/>
              </a:rPr>
              <a:t>Sri Lanka is facing the trauma and division caused by national bankruptcy, racial and religious  tensions, civil war, and terrorism. </a:t>
            </a:r>
          </a:p>
          <a:p>
            <a:pPr marL="0" indent="0" algn="ctr">
              <a:lnSpc>
                <a:spcPct val="100000"/>
              </a:lnSpc>
              <a:spcBef>
                <a:spcPts val="0"/>
              </a:spcBef>
              <a:spcAft>
                <a:spcPts val="600"/>
              </a:spcAft>
              <a:buNone/>
            </a:pPr>
            <a:r>
              <a:rPr lang="en-US" altLang="zh-TW" sz="2400" kern="100" dirty="0">
                <a:solidFill>
                  <a:schemeClr val="bg1"/>
                </a:solidFill>
                <a:effectLst/>
                <a:ea typeface="Microsoft JhengHei" panose="020B0604030504040204" pitchFamily="34" charset="-120"/>
                <a:cs typeface="Times New Roman" panose="02020603050405020304" pitchFamily="18" charset="0"/>
              </a:rPr>
              <a:t>May the comforting of our Lord uplift the afflicted , grant them the resilience to rebuild their lives, finding unity in Christ.</a:t>
            </a:r>
            <a:endParaRPr lang="en-MY" altLang="zh-TW" sz="2400" kern="100" dirty="0">
              <a:solidFill>
                <a:schemeClr val="bg1"/>
              </a:solidFill>
              <a:ea typeface="Microsoft JhengHei" panose="020B0604030504040204" pitchFamily="34" charset="-120"/>
              <a:cs typeface="Times New Roman" panose="02020603050405020304" pitchFamily="18" charset="0"/>
            </a:endParaRPr>
          </a:p>
          <a:p>
            <a:pPr marL="0" indent="0" algn="ctr">
              <a:lnSpc>
                <a:spcPct val="100000"/>
              </a:lnSpc>
              <a:spcBef>
                <a:spcPts val="0"/>
              </a:spcBef>
              <a:spcAft>
                <a:spcPts val="600"/>
              </a:spcAft>
              <a:buNone/>
            </a:pPr>
            <a:r>
              <a:rPr lang="en-US" altLang="zh-TW" sz="2400" b="1" kern="100" dirty="0">
                <a:solidFill>
                  <a:schemeClr val="bg1"/>
                </a:solidFill>
                <a:ea typeface="Microsoft JhengHei" panose="020B0604030504040204" pitchFamily="34" charset="-120"/>
                <a:cs typeface="Times New Roman" panose="02020603050405020304" pitchFamily="18" charset="0"/>
              </a:rPr>
              <a:t>May the Spirit of Truth guide the Sinhalese Buddhists, Tamil Hindus, and Arab Muslims as they seek truth, wisdom, and peace. May they all encounter Jesus Christ!</a:t>
            </a:r>
            <a:endParaRPr lang="en-MY" altLang="zh-TW" sz="2400" b="1" kern="100" dirty="0">
              <a:solidFill>
                <a:schemeClr val="bg1"/>
              </a:solidFill>
              <a:effectLst/>
              <a:ea typeface="Microsoft JhengHei" panose="020B0604030504040204" pitchFamily="34" charset="-120"/>
              <a:cs typeface="Times New Roman" panose="02020603050405020304" pitchFamily="18" charset="0"/>
            </a:endParaRPr>
          </a:p>
          <a:p>
            <a:pPr marL="0" indent="0" algn="ctr">
              <a:lnSpc>
                <a:spcPct val="100000"/>
              </a:lnSpc>
              <a:spcBef>
                <a:spcPts val="0"/>
              </a:spcBef>
              <a:spcAft>
                <a:spcPts val="600"/>
              </a:spcAft>
              <a:buNone/>
            </a:pPr>
            <a:r>
              <a:rPr lang="en-US" sz="2400" b="1" kern="100" dirty="0">
                <a:solidFill>
                  <a:schemeClr val="bg1"/>
                </a:solidFill>
                <a:ea typeface="Microsoft JhengHei" panose="020B0604030504040204" pitchFamily="34" charset="-120"/>
              </a:rPr>
              <a:t>May different religions, ethnic groups, and communities be fairly treated, shielding them from forces of hatred and persecution.</a:t>
            </a:r>
          </a:p>
          <a:p>
            <a:pPr marL="0" indent="0" algn="ctr">
              <a:lnSpc>
                <a:spcPct val="100000"/>
              </a:lnSpc>
              <a:spcBef>
                <a:spcPts val="0"/>
              </a:spcBef>
              <a:spcAft>
                <a:spcPts val="600"/>
              </a:spcAft>
              <a:buNone/>
            </a:pPr>
            <a:r>
              <a:rPr lang="en-US" sz="2400" b="1" kern="100" dirty="0">
                <a:solidFill>
                  <a:schemeClr val="bg1"/>
                </a:solidFill>
                <a:ea typeface="Microsoft JhengHei" panose="020B0604030504040204" pitchFamily="34" charset="-120"/>
              </a:rPr>
              <a:t>We pray for the Tamils who have been oppressed, discriminated, and in poverty. </a:t>
            </a:r>
          </a:p>
          <a:p>
            <a:pPr marL="0" indent="0" algn="ctr">
              <a:lnSpc>
                <a:spcPct val="100000"/>
              </a:lnSpc>
              <a:spcBef>
                <a:spcPts val="0"/>
              </a:spcBef>
              <a:spcAft>
                <a:spcPts val="600"/>
              </a:spcAft>
              <a:buNone/>
            </a:pPr>
            <a:r>
              <a:rPr lang="en-US" sz="2400" b="1" kern="100" dirty="0">
                <a:solidFill>
                  <a:schemeClr val="bg1"/>
                </a:solidFill>
                <a:ea typeface="Microsoft JhengHei" panose="020B0604030504040204" pitchFamily="34" charset="-120"/>
              </a:rPr>
              <a:t>May they find peace and forgiveness in their hearts. </a:t>
            </a:r>
          </a:p>
          <a:p>
            <a:pPr marL="0" indent="0" algn="ctr">
              <a:lnSpc>
                <a:spcPct val="100000"/>
              </a:lnSpc>
              <a:spcBef>
                <a:spcPts val="0"/>
              </a:spcBef>
              <a:spcAft>
                <a:spcPts val="600"/>
              </a:spcAft>
              <a:buNone/>
            </a:pPr>
            <a:r>
              <a:rPr lang="en-US" sz="2400" b="1" kern="100" dirty="0">
                <a:solidFill>
                  <a:schemeClr val="bg1"/>
                </a:solidFill>
                <a:ea typeface="Microsoft JhengHei" panose="020B0604030504040204" pitchFamily="34" charset="-120"/>
              </a:rPr>
              <a:t>In the name of Jesus Christ, we pray.</a:t>
            </a:r>
            <a:endParaRPr lang="en-US" sz="2400" b="1" dirty="0">
              <a:solidFill>
                <a:schemeClr val="bg1"/>
              </a:solidFill>
              <a:ea typeface="Microsoft JhengHei" panose="020B0604030504040204" pitchFamily="34" charset="-120"/>
            </a:endParaRPr>
          </a:p>
        </p:txBody>
      </p:sp>
      <p:sp>
        <p:nvSpPr>
          <p:cNvPr id="9" name="文字方塊 11">
            <a:extLst>
              <a:ext uri="{FF2B5EF4-FFF2-40B4-BE49-F238E27FC236}">
                <a16:creationId xmlns:a16="http://schemas.microsoft.com/office/drawing/2014/main" id="{4069E52E-39FD-D27D-67E7-7804B018030E}"/>
              </a:ext>
            </a:extLst>
          </p:cNvPr>
          <p:cNvSpPr txBox="1"/>
          <p:nvPr/>
        </p:nvSpPr>
        <p:spPr>
          <a:xfrm>
            <a:off x="2286000" y="469611"/>
            <a:ext cx="7249078" cy="584775"/>
          </a:xfrm>
          <a:prstGeom prst="rect">
            <a:avLst/>
          </a:prstGeom>
          <a:noFill/>
        </p:spPr>
        <p:txBody>
          <a:bodyPr wrap="square" rtlCol="0">
            <a:spAutoFit/>
          </a:bodyPr>
          <a:lstStyle/>
          <a:p>
            <a:pPr algn="ctr"/>
            <a:r>
              <a:rPr lang="en-US" altLang="zh-CN" sz="3200" b="1" dirty="0">
                <a:solidFill>
                  <a:schemeClr val="bg1"/>
                </a:solidFill>
                <a:effectLst/>
                <a:ea typeface="Microsoft JhengHei" panose="020B0604030504040204" pitchFamily="34" charset="-120"/>
                <a:cs typeface="Times New Roman" panose="02020603050405020304" pitchFamily="18" charset="0"/>
              </a:rPr>
              <a:t>Pray for </a:t>
            </a:r>
            <a:r>
              <a:rPr lang="en-US" altLang="zh-TW" sz="3200" b="1" kern="100" dirty="0">
                <a:solidFill>
                  <a:srgbClr val="D4D6C4"/>
                </a:solidFill>
                <a:effectLst/>
                <a:ea typeface="Microsoft JhengHei" panose="020B0604030504040204" pitchFamily="34" charset="-120"/>
                <a:cs typeface="Times New Roman" panose="02020603050405020304" pitchFamily="18" charset="0"/>
              </a:rPr>
              <a:t>Sri Lanka</a:t>
            </a:r>
            <a:endParaRPr lang="en-US" dirty="0"/>
          </a:p>
        </p:txBody>
      </p:sp>
    </p:spTree>
    <p:extLst>
      <p:ext uri="{BB962C8B-B14F-4D97-AF65-F5344CB8AC3E}">
        <p14:creationId xmlns:p14="http://schemas.microsoft.com/office/powerpoint/2010/main" val="394549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5" name="Rectangle 4"/>
          <p:cNvSpPr/>
          <p:nvPr/>
        </p:nvSpPr>
        <p:spPr>
          <a:xfrm>
            <a:off x="4602517" y="2988430"/>
            <a:ext cx="6911401" cy="911860"/>
          </a:xfrm>
          <a:prstGeom prst="rect">
            <a:avLst/>
          </a:prstGeom>
        </p:spPr>
        <p:txBody>
          <a:bodyPr wrap="square">
            <a:spAutoFit/>
          </a:bodyPr>
          <a:lstStyle/>
          <a:p>
            <a:pPr fontAlgn="base">
              <a:lnSpc>
                <a:spcPts val="3200"/>
              </a:lnSpc>
            </a:pPr>
            <a:r>
              <a:rPr lang="zh-TW" altLang="en-US" sz="2400" dirty="0">
                <a:solidFill>
                  <a:schemeClr val="bg1"/>
                </a:solidFill>
                <a:latin typeface="Microsoft YaHei Light" panose="020B0502040204020203" pitchFamily="34" charset="-122"/>
                <a:ea typeface="Microsoft YaHei Light" panose="020B0502040204020203" pitchFamily="34" charset="-122"/>
              </a:rPr>
              <a:t>不再是个人的祷告，我们开始一起祈祷。</a:t>
            </a:r>
            <a:br>
              <a:rPr lang="zh-TW" altLang="en-US" sz="2400" dirty="0">
                <a:solidFill>
                  <a:schemeClr val="bg1"/>
                </a:solidFill>
                <a:latin typeface="Microsoft YaHei Light" panose="020B0502040204020203" pitchFamily="34" charset="-122"/>
                <a:ea typeface="Microsoft YaHei Light" panose="020B0502040204020203" pitchFamily="34" charset="-122"/>
              </a:rPr>
            </a:br>
            <a:r>
              <a:rPr lang="en-US" altLang="zh-TW" sz="2400" dirty="0">
                <a:solidFill>
                  <a:schemeClr val="bg1"/>
                </a:solidFill>
                <a:latin typeface="微軟正黑體" panose="020B0604030504040204" pitchFamily="34" charset="-120"/>
                <a:ea typeface="微軟正黑體" panose="020B0604030504040204" pitchFamily="34" charset="-120"/>
              </a:rPr>
              <a:t>30</a:t>
            </a:r>
            <a:r>
              <a:rPr lang="zh-TW" altLang="en-US" sz="2400" dirty="0">
                <a:solidFill>
                  <a:schemeClr val="bg1"/>
                </a:solidFill>
                <a:latin typeface="微軟正黑體" panose="020B0604030504040204" pitchFamily="34" charset="-120"/>
                <a:ea typeface="微軟正黑體" panose="020B0604030504040204" pitchFamily="34" charset="-120"/>
              </a:rPr>
              <a:t>分钟，生活</a:t>
            </a:r>
            <a:r>
              <a:rPr lang="zh-CN" altLang="en-US" sz="2400" dirty="0">
                <a:solidFill>
                  <a:schemeClr val="bg1"/>
                </a:solidFill>
                <a:latin typeface="微軟正黑體" panose="020B0604030504040204" pitchFamily="34" charset="-120"/>
                <a:ea typeface="微軟正黑體" panose="020B0604030504040204" pitchFamily="34" charset="-120"/>
              </a:rPr>
              <a:t>再</a:t>
            </a:r>
            <a:r>
              <a:rPr lang="zh-TW" altLang="en-US" sz="2400" dirty="0">
                <a:solidFill>
                  <a:schemeClr val="bg1"/>
                </a:solidFill>
                <a:latin typeface="微軟正黑體" panose="020B0604030504040204" pitchFamily="34" charset="-120"/>
                <a:ea typeface="微軟正黑體" panose="020B0604030504040204" pitchFamily="34" charset="-120"/>
              </a:rPr>
              <a:t>忙碌的人都能找到时间参与。</a:t>
            </a:r>
            <a:endParaRPr lang="zh-CN" altLang="en-US" sz="2400" dirty="0">
              <a:solidFill>
                <a:schemeClr val="bg1"/>
              </a:solidFill>
              <a:latin typeface="微軟正黑體" panose="020B0604030504040204" pitchFamily="34" charset="-120"/>
              <a:ea typeface="微軟正黑體" panose="020B0604030504040204" pitchFamily="34" charset="-120"/>
            </a:endParaRPr>
          </a:p>
        </p:txBody>
      </p:sp>
      <p:pic>
        <p:nvPicPr>
          <p:cNvPr id="2" name="Graphic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04122" y="1"/>
            <a:ext cx="4713254" cy="6858000"/>
          </a:xfrm>
          <a:prstGeom prst="rect">
            <a:avLst/>
          </a:prstGeom>
        </p:spPr>
      </p:pic>
      <p:pic>
        <p:nvPicPr>
          <p:cNvPr id="13" name="Graphic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33145" y="4273637"/>
            <a:ext cx="4866748" cy="1939381"/>
          </a:xfrm>
          <a:prstGeom prst="rect">
            <a:avLst/>
          </a:prstGeom>
        </p:spPr>
      </p:pic>
      <p:pic>
        <p:nvPicPr>
          <p:cNvPr id="4" name="Graphic 3"/>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15408" y="944442"/>
            <a:ext cx="5726021" cy="18228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advClick="0" advTm="3000">
        <p14:pan dir="u"/>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900" fill="hold"/>
                                        <p:tgtEl>
                                          <p:spTgt spid="2"/>
                                        </p:tgtEl>
                                        <p:attrNameLst>
                                          <p:attrName>ppt_x</p:attrName>
                                        </p:attrNameLst>
                                      </p:cBhvr>
                                      <p:tavLst>
                                        <p:tav tm="0">
                                          <p:val>
                                            <p:strVal val="0-#ppt_w/2"/>
                                          </p:val>
                                        </p:tav>
                                        <p:tav tm="100000">
                                          <p:val>
                                            <p:strVal val="#ppt_x"/>
                                          </p:val>
                                        </p:tav>
                                      </p:tavLst>
                                    </p:anim>
                                    <p:anim calcmode="lin" valueType="num">
                                      <p:cBhvr additive="base">
                                        <p:cTn id="8" dur="90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140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1000"/>
                                        <p:tgtEl>
                                          <p:spTgt spid="5">
                                            <p:txEl>
                                              <p:pRg st="0" end="0"/>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26" presetClass="emph" presetSubtype="0" fill="hold" nodeType="withEffect">
                                  <p:stCondLst>
                                    <p:cond delay="2300"/>
                                  </p:stCondLst>
                                  <p:childTnLst>
                                    <p:animEffect transition="out" filter="fade">
                                      <p:cBhvr>
                                        <p:cTn id="17" dur="500" tmFilter="0, 0; .2, .5; .8, .5; 1, 0"/>
                                        <p:tgtEl>
                                          <p:spTgt spid="13"/>
                                        </p:tgtEl>
                                      </p:cBhvr>
                                    </p:animEffect>
                                    <p:animScale>
                                      <p:cBhvr>
                                        <p:cTn id="18"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6904063" y="2273770"/>
            <a:ext cx="1914259" cy="2606347"/>
          </a:xfrm>
          <a:prstGeom prst="rect">
            <a:avLst/>
          </a:prstGeom>
          <a:ln>
            <a:noFill/>
          </a:ln>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3451050" y="2316839"/>
            <a:ext cx="2278571" cy="24912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advClick="0" advTm="3000">
        <p14:pan dir="u"/>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Basis</Template>
  <TotalTime>1392</TotalTime>
  <Words>1951</Words>
  <Application>Microsoft Office PowerPoint</Application>
  <PresentationFormat>Widescreen</PresentationFormat>
  <Paragraphs>111</Paragraphs>
  <Slides>9</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vt:i4>
      </vt:variant>
    </vt:vector>
  </HeadingPairs>
  <TitlesOfParts>
    <vt:vector size="18" baseType="lpstr">
      <vt:lpstr>微軟正黑體</vt:lpstr>
      <vt:lpstr>微軟正黑體</vt:lpstr>
      <vt:lpstr>Microsoft YaHei Light</vt:lpstr>
      <vt:lpstr>Microsoft YaHei UI</vt:lpstr>
      <vt:lpstr>Arial</vt:lpstr>
      <vt:lpstr>Calibri</vt:lpstr>
      <vt:lpstr>Calibri Light</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Esther</dc:creator>
  <cp:lastModifiedBy>Yeng Shiow Lim</cp:lastModifiedBy>
  <cp:revision>2962</cp:revision>
  <dcterms:created xsi:type="dcterms:W3CDTF">2020-11-06T17:04:00Z</dcterms:created>
  <dcterms:modified xsi:type="dcterms:W3CDTF">2023-12-04T01:20:28Z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3F8A3C643ED24B86BCF96D1CFB0CB11C_12</vt:lpwstr>
  </property>
  <property fmtid="{D5CDD505-2E9C-101B-9397-08002B2CF9AE}" pid="3" name="KSOProductBuildVer">
    <vt:lpwstr>1033-12.2.0.13215</vt:lpwstr>
  </property>
</Properties>
</file>