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85" r:id="rId2"/>
    <p:sldId id="384" r:id="rId3"/>
    <p:sldId id="383" r:id="rId4"/>
    <p:sldId id="355" r:id="rId5"/>
    <p:sldId id="361" r:id="rId6"/>
    <p:sldId id="368" r:id="rId7"/>
    <p:sldId id="369" r:id="rId8"/>
    <p:sldId id="381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395055-189C-4A18-A70A-7964828A0D3C}">
          <p14:sldIdLst>
            <p14:sldId id="385"/>
            <p14:sldId id="384"/>
            <p14:sldId id="383"/>
            <p14:sldId id="355"/>
            <p14:sldId id="361"/>
          </p14:sldIdLst>
        </p14:section>
        <p14:section name="Untitled Section" id="{BB23DCD2-6093-4DA6-BC3E-50FF15C88EC2}">
          <p14:sldIdLst>
            <p14:sldId id="368"/>
            <p14:sldId id="369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C451B"/>
    <a:srgbClr val="385723"/>
    <a:srgbClr val="056875"/>
    <a:srgbClr val="F8E108"/>
    <a:srgbClr val="325C9A"/>
    <a:srgbClr val="8F2407"/>
    <a:srgbClr val="A80080"/>
    <a:srgbClr val="FFFFFF"/>
    <a:srgbClr val="533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80347" autoAdjust="0"/>
  </p:normalViewPr>
  <p:slideViewPr>
    <p:cSldViewPr>
      <p:cViewPr varScale="1">
        <p:scale>
          <a:sx n="68" d="100"/>
          <a:sy n="68" d="100"/>
        </p:scale>
        <p:origin x="518" y="4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i="0" dirty="0">
                <a:solidFill>
                  <a:srgbClr val="212121"/>
                </a:solidFill>
                <a:effectLst/>
                <a:latin typeface="Inter"/>
              </a:rPr>
              <a:t>主題圖片</a:t>
            </a:r>
            <a:r>
              <a:rPr lang="en-US" altLang="zh-TW" b="1" i="0" dirty="0">
                <a:solidFill>
                  <a:srgbClr val="212121"/>
                </a:solidFill>
                <a:effectLst/>
                <a:latin typeface="Inter"/>
              </a:rPr>
              <a:t>:</a:t>
            </a:r>
            <a:r>
              <a:rPr lang="zh-TW" altLang="en-US" b="1" i="0" dirty="0">
                <a:solidFill>
                  <a:srgbClr val="212121"/>
                </a:solidFill>
                <a:effectLst/>
                <a:latin typeface="Inter"/>
              </a:rPr>
              <a:t>斯瓦涅季 </a:t>
            </a:r>
            <a:r>
              <a:rPr lang="en-MY" b="1" i="0" dirty="0" err="1">
                <a:solidFill>
                  <a:srgbClr val="202124"/>
                </a:solidFill>
                <a:effectLst/>
                <a:latin typeface="Google Sans"/>
              </a:rPr>
              <a:t>Svaneti</a:t>
            </a:r>
            <a:endParaRPr lang="en-MY" b="1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b="1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dirty="0"/>
              <a:t>高加索山脈南部</a:t>
            </a:r>
            <a:r>
              <a:rPr lang="zh-TW" altLang="en-US" dirty="0"/>
              <a:t>的</a:t>
            </a:r>
            <a:r>
              <a:rPr lang="zh-TW" altLang="en-US" b="1" i="0" dirty="0">
                <a:solidFill>
                  <a:srgbClr val="212121"/>
                </a:solidFill>
                <a:effectLst/>
                <a:latin typeface="Inter"/>
              </a:rPr>
              <a:t>斯瓦涅季，</a:t>
            </a:r>
            <a:r>
              <a:rPr lang="zh-TW" altLang="en-US" b="0" i="0" dirty="0">
                <a:solidFill>
                  <a:srgbClr val="212121"/>
                </a:solidFill>
                <a:effectLst/>
                <a:latin typeface="Inter"/>
              </a:rPr>
              <a:t>以其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建築群和文化景觀被列入世界文化遺產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Google Sans"/>
              </a:rPr>
              <a:t>。</a:t>
            </a:r>
            <a:endParaRPr lang="en-MY" altLang="zh-CN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TW" b="0" i="0" dirty="0">
              <a:solidFill>
                <a:srgbClr val="212121"/>
              </a:solidFill>
              <a:effectLst/>
              <a:latin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212121"/>
                </a:solidFill>
                <a:effectLst/>
                <a:latin typeface="Inter"/>
              </a:rPr>
              <a:t>冬季運動中心</a:t>
            </a:r>
            <a:endParaRPr lang="en-MY" b="1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高加索是個山脈地區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，位於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黑海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海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之間，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除了自然地將歐州東南部和亞州分界， 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也是通往俄羅斯、歐洲、小亞細亞、伊朗高原、亞拉伯和埃及的通路。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自古以來，就是各地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遊牧民族的集散地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，來自不同的地方、說著不同的語言、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有著不同的文化和宗教信仰的草原遊牧民族在這裏聚集，也在這裏四散開來，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是四通八達的交通樞紐和重要的戰略位置。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同時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也引來許多大國的勢力，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古波斯、希臘、羅馬、阿拉伯、突厥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蒙古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都統治過高加索。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令這個地區人口不足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3,000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萬的地區，卻有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50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多個民族，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由於地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勢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複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雜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，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許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多民族雖近在咫尺，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語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言卻完全不通，因此高加索有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語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言之山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之稱。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據記載，在高加索進行貿易，需要帶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80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名翻譯人員隨行。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此外，眾多政權交織，也產生各種的矛盾和衝突。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高加索南部地區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受近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東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強權，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拜占庭、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阿拉伯、波斯、奧斯曼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等的統治，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在政治、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經濟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、文化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上已經適應有政府的體系；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高加索北部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地方卻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深受蒙古、突厥遊牧民影響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除了達吉斯坦部分地區，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其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仍然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傳統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地以山民部落形式，不受任何政權的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實質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管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控。</a:t>
            </a:r>
            <a:br>
              <a:rPr lang="en-MY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19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世紀沙皇統治前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伊斯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蘭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教是高加索主要信仰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經過俄羅斯人以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沙皇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蘇聯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俄國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三個形式的管治，基督教占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57%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，伊斯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蘭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Yu Gothic" panose="020B0400000000000000" pitchFamily="34" charset="-128"/>
              </a:rPr>
              <a:t>教占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43%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今天我們為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北高加索穆斯林地區的</a:t>
            </a:r>
            <a:r>
              <a:rPr lang="en-US" sz="1800" b="1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個共和國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1800" b="1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個邊疆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區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禱告。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 (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所謂的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共和國確並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我們所理解的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獨立國家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，而是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屬於俄羅斯聯邦的一個邦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北高加索穆斯林地區的</a:t>
            </a:r>
            <a:r>
              <a:rPr lang="en-US" sz="1800" b="1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個共和國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1800" b="1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個邊疆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區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所謂的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共和國確並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我們所理解的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獨立國家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，而是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屬於俄羅斯聯邦的一個邦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經過俄羅斯人以沙皇、蘇聯及俄國三個時期的管治， </a:t>
            </a: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今天，</a:t>
            </a:r>
            <a:r>
              <a:rPr lang="zh-TW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高加索地區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俄羅斯最窮困和最不穩定的區域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失業率高、出生率高、貪汙非常嚴重，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蘇聯及普京政權對穆斯林群體的打壓和種族遷徙，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造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成許多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復仇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恐襲</a:t>
            </a: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和極端主義激增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50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個高加索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土耳其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伊朗族群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是全球最少聽見福音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族群之一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50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個族群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當中，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一半以上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還沒有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聖經翻譯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 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除了地理偏遠，語言複雜外，遊牧民族固有的好鬥、封閉、自負、防範所有的外來者，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以榮辱感為主的文化，重復仇不講寬恕的文化；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都對接受福音做成攔阻。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二戰期間，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蘇聯指控印古什人支援德國納粹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將這個族群整體驅逐到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哈薩克斯坦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和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西伯利亞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，三分之二的人口在流亡途中死亡。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十幾年之後才獲准重返家園，但他們的土地已經被其他族群佔據，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被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劃歸給信奉基督教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北奧塞梯共和國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因此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而發生嚴重衝突。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1992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年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月一場嚴重的暴力衝突之後，印古什人被屠殺，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幾萬名印古什人再次逃離家園。直到今天，兩者間仍存著極深的宿怨。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蘇聯解體後，伊斯蘭快速成長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，極端伊斯蘭主義廣泛而深入地滲入社會中，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形成一種與俄國抗衡和爭取獨立的軍事力量；</a:t>
            </a:r>
            <a:endParaRPr lang="en-MY" altLang="zh-TW" sz="1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石油和天然氣豐富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也成為列強和產油國加以影響之目標，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引發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動亂。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今天我們為</a:t>
            </a:r>
            <a:r>
              <a:rPr lang="zh-TW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北高加索穆斯林地區的</a:t>
            </a:r>
            <a:r>
              <a:rPr lang="en-US" sz="1800" b="1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個共和國</a:t>
            </a:r>
            <a:r>
              <a:rPr lang="en-US" sz="1800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1800" b="1" kern="100" dirty="0"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個邊疆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區</a:t>
            </a:r>
            <a:r>
              <a:rPr lang="zh-TW" sz="1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禱告。</a:t>
            </a:r>
            <a:endParaRPr lang="en-MY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禱文分幼粗兩字體</a:t>
            </a:r>
            <a:r>
              <a:rPr lang="zh-CN" altLang="en-US" sz="1200" dirty="0"/>
              <a:t>，</a:t>
            </a:r>
            <a:r>
              <a:rPr lang="en-US" sz="1200" dirty="0"/>
              <a:t>可</a:t>
            </a:r>
            <a:r>
              <a:rPr lang="zh-CN" altLang="en-US" sz="1200" dirty="0"/>
              <a:t>以作</a:t>
            </a:r>
            <a:r>
              <a:rPr lang="en-US" sz="1200" dirty="0" err="1"/>
              <a:t>啟應</a:t>
            </a:r>
            <a:r>
              <a:rPr lang="zh-CN" altLang="en-US" sz="1200" dirty="0"/>
              <a:t>方式，</a:t>
            </a:r>
            <a:r>
              <a:rPr lang="en-US" sz="1200" dirty="0"/>
              <a:t>男</a:t>
            </a:r>
            <a:r>
              <a:rPr lang="zh-CN" altLang="en-US" sz="1200" dirty="0"/>
              <a:t>、</a:t>
            </a:r>
            <a:r>
              <a:rPr lang="en-US" sz="1200" dirty="0"/>
              <a:t>女</a:t>
            </a:r>
            <a:r>
              <a:rPr lang="zh-CN" altLang="en-US" sz="1200" dirty="0"/>
              <a:t>或</a:t>
            </a:r>
            <a:r>
              <a:rPr lang="en-US" sz="1200" dirty="0" err="1"/>
              <a:t>會眾</a:t>
            </a:r>
            <a:r>
              <a:rPr lang="zh-CN" altLang="en-US" sz="1200" dirty="0"/>
              <a:t>輪流開聲</a:t>
            </a:r>
            <a:r>
              <a:rPr lang="en-US" sz="1200" dirty="0" err="1"/>
              <a:t>禱告</a:t>
            </a:r>
            <a:r>
              <a:rPr lang="en-US" sz="1200" dirty="0"/>
              <a:t>。</a:t>
            </a:r>
          </a:p>
          <a:p>
            <a:endParaRPr lang="en-US" sz="1200" b="1" dirty="0"/>
          </a:p>
          <a:p>
            <a:r>
              <a:rPr lang="en-US" sz="1200" b="1" dirty="0" err="1"/>
              <a:t>溫馨提醒</a:t>
            </a:r>
            <a:r>
              <a:rPr lang="zh-CN" altLang="en-US" sz="1200" b="1" dirty="0"/>
              <a:t>：</a:t>
            </a:r>
            <a:r>
              <a:rPr lang="en-US" sz="1200" dirty="0" err="1"/>
              <a:t>領禱時，請不要快讀，因為對全體會眾而言，他們是第一次看到禱文</a:t>
            </a:r>
            <a:r>
              <a:rPr lang="zh-CN" altLang="en-US" sz="1200" dirty="0"/>
              <a:t>，</a:t>
            </a:r>
            <a:endParaRPr lang="en-US" sz="1200" dirty="0"/>
          </a:p>
          <a:p>
            <a:r>
              <a:rPr lang="en-US" sz="1200" dirty="0" err="1"/>
              <a:t>主領者讀得快時，會眾跟不上，當他們</a:t>
            </a:r>
            <a:r>
              <a:rPr lang="zh-CN" altLang="en-US" sz="1200" dirty="0"/>
              <a:t>覺得</a:t>
            </a:r>
            <a:r>
              <a:rPr lang="en-US" sz="1200" dirty="0" err="1"/>
              <a:t>跟不上時，就</a:t>
            </a:r>
            <a:r>
              <a:rPr lang="zh-CN" altLang="en-US" sz="1200" dirty="0"/>
              <a:t>會選擇</a:t>
            </a:r>
            <a:r>
              <a:rPr lang="en-US" sz="1200" dirty="0" err="1"/>
              <a:t>乾脆只看不念</a:t>
            </a:r>
            <a:r>
              <a:rPr lang="en-US" sz="1200" dirty="0"/>
              <a:t>，</a:t>
            </a:r>
            <a:r>
              <a:rPr lang="zh-CN" altLang="en-US" sz="1200" dirty="0"/>
              <a:t>那就</a:t>
            </a:r>
            <a:r>
              <a:rPr lang="en-US" sz="1200" dirty="0" err="1"/>
              <a:t>失去</a:t>
            </a:r>
            <a:r>
              <a:rPr lang="zh-CN" altLang="en-US" sz="1200" dirty="0"/>
              <a:t>了</a:t>
            </a:r>
            <a:r>
              <a:rPr lang="en-US" sz="1200" dirty="0" err="1"/>
              <a:t>同心開聲禱告的原意</a:t>
            </a:r>
            <a:r>
              <a:rPr lang="en-US" sz="1200" dirty="0"/>
              <a:t>。</a:t>
            </a:r>
          </a:p>
          <a:p>
            <a:r>
              <a:rPr lang="en-US" sz="1200" dirty="0" err="1"/>
              <a:t>謝謝主領人</a:t>
            </a:r>
            <a:r>
              <a:rPr lang="en-US" sz="12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禱文分幼粗兩字體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啟應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會眾</a:t>
            </a:r>
            <a:r>
              <a:rPr lang="zh-CN" altLang="en-US" sz="1000" dirty="0"/>
              <a:t>輪流開聲</a:t>
            </a:r>
            <a:r>
              <a:rPr lang="en-US" sz="1000" dirty="0" err="1"/>
              <a:t>禱告</a:t>
            </a:r>
            <a:r>
              <a:rPr lang="en-US" sz="1000" dirty="0"/>
              <a:t>。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3156" r="2982" b="10054"/>
          <a:stretch/>
        </p:blipFill>
        <p:spPr>
          <a:xfrm>
            <a:off x="0" y="-152400"/>
            <a:ext cx="12192000" cy="838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172470"/>
            <a:ext cx="831271" cy="1331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4773781"/>
            <a:ext cx="830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8月</a:t>
            </a:r>
            <a:endParaRPr lang="en-MY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北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高加索</a:t>
            </a:r>
            <a:endParaRPr lang="en-US" sz="4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3FA4C6-1829-777C-51C3-20852A0AD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" t="6903" r="1077" b="10529"/>
          <a:stretch/>
        </p:blipFill>
        <p:spPr>
          <a:xfrm>
            <a:off x="-240014" y="0"/>
            <a:ext cx="12432014" cy="685800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33D624-C63A-8644-2121-D99554967A08}"/>
              </a:ext>
            </a:extLst>
          </p:cNvPr>
          <p:cNvSpPr/>
          <p:nvPr/>
        </p:nvSpPr>
        <p:spPr>
          <a:xfrm>
            <a:off x="-109765" y="0"/>
            <a:ext cx="12363952" cy="6858000"/>
          </a:xfrm>
          <a:prstGeom prst="rect">
            <a:avLst/>
          </a:prstGeom>
          <a:solidFill>
            <a:srgbClr val="2C451B">
              <a:alpha val="7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019974" y="558413"/>
            <a:ext cx="9448800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1000"/>
              </a:spcAft>
              <a:tabLst>
                <a:tab pos="548640" algn="l"/>
                <a:tab pos="822960" algn="l"/>
              </a:tabLst>
            </a:pPr>
            <a:r>
              <a:rPr lang="zh-TW" sz="36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高加索</a:t>
            </a:r>
            <a:r>
              <a:rPr lang="en-MY" altLang="zh-TW" sz="36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MY" sz="3600" b="1" i="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Caucasus</a:t>
            </a:r>
            <a:br>
              <a:rPr lang="en-MY" altLang="zh-CN" sz="2800" b="1" kern="100" dirty="0">
                <a:solidFill>
                  <a:srgbClr val="FFFF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歐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亞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大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陸連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接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處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草原遊牧民族集散地</a:t>
            </a:r>
            <a:endParaRPr lang="en-MY" sz="28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語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言之山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	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3,000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萬</a:t>
            </a:r>
            <a:r>
              <a:rPr lang="zh-CN" altLang="en-US" sz="28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50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多個民族和語言</a:t>
            </a:r>
            <a:endParaRPr lang="en-MY" sz="28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主要宗教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伊斯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蘭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教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43%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、基督教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57%</a:t>
            </a:r>
            <a:endParaRPr lang="en-MY" sz="28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俄羅斯統治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始於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世紀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先南後北地征伐</a:t>
            </a:r>
            <a:br>
              <a:rPr lang="en-MY" alt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en-MY" alt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				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經歷沙皇、蘇聯、俄羅斯聯邦</a:t>
            </a:r>
            <a:endParaRPr lang="en-MY" sz="28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endParaRPr lang="en-MY" altLang="zh-TW" sz="2800" b="1" kern="100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endParaRPr lang="en-MY" altLang="zh-TW" sz="2800" b="1" kern="100" dirty="0">
              <a:solidFill>
                <a:srgbClr val="FFFF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endParaRPr lang="en-MY" altLang="zh-TW" sz="2800" b="1" kern="100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南高加索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受近東強權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影響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較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早建立成型政權</a:t>
            </a:r>
            <a:endParaRPr lang="en-MY" sz="28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defTabSz="457200">
              <a:spcAft>
                <a:spcPts val="800"/>
              </a:spcAft>
              <a:tabLst>
                <a:tab pos="548640" algn="l"/>
                <a:tab pos="822960" algn="l"/>
              </a:tabLst>
            </a:pPr>
            <a:r>
              <a:rPr 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北高加索</a:t>
            </a:r>
            <a:r>
              <a:rPr lang="en-MY" altLang="zh-TW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CN" altLang="en-US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MY" altLang="zh-CN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突厥遊牧部落形式，抗拒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實質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管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控的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政權</a:t>
            </a:r>
            <a:endParaRPr lang="en-MY" sz="28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C6B598-B41C-4157-09C3-284E543916F3}"/>
              </a:ext>
            </a:extLst>
          </p:cNvPr>
          <p:cNvGrpSpPr/>
          <p:nvPr/>
        </p:nvGrpSpPr>
        <p:grpSpPr>
          <a:xfrm>
            <a:off x="5257801" y="3733800"/>
            <a:ext cx="4572000" cy="1424439"/>
            <a:chOff x="5029008" y="3733800"/>
            <a:chExt cx="5806813" cy="1809154"/>
          </a:xfrm>
        </p:grpSpPr>
        <p:pic>
          <p:nvPicPr>
            <p:cNvPr id="16" name="圖片 5">
              <a:extLst>
                <a:ext uri="{FF2B5EF4-FFF2-40B4-BE49-F238E27FC236}">
                  <a16:creationId xmlns:a16="http://schemas.microsoft.com/office/drawing/2014/main" id="{36B87150-5D59-0971-0B13-59C72731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" t="6780" r="1893" b="6780"/>
            <a:stretch/>
          </p:blipFill>
          <p:spPr>
            <a:xfrm>
              <a:off x="5029008" y="3771794"/>
              <a:ext cx="1768021" cy="17711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6DC425D-341F-3D10-C642-27D8FE9EA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t="3420" r="22350" b="7356"/>
            <a:stretch/>
          </p:blipFill>
          <p:spPr>
            <a:xfrm>
              <a:off x="7048404" y="3739137"/>
              <a:ext cx="1768021" cy="17711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圖片 5">
              <a:extLst>
                <a:ext uri="{FF2B5EF4-FFF2-40B4-BE49-F238E27FC236}">
                  <a16:creationId xmlns:a16="http://schemas.microsoft.com/office/drawing/2014/main" id="{4B6F6BC3-5DA0-60B9-6EF5-48EACEBB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6" r="16726"/>
            <a:stretch/>
          </p:blipFill>
          <p:spPr>
            <a:xfrm>
              <a:off x="9067800" y="3733800"/>
              <a:ext cx="1768021" cy="17711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11F5F44-0727-B8E1-F8E9-CC49904775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/>
          <a:stretch/>
        </p:blipFill>
        <p:spPr>
          <a:xfrm>
            <a:off x="-122870" y="4232931"/>
            <a:ext cx="2895600" cy="199415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62D734-1EFA-4479-A155-DCEA2946E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397" r="1447" b="2841"/>
          <a:stretch/>
        </p:blipFill>
        <p:spPr bwMode="auto">
          <a:xfrm>
            <a:off x="-130891" y="1135431"/>
            <a:ext cx="3181150" cy="19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1000" y="533400"/>
            <a:ext cx="5256993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北高加索</a:t>
            </a:r>
            <a:endParaRPr lang="en-MY" altLang="zh-CN" sz="3200" b="1" kern="100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個共和國</a:t>
            </a:r>
            <a:r>
              <a:rPr lang="en-US" sz="2800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lang="en-US" sz="2800" b="1" kern="100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個邊疆</a:t>
            </a:r>
            <a:r>
              <a:rPr lang="zh-TW" sz="28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區</a:t>
            </a:r>
            <a:endParaRPr lang="en-MY" altLang="zh-TW" sz="2800" b="1" kern="100" dirty="0">
              <a:solidFill>
                <a:srgbClr val="FFFFCC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達吉斯坦共和國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車臣共和國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印古什共和國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卡巴爾達-巴爾卡爾共和國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卡拉恰伊-切爾克斯共和國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北奧塞梯共和國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阿迪格共和國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克拉斯諾達爾邊疆區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Open Sans" panose="020B0606030504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Open Sans" panose="020B0606030504020204" pitchFamily="34" charset="0"/>
              </a:rPr>
              <a:t>斯塔夫羅波爾邊疆區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5371"/>
          <a:stretch/>
        </p:blipFill>
        <p:spPr>
          <a:xfrm>
            <a:off x="6008915" y="1066800"/>
            <a:ext cx="5540416" cy="51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E139C-0EDE-34DF-DFDA-AE19AC8AF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" t="6903" r="1077" b="10529"/>
          <a:stretch/>
        </p:blipFill>
        <p:spPr>
          <a:xfrm>
            <a:off x="-240014" y="0"/>
            <a:ext cx="12432014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402FA5-8E23-52A6-C302-E65D5EF63EB3}"/>
              </a:ext>
            </a:extLst>
          </p:cNvPr>
          <p:cNvSpPr/>
          <p:nvPr/>
        </p:nvSpPr>
        <p:spPr>
          <a:xfrm>
            <a:off x="-177827" y="0"/>
            <a:ext cx="12432014" cy="6858000"/>
          </a:xfrm>
          <a:prstGeom prst="rect">
            <a:avLst/>
          </a:prstGeom>
          <a:solidFill>
            <a:srgbClr val="2C451B">
              <a:alpha val="7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0477" y="1466952"/>
            <a:ext cx="4721123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6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北</a:t>
            </a:r>
            <a:r>
              <a:rPr lang="zh-TW" sz="3600" b="1" kern="100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高加索地區</a:t>
            </a:r>
            <a:br>
              <a:rPr lang="en-MY" altLang="zh-TW" sz="3600" dirty="0"/>
            </a:br>
            <a:r>
              <a:rPr lang="zh-TW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傳福音的阻礙與需要</a:t>
            </a:r>
            <a:endParaRPr lang="en-MY" sz="36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地理偏遠，語言複雜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重榮辱感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好鬥防外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政局不穩，動亂溫床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zh-TW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國仇家恨，主能醫治</a:t>
            </a:r>
            <a:endParaRPr lang="en-MY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19" name="圖片 5">
            <a:extLst>
              <a:ext uri="{FF2B5EF4-FFF2-40B4-BE49-F238E27FC236}">
                <a16:creationId xmlns:a16="http://schemas.microsoft.com/office/drawing/2014/main" id="{DC69D0E0-4BDD-2B1B-A49B-A1021CB0F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 b="10658"/>
          <a:stretch/>
        </p:blipFill>
        <p:spPr>
          <a:xfrm>
            <a:off x="5486400" y="-11836"/>
            <a:ext cx="3810000" cy="24356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769D5A-A74D-52F5-5E59-77EEF7D8BB21}"/>
              </a:ext>
            </a:extLst>
          </p:cNvPr>
          <p:cNvSpPr txBox="1"/>
          <p:nvPr/>
        </p:nvSpPr>
        <p:spPr>
          <a:xfrm>
            <a:off x="5410200" y="2438400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奥塞梯人</a:t>
            </a:r>
          </a:p>
        </p:txBody>
      </p:sp>
      <p:pic>
        <p:nvPicPr>
          <p:cNvPr id="26" name="圖片 5">
            <a:extLst>
              <a:ext uri="{FF2B5EF4-FFF2-40B4-BE49-F238E27FC236}">
                <a16:creationId xmlns:a16="http://schemas.microsoft.com/office/drawing/2014/main" id="{87B477F0-E750-3DB8-082B-F6E29EE928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4898" r="8258" b="20931"/>
          <a:stretch/>
        </p:blipFill>
        <p:spPr>
          <a:xfrm>
            <a:off x="7311923" y="3092866"/>
            <a:ext cx="4876800" cy="31176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1122DE-AE3F-84BB-8BB9-D2B5CE3366AC}"/>
              </a:ext>
            </a:extLst>
          </p:cNvPr>
          <p:cNvSpPr txBox="1"/>
          <p:nvPr/>
        </p:nvSpPr>
        <p:spPr>
          <a:xfrm>
            <a:off x="5766152" y="5844677"/>
            <a:ext cx="5108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PMingLiU" panose="02020500000000000000" pitchFamily="18" charset="-120"/>
              </a:rPr>
              <a:t>印古什人</a:t>
            </a:r>
            <a:endParaRPr lang="zh-CN" altLang="en-US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58BB5-538B-6406-4C4A-E6BB1465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4" y="-457200"/>
            <a:ext cx="12264740" cy="81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我們一同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CN" altLang="en-US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北高加索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禱告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6200" y="404577"/>
            <a:ext cx="120396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地上的君王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奴役和殺害來維護政權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時，</a:t>
            </a:r>
            <a:br>
              <a:rPr lang="en-MY" altLang="zh-TW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卻以恩典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、慈愛與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信實來統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管萬有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懇求主醫治北高加索許多族群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内心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的歷史傷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痛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 </a:t>
            </a:r>
            <a:br>
              <a:rPr lang="en-MY" altLang="zh-TW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賜下寬恕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和好的靈，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打破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車臣與俄羅斯</a:t>
            </a: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之間的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嫌隙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CN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化解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印古什與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北奧塞梯族群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之間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的仇恨，</a:t>
            </a:r>
            <a:br>
              <a:rPr lang="en-MY" altLang="zh-TW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主</a:t>
            </a: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的智慧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超越人心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，求</a:t>
            </a: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挪去排擠他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族的族群意識，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是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永遠的王，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願各族都成爲你的子民，在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基督裡合而為一！</a:t>
            </a:r>
            <a:endParaRPr lang="en-MY" sz="30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1200"/>
              </a:spcAft>
            </a:pP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北高加索族群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非常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懼怕黑暗權勢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也很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依賴巫術，</a:t>
            </a:r>
            <a:br>
              <a:rPr lang="en-MY" altLang="zh-TW" sz="3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CN" altLang="en-US" sz="3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聖靈要使他們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從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捆綁中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被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釋放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身心靈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康健與豐盛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32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求榮耀的父，將賜人智慧和啟示的靈，賞給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聖經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翻譯同工</a:t>
            </a:r>
            <a:r>
              <a:rPr lang="zh-TW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                          </a:t>
            </a:r>
            <a:r>
              <a:rPr lang="zh-CN" altLang="en-US" sz="30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話語要在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北高加索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傳揚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各族群要以母語來聆聽你的話</a:t>
            </a:r>
            <a:r>
              <a:rPr lang="en-US" altLang="zh-CN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.</a:t>
            </a:r>
            <a:br>
              <a:rPr lang="en-MY" altLang="zh-CN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求神使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北高加索穆斯林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明白可蘭經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是希望人與安拉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維持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主僕關係，</a:t>
            </a:r>
            <a:br>
              <a:rPr lang="en-MY" alt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三一真神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卻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是要恢復</a:t>
            </a:r>
            <a:r>
              <a:rPr lang="zh-CN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我們是你</a:t>
            </a:r>
            <a:r>
              <a:rPr lang="zh-TW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兒女的關係。</a:t>
            </a:r>
            <a:endParaRPr lang="en-MY" sz="30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81000"/>
            <a:ext cx="11125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天父，北高加索是個動亂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溫床，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隐藏著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許多國仇家恨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恐怖襲擊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、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極端主義</a:t>
            </a:r>
            <a:r>
              <a:rPr lang="zh-CN" altLang="en-US" sz="3000" kern="100" dirty="0">
                <a:solidFill>
                  <a:schemeClr val="bg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橫行，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人民無法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平安渡日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，求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願主憐憫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賜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福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  <a:t>。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Open Sans" panose="020B0606030504020204" pitchFamily="34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我們同心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祈求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北高加索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50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多個族群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CN" altLang="en-US" sz="3000" kern="100" dirty="0">
                <a:solidFill>
                  <a:schemeClr val="bg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能夠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被天父的愛所吸引，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齊聚在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父神大能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翅膀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蔭下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，得保護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免受戰火波及，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MY" altLang="zh-TW" sz="3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願主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供應他們生活上的各種需要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CN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神掌管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北高加索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7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個共和國和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2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個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邊疆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區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掌權者</a:t>
            </a:r>
            <a:br>
              <a:rPr lang="en-MY" altLang="zh-CN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使他們認識</a:t>
            </a:r>
            <a:r>
              <a:rPr lang="zh-CN" altLang="en-US" sz="30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神，對祢心存敬畏，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除去貪腐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的心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各行各業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平穩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發展，經濟得以穩固 ，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人民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脫離貧困。</a:t>
            </a:r>
            <a:endParaRPr lang="en-MY" altLang="zh-TW" sz="3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求主差派天使天軍保護教會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傳道人和宣教士，</a:t>
            </a:r>
            <a:br>
              <a:rPr lang="en-MY" alt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使他們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不遇見試探，脫離凶惡，常常有神蹟奇事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伴隨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著他們。</a:t>
            </a:r>
            <a:br>
              <a:rPr lang="en-MY" alt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願主的靈堅固、安慰、造就北高加索的教會</a:t>
            </a:r>
            <a:br>
              <a:rPr lang="en-MY" altLang="zh-CN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能夠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在困境中經歷</a:t>
            </a:r>
            <a:r>
              <a:rPr lang="zh-CN" altLang="en-US" sz="30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的同在</a:t>
            </a:r>
            <a:r>
              <a:rPr lang="zh-CN" alt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拯救。</a:t>
            </a:r>
            <a:br>
              <a:rPr lang="en-MY" alt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奉主耶穌基督的名求，阿們！</a:t>
            </a:r>
            <a:endParaRPr lang="en-MY" sz="3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分钟，生活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忙碌的人都能找到时间参与。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425</TotalTime>
  <Words>2133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Google Sans</vt:lpstr>
      <vt:lpstr>Inter</vt:lpstr>
      <vt:lpstr>Microsoft JhengHei</vt:lpstr>
      <vt:lpstr>Microsoft JhengHei</vt:lpstr>
      <vt:lpstr>Microsoft JhengHei UI</vt:lpstr>
      <vt:lpstr>Microsoft YaHei Light</vt:lpstr>
      <vt:lpstr>Arial</vt:lpstr>
      <vt:lpstr>Calibri</vt:lpstr>
      <vt:lpstr>Calibri Light</vt:lpstr>
      <vt:lpstr>Open Sans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2659</cp:revision>
  <dcterms:created xsi:type="dcterms:W3CDTF">2020-11-06T17:04:00Z</dcterms:created>
  <dcterms:modified xsi:type="dcterms:W3CDTF">2023-08-09T10:31:53Z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6C1CE30971114798B0BEE714FD3806FC</vt:lpwstr>
  </property>
  <property fmtid="{D5CDD505-2E9C-101B-9397-08002B2CF9AE}" pid="3" name="KSOProductBuildVer">
    <vt:lpwstr>1033-11.2.0.11537</vt:lpwstr>
  </property>
</Properties>
</file>