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85" r:id="rId2"/>
    <p:sldId id="384" r:id="rId3"/>
    <p:sldId id="383" r:id="rId4"/>
    <p:sldId id="355" r:id="rId5"/>
    <p:sldId id="361" r:id="rId6"/>
    <p:sldId id="368" r:id="rId7"/>
    <p:sldId id="369" r:id="rId8"/>
    <p:sldId id="381" r:id="rId9"/>
    <p:sldId id="3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395055-189C-4A18-A70A-7964828A0D3C}">
          <p14:sldIdLst>
            <p14:sldId id="385"/>
            <p14:sldId id="384"/>
            <p14:sldId id="383"/>
            <p14:sldId id="355"/>
            <p14:sldId id="361"/>
          </p14:sldIdLst>
        </p14:section>
        <p14:section name="Untitled Section" id="{BB23DCD2-6093-4DA6-BC3E-50FF15C88EC2}">
          <p14:sldIdLst>
            <p14:sldId id="368"/>
            <p14:sldId id="369"/>
            <p14:sldId id="381"/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/>
  <p:cmAuthor id="2" name="Yeng Shiow Lim" initials="YS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51B"/>
    <a:srgbClr val="385723"/>
    <a:srgbClr val="FFFFCC"/>
    <a:srgbClr val="056875"/>
    <a:srgbClr val="F8E108"/>
    <a:srgbClr val="325C9A"/>
    <a:srgbClr val="8F2407"/>
    <a:srgbClr val="A80080"/>
    <a:srgbClr val="FFFFFF"/>
    <a:srgbClr val="533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3" autoAdjust="0"/>
    <p:restoredTop sz="80347" autoAdjust="0"/>
  </p:normalViewPr>
  <p:slideViewPr>
    <p:cSldViewPr>
      <p:cViewPr varScale="1">
        <p:scale>
          <a:sx n="68" d="100"/>
          <a:sy n="68" d="100"/>
        </p:scale>
        <p:origin x="518" y="4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b="1" i="0" dirty="0">
                <a:solidFill>
                  <a:srgbClr val="212121"/>
                </a:solidFill>
                <a:effectLst/>
                <a:latin typeface="Inter"/>
              </a:rPr>
              <a:t>主题图片</a:t>
            </a:r>
            <a:r>
              <a:rPr lang="en-US" altLang="zh-TW" b="1" i="0" dirty="0">
                <a:solidFill>
                  <a:srgbClr val="212121"/>
                </a:solidFill>
                <a:effectLst/>
                <a:latin typeface="Inter"/>
              </a:rPr>
              <a:t>:</a:t>
            </a:r>
            <a:r>
              <a:rPr lang="zh-TW" altLang="en-US" b="1" i="0" dirty="0">
                <a:solidFill>
                  <a:srgbClr val="212121"/>
                </a:solidFill>
                <a:effectLst/>
                <a:latin typeface="Inter"/>
              </a:rPr>
              <a:t>斯瓦涅季 </a:t>
            </a:r>
            <a:r>
              <a:rPr lang="en-MY" b="1" i="0" dirty="0" err="1">
                <a:solidFill>
                  <a:srgbClr val="202124"/>
                </a:solidFill>
                <a:effectLst/>
                <a:latin typeface="Google Sans"/>
              </a:rPr>
              <a:t>Svaneti</a:t>
            </a:r>
            <a:endParaRPr lang="en-MY" b="1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MY" b="1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dirty="0"/>
              <a:t>高加索山脉南部</a:t>
            </a:r>
            <a:r>
              <a:rPr lang="zh-TW" altLang="en-US" dirty="0"/>
              <a:t>的</a:t>
            </a:r>
            <a:r>
              <a:rPr lang="zh-TW" altLang="en-US" b="1" i="0" dirty="0">
                <a:solidFill>
                  <a:srgbClr val="212121"/>
                </a:solidFill>
                <a:effectLst/>
                <a:latin typeface="Inter"/>
              </a:rPr>
              <a:t>斯瓦涅季，</a:t>
            </a:r>
            <a:r>
              <a:rPr lang="zh-TW" altLang="en-US" b="0" i="0" dirty="0">
                <a:solidFill>
                  <a:srgbClr val="212121"/>
                </a:solidFill>
                <a:effectLst/>
                <a:latin typeface="Inter"/>
              </a:rPr>
              <a:t>以其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Google Sans"/>
              </a:rPr>
              <a:t>建筑群和文化景观被列入世界文化遗产</a:t>
            </a:r>
            <a:r>
              <a:rPr lang="zh-CN" altLang="en-US" b="0" i="0" dirty="0">
                <a:solidFill>
                  <a:srgbClr val="202124"/>
                </a:solidFill>
                <a:effectLst/>
                <a:latin typeface="Google Sans"/>
              </a:rPr>
              <a:t>。</a:t>
            </a:r>
            <a:endParaRPr lang="en-MY" altLang="zh-CN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MY" altLang="zh-TW" b="0" i="0" dirty="0">
              <a:solidFill>
                <a:srgbClr val="212121"/>
              </a:solidFill>
              <a:effectLst/>
              <a:latin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b="0" i="0" dirty="0">
                <a:solidFill>
                  <a:srgbClr val="212121"/>
                </a:solidFill>
                <a:effectLst/>
                <a:latin typeface="Inter"/>
              </a:rPr>
              <a:t>冬季运动中心</a:t>
            </a:r>
            <a:endParaRPr lang="en-MY" b="1" i="0" dirty="0">
              <a:solidFill>
                <a:srgbClr val="202124"/>
              </a:solidFill>
              <a:effectLst/>
              <a:latin typeface="Googl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高加索是个山脉地区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，位于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黑海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和</a:t>
            </a:r>
            <a:r>
              <a:rPr lang="zh-CN" altLang="en-US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里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海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之间，</a:t>
            </a: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除了自然地将欧州东南部和亚州分界， </a:t>
            </a: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也是通往俄罗斯、欧洲、小亚细亚、伊朗高原、亚拉伯和埃及的通路。</a:t>
            </a: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自古以来，就是各地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游牧民族的集散地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，来自不同的地方、说着不同的语言、</a:t>
            </a: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有着不同的文化和宗教信仰的草原游牧民族在这里聚集，也在这里四散开来，</a:t>
            </a: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是四通八达的交通枢纽和重要的战略位置。</a:t>
            </a: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同时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也引来许多大国的势力，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古波斯、希腊、罗马、阿拉伯、突厥</a:t>
            </a:r>
            <a:r>
              <a:rPr lang="zh-CN" altLang="en-US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蒙古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都统治过高加索。</a:t>
            </a: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令这个地区人口不足</a:t>
            </a:r>
            <a:r>
              <a:rPr lang="en-US" sz="1800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3,000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万的地区，却有</a:t>
            </a:r>
            <a:r>
              <a:rPr lang="en-US" sz="1800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50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多个民族，</a:t>
            </a: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由于地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势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Yu Gothic" panose="020B0400000000000000" pitchFamily="34" charset="-128"/>
              </a:rPr>
              <a:t>复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杂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Yu Gothic" panose="020B0400000000000000" pitchFamily="34" charset="-128"/>
              </a:rPr>
              <a:t>，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许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Yu Gothic" panose="020B0400000000000000" pitchFamily="34" charset="-128"/>
              </a:rPr>
              <a:t>多民族虽近在咫尺，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语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Yu Gothic" panose="020B0400000000000000" pitchFamily="34" charset="-128"/>
              </a:rPr>
              <a:t>言却完全不通，因此高加索有</a:t>
            </a:r>
            <a:r>
              <a:rPr lang="en-US" sz="1800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“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语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Yu Gothic" panose="020B0400000000000000" pitchFamily="34" charset="-128"/>
              </a:rPr>
              <a:t>言之山</a:t>
            </a:r>
            <a:r>
              <a:rPr lang="en-US" sz="1800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”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之称。</a:t>
            </a: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据记载，在高加索进行贸易，需要带</a:t>
            </a:r>
            <a:r>
              <a:rPr lang="en-US" sz="1800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80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名翻译人员随行。</a:t>
            </a: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此外，众多政权交织，也产生各种的矛盾和冲突。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 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高加索南部地区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受近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东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Yu Gothic" panose="020B0400000000000000" pitchFamily="34" charset="-128"/>
              </a:rPr>
              <a:t>强权，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Yu Gothic" panose="020B0400000000000000" pitchFamily="34" charset="-128"/>
              </a:rPr>
              <a:t>拜占庭、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阿拉伯、波斯、奥斯曼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等的统治，</a:t>
            </a:r>
            <a:endParaRPr lang="en-MY" altLang="zh-TW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在政治、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经济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Yu Gothic" panose="020B0400000000000000" pitchFamily="34" charset="-128"/>
              </a:rPr>
              <a:t>、文化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上已经适应有政府的体系；</a:t>
            </a:r>
            <a:endParaRPr lang="en-MY" altLang="zh-TW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altLang="zh-TW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高加索北部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地方却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深受蒙古、突厥游牧民影响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，</a:t>
            </a:r>
            <a:br>
              <a:rPr lang="en-MY" alt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</a:b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除了达吉斯坦部分地区，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其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他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仍然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传统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地以山民部落形式，不受任何政权的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实质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Yu Gothic" panose="020B0400000000000000" pitchFamily="34" charset="-128"/>
              </a:rPr>
              <a:t>管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控。</a:t>
            </a:r>
            <a:br>
              <a:rPr lang="en-MY" alt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</a:br>
            <a:endParaRPr lang="en-MY" altLang="zh-TW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  <a:cs typeface="新細明體" panose="020203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19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世纪沙皇统治前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伊斯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兰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教是高加索主要信仰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经过俄罗斯人以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沙皇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苏联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俄国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三个形式的管治，基督教占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57%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，伊斯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兰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Yu Gothic" panose="020B0400000000000000" pitchFamily="34" charset="-128"/>
              </a:rPr>
              <a:t>教占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43%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MY" altLang="zh-TW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altLang="zh-TW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今天我们为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北高加索穆斯林地区的</a:t>
            </a:r>
            <a:r>
              <a:rPr lang="en-US" sz="1800" b="1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7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个共和国</a:t>
            </a:r>
            <a:r>
              <a:rPr lang="en-US" sz="1800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+</a:t>
            </a:r>
            <a:r>
              <a:rPr lang="en-US" sz="1800" b="1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个边疆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区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祷告。</a:t>
            </a:r>
            <a:br>
              <a:rPr lang="en-MY" alt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en-US" sz="1800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微軟正黑體" panose="020B0604030504040204" pitchFamily="34" charset="-120"/>
              </a:rPr>
              <a:t> (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所谓的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共和国确并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不是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我们所理解的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独立国家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，而是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属于俄罗斯联邦的一个邦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sz="1800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)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北高加索穆斯林地区的</a:t>
            </a:r>
            <a:r>
              <a:rPr lang="en-US" sz="1800" b="1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7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个共和国</a:t>
            </a:r>
            <a:r>
              <a:rPr lang="en-US" sz="1800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+</a:t>
            </a:r>
            <a:r>
              <a:rPr lang="en-US" sz="1800" b="1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个边疆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区</a:t>
            </a:r>
            <a:br>
              <a:rPr lang="en-MY" alt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所谓的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共和国确并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不是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我们所理解的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独立国家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，而是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属于俄罗斯联邦的一个邦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经过俄罗斯人以沙皇、苏联及俄国三个时期的管治， </a:t>
            </a:r>
            <a:endParaRPr lang="en-MY" altLang="zh-TW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今天，</a:t>
            </a:r>
            <a:r>
              <a:rPr lang="zh-TW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高加索地区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俄罗斯最穷困和最不稳定的区域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失业率高、出生率高、贪污非常严重，</a:t>
            </a: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苏联及普京政权对穆斯林群体的打压和种族迁徙，</a:t>
            </a: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造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成许多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Open Sans" panose="020B0606030504020204" pitchFamily="34" charset="0"/>
              </a:rPr>
              <a:t>复仇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Open Sans" panose="020B0606030504020204" pitchFamily="34" charset="0"/>
              </a:rPr>
              <a:t>恐袭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Open Sans" panose="020B0606030504020204" pitchFamily="34" charset="0"/>
              </a:rPr>
              <a:t>和极端主义激增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 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50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个高加索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土耳其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伊朗族群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是全球最少听见福音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族群之一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50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个族群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当中，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一半以上</a:t>
            </a:r>
            <a:r>
              <a:rPr lang="zh-CN" altLang="en-US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还没有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圣经翻译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 </a:t>
            </a: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除了地理偏远，语言复杂外，游牧民族固有的好斗、封闭、自负、防范所有的外来者，</a:t>
            </a:r>
            <a:br>
              <a:rPr lang="en-MY" alt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</a:b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以荣辱感为主的文化，重复仇不讲宽恕的文化；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都对接受福音做成拦阻。</a:t>
            </a: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新細明體" panose="020203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二战期间，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苏联指控印古什人支援德国纳粹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，</a:t>
            </a: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新細明體" panose="020203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将这个族群整体驱逐到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哈萨克斯坦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和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西伯利亚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，三分之二的人口在流亡途中死亡。</a:t>
            </a: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新細明體" panose="020203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十几年之后才获准重返家园，但他们的土地已经被其他族群占据，</a:t>
            </a: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新細明體" panose="020203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被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划归给信奉基督教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的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北奥塞梯共和国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，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因此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而发生严重冲突。</a:t>
            </a: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新細明體" panose="020203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1992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年</a:t>
            </a:r>
            <a:r>
              <a:rPr lang="en-US" sz="1800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10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月一场严重的暴力冲突之后，印古什人被屠杀，</a:t>
            </a: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新細明體" panose="020203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几万名印古什人再次逃离家园。直到今天，两者间仍存着极深的宿怨。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新細明體" panose="020203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苏联解体后，伊斯兰快速成长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，极端伊斯兰主义广泛而深入地渗入社会中，</a:t>
            </a: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新細明體" panose="020203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形成一种与俄国抗衡和争取独立的军事力量；</a:t>
            </a:r>
            <a:endParaRPr lang="en-MY" altLang="zh-TW" sz="1800" kern="1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新細明體" panose="020203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石油和天然气丰富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也成为列强和产油国加以影响之目标，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引发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动乱。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altLang="zh-TW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今天我们为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北高加索穆斯林地区的</a:t>
            </a:r>
            <a:r>
              <a:rPr lang="en-US" sz="1800" b="1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7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个共和国</a:t>
            </a:r>
            <a:r>
              <a:rPr lang="en-US" sz="1800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+</a:t>
            </a:r>
            <a:r>
              <a:rPr lang="en-US" sz="1800" b="1" kern="100" dirty="0"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个边疆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区</a:t>
            </a:r>
            <a:r>
              <a:rPr 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祷告。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祷文分幼粗两字体</a:t>
            </a:r>
            <a:r>
              <a:rPr lang="zh-CN" altLang="en-US" sz="1200" dirty="0"/>
              <a:t>，</a:t>
            </a:r>
            <a:r>
              <a:rPr lang="en-US" sz="1200" dirty="0"/>
              <a:t>可</a:t>
            </a:r>
            <a:r>
              <a:rPr lang="zh-CN" altLang="en-US" sz="1200" dirty="0"/>
              <a:t>以作</a:t>
            </a:r>
            <a:r>
              <a:rPr lang="en-US" sz="1200" dirty="0" err="1"/>
              <a:t>启应</a:t>
            </a:r>
            <a:r>
              <a:rPr lang="zh-CN" altLang="en-US" sz="1200" dirty="0"/>
              <a:t>方式，</a:t>
            </a:r>
            <a:r>
              <a:rPr lang="en-US" sz="1200" dirty="0"/>
              <a:t>男</a:t>
            </a:r>
            <a:r>
              <a:rPr lang="zh-CN" altLang="en-US" sz="1200" dirty="0"/>
              <a:t>、</a:t>
            </a:r>
            <a:r>
              <a:rPr lang="en-US" sz="1200" dirty="0"/>
              <a:t>女</a:t>
            </a:r>
            <a:r>
              <a:rPr lang="zh-CN" altLang="en-US" sz="1200" dirty="0"/>
              <a:t>或</a:t>
            </a:r>
            <a:r>
              <a:rPr lang="en-US" sz="1200" dirty="0" err="1"/>
              <a:t>会众</a:t>
            </a:r>
            <a:r>
              <a:rPr lang="zh-CN" altLang="en-US" sz="1200" dirty="0"/>
              <a:t>轮流开声</a:t>
            </a:r>
            <a:r>
              <a:rPr lang="en-US" sz="1200" dirty="0" err="1"/>
              <a:t>祷告</a:t>
            </a:r>
            <a:r>
              <a:rPr lang="en-US" sz="1200" dirty="0"/>
              <a:t>。</a:t>
            </a:r>
          </a:p>
          <a:p>
            <a:endParaRPr lang="en-US" sz="1200" b="1" dirty="0"/>
          </a:p>
          <a:p>
            <a:r>
              <a:rPr lang="en-US" sz="1200" b="1" dirty="0" err="1"/>
              <a:t>温馨提醒</a:t>
            </a:r>
            <a:r>
              <a:rPr lang="zh-CN" altLang="en-US" sz="1200" b="1" dirty="0"/>
              <a:t>：</a:t>
            </a:r>
            <a:r>
              <a:rPr lang="en-US" sz="1200" dirty="0" err="1"/>
              <a:t>领祷时，请不要快读，因为对全体会众而言，他们是第一次看到祷文</a:t>
            </a:r>
            <a:r>
              <a:rPr lang="zh-CN" altLang="en-US" sz="1200" dirty="0"/>
              <a:t>，</a:t>
            </a:r>
            <a:endParaRPr lang="en-US" sz="1200" dirty="0"/>
          </a:p>
          <a:p>
            <a:r>
              <a:rPr lang="en-US" sz="1200" dirty="0" err="1"/>
              <a:t>主领者读得快时，会众跟不上，当他们</a:t>
            </a:r>
            <a:r>
              <a:rPr lang="zh-CN" altLang="en-US" sz="1200" dirty="0"/>
              <a:t>觉得</a:t>
            </a:r>
            <a:r>
              <a:rPr lang="en-US" sz="1200" dirty="0" err="1"/>
              <a:t>跟不上时，就</a:t>
            </a:r>
            <a:r>
              <a:rPr lang="zh-CN" altLang="en-US" sz="1200" dirty="0"/>
              <a:t>会选择</a:t>
            </a:r>
            <a:r>
              <a:rPr lang="en-US" sz="1200" dirty="0" err="1"/>
              <a:t>干脆只看不念</a:t>
            </a:r>
            <a:r>
              <a:rPr lang="en-US" sz="1200" dirty="0"/>
              <a:t>，</a:t>
            </a:r>
            <a:r>
              <a:rPr lang="zh-CN" altLang="en-US" sz="1200" dirty="0"/>
              <a:t>那就</a:t>
            </a:r>
            <a:r>
              <a:rPr lang="en-US" sz="1200" dirty="0" err="1"/>
              <a:t>失去</a:t>
            </a:r>
            <a:r>
              <a:rPr lang="zh-CN" altLang="en-US" sz="1200" dirty="0"/>
              <a:t>了</a:t>
            </a:r>
            <a:r>
              <a:rPr lang="en-US" sz="1200" dirty="0" err="1"/>
              <a:t>同心开声祷告的原意</a:t>
            </a:r>
            <a:r>
              <a:rPr lang="en-US" sz="1200" dirty="0"/>
              <a:t>。</a:t>
            </a:r>
          </a:p>
          <a:p>
            <a:r>
              <a:rPr lang="en-US" sz="1200" dirty="0" err="1"/>
              <a:t>谢谢主领人</a:t>
            </a:r>
            <a:r>
              <a:rPr lang="en-US" sz="1200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err="1"/>
              <a:t>祷文分幼粗两字体</a:t>
            </a:r>
            <a:r>
              <a:rPr lang="zh-CN" altLang="en-US" sz="1000" dirty="0"/>
              <a:t>，</a:t>
            </a:r>
            <a:r>
              <a:rPr lang="en-US" sz="1000" dirty="0"/>
              <a:t>可</a:t>
            </a:r>
            <a:r>
              <a:rPr lang="zh-CN" altLang="en-US" sz="1000" dirty="0"/>
              <a:t>以作</a:t>
            </a:r>
            <a:r>
              <a:rPr lang="en-US" sz="1000" dirty="0" err="1"/>
              <a:t>启应</a:t>
            </a:r>
            <a:r>
              <a:rPr lang="zh-CN" altLang="en-US" sz="1000" dirty="0"/>
              <a:t>方式，</a:t>
            </a:r>
            <a:r>
              <a:rPr lang="en-US" sz="1000" dirty="0"/>
              <a:t>男</a:t>
            </a:r>
            <a:r>
              <a:rPr lang="zh-CN" altLang="en-US" sz="1000" dirty="0"/>
              <a:t>、</a:t>
            </a:r>
            <a:r>
              <a:rPr lang="en-US" sz="1000" dirty="0"/>
              <a:t>女</a:t>
            </a:r>
            <a:r>
              <a:rPr lang="zh-CN" altLang="en-US" sz="1000" dirty="0"/>
              <a:t>、</a:t>
            </a:r>
            <a:r>
              <a:rPr lang="en-US" sz="1000" dirty="0" err="1"/>
              <a:t>会众</a:t>
            </a:r>
            <a:r>
              <a:rPr lang="zh-CN" altLang="en-US" sz="1000" dirty="0"/>
              <a:t>轮流开声</a:t>
            </a:r>
            <a:r>
              <a:rPr lang="en-US" sz="1000" dirty="0" err="1"/>
              <a:t>祷告</a:t>
            </a:r>
            <a:r>
              <a:rPr lang="en-US" sz="1000" dirty="0"/>
              <a:t>。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  <a:t>8</a:t>
            </a:fld>
            <a:endParaRPr lang="en-MY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  <a:t>9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" t="3156" r="2982" b="10054"/>
          <a:stretch>
            <a:fillRect/>
          </a:stretch>
        </p:blipFill>
        <p:spPr>
          <a:xfrm>
            <a:off x="0" y="-152400"/>
            <a:ext cx="12192000" cy="838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172470"/>
            <a:ext cx="831271" cy="1331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1590" y="1219200"/>
            <a:ext cx="2517409" cy="27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05000" y="4876800"/>
            <a:ext cx="8305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2023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8月</a:t>
            </a:r>
            <a:endParaRPr lang="en-MY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高加索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1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9" t="6903" r="1077" b="10529"/>
          <a:stretch>
            <a:fillRect/>
          </a:stretch>
        </p:blipFill>
        <p:spPr>
          <a:xfrm>
            <a:off x="-240014" y="0"/>
            <a:ext cx="12432014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-109765" y="0"/>
            <a:ext cx="12363952" cy="6858000"/>
          </a:xfrm>
          <a:prstGeom prst="rect">
            <a:avLst/>
          </a:prstGeom>
          <a:solidFill>
            <a:srgbClr val="2C451B">
              <a:alpha val="7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019974" y="558413"/>
            <a:ext cx="9448800" cy="5800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Aft>
                <a:spcPts val="1000"/>
              </a:spcAft>
              <a:tabLst>
                <a:tab pos="548640" algn="l"/>
                <a:tab pos="822960" algn="l"/>
              </a:tabLst>
            </a:pPr>
            <a:r>
              <a:rPr lang="zh-TW" sz="36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高加索</a:t>
            </a:r>
            <a:r>
              <a:rPr lang="en-MY" altLang="zh-TW" sz="36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MY" sz="3600" b="1" i="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Caucasus</a:t>
            </a:r>
            <a:br>
              <a:rPr lang="en-MY" altLang="zh-CN" sz="2800" b="1" kern="100" dirty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欧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亚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Yu Gothic" panose="020B0400000000000000" pitchFamily="34" charset="-128"/>
              </a:rPr>
              <a:t>大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陆连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Yu Gothic" panose="020B0400000000000000" pitchFamily="34" charset="-128"/>
              </a:rPr>
              <a:t>接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处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草原游牧民族集散地</a:t>
            </a:r>
            <a:endParaRPr lang="en-MY" sz="28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defTabSz="457200">
              <a:spcAft>
                <a:spcPts val="800"/>
              </a:spcAft>
              <a:tabLst>
                <a:tab pos="548640" algn="l"/>
                <a:tab pos="822960" algn="l"/>
              </a:tabLst>
            </a:pPr>
            <a:r>
              <a:rPr lang="zh-TW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语</a:t>
            </a:r>
            <a:r>
              <a:rPr lang="zh-TW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Yu Gothic" panose="020B0400000000000000" pitchFamily="34" charset="-128"/>
              </a:rPr>
              <a:t>言之山</a:t>
            </a:r>
            <a:r>
              <a:rPr lang="en-MY" altLang="zh-TW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Yu Gothic" panose="020B0400000000000000" pitchFamily="34" charset="-128"/>
              </a:rPr>
              <a:t>	</a:t>
            </a:r>
            <a:r>
              <a:rPr lang="zh-CN" altLang="en-US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Yu Gothic" panose="020B0400000000000000" pitchFamily="34" charset="-128"/>
              </a:rPr>
              <a:t>：</a:t>
            </a:r>
            <a:r>
              <a:rPr lang="en-MY" altLang="zh-CN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Yu Gothic" panose="020B0400000000000000" pitchFamily="34" charset="-128"/>
              </a:rPr>
              <a:t>	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3,000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万</a:t>
            </a:r>
            <a:r>
              <a:rPr lang="zh-CN" altLang="en-US" sz="28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50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多个民族和语言</a:t>
            </a:r>
            <a:endParaRPr lang="en-MY" sz="28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defTabSz="457200">
              <a:spcAft>
                <a:spcPts val="800"/>
              </a:spcAft>
              <a:tabLst>
                <a:tab pos="548640" algn="l"/>
                <a:tab pos="822960" algn="l"/>
              </a:tabLst>
            </a:pPr>
            <a:r>
              <a:rPr lang="zh-TW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主要宗教</a:t>
            </a:r>
            <a:r>
              <a:rPr lang="en-MY" altLang="zh-TW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CN" altLang="en-US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MY" altLang="zh-CN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伊斯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兰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Yu Gothic" panose="020B0400000000000000" pitchFamily="34" charset="-128"/>
              </a:rPr>
              <a:t>教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43%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、基督教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57%</a:t>
            </a:r>
            <a:endParaRPr lang="en-MY" sz="28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defTabSz="457200">
              <a:spcAft>
                <a:spcPts val="800"/>
              </a:spcAft>
              <a:tabLst>
                <a:tab pos="548640" algn="l"/>
                <a:tab pos="822960" algn="l"/>
              </a:tabLst>
            </a:pPr>
            <a:r>
              <a:rPr lang="zh-TW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俄罗斯统治</a:t>
            </a:r>
            <a:r>
              <a:rPr lang="en-MY" altLang="zh-TW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CN" altLang="en-US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en-MY" altLang="zh-CN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始于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19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世纪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先南后北地征伐</a:t>
            </a:r>
            <a:br>
              <a:rPr lang="en-MY" alt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MY" alt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					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经历沙皇、苏联、俄罗斯联邦</a:t>
            </a:r>
            <a:endParaRPr lang="en-MY" sz="28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defTabSz="457200">
              <a:spcAft>
                <a:spcPts val="800"/>
              </a:spcAft>
              <a:tabLst>
                <a:tab pos="548640" algn="l"/>
                <a:tab pos="822960" algn="l"/>
              </a:tabLst>
            </a:pPr>
            <a:endParaRPr lang="en-MY" altLang="zh-TW" sz="2800" b="1" kern="100" dirty="0">
              <a:solidFill>
                <a:srgbClr val="FFFF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defTabSz="457200">
              <a:spcAft>
                <a:spcPts val="800"/>
              </a:spcAft>
              <a:tabLst>
                <a:tab pos="548640" algn="l"/>
                <a:tab pos="822960" algn="l"/>
              </a:tabLst>
            </a:pPr>
            <a:endParaRPr lang="en-MY" altLang="zh-TW" sz="2800" b="1" kern="100" dirty="0">
              <a:solidFill>
                <a:srgbClr val="FFFF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defTabSz="457200">
              <a:spcAft>
                <a:spcPts val="800"/>
              </a:spcAft>
              <a:tabLst>
                <a:tab pos="548640" algn="l"/>
                <a:tab pos="822960" algn="l"/>
              </a:tabLst>
            </a:pPr>
            <a:endParaRPr lang="en-MY" altLang="zh-TW" sz="2800" b="1" kern="100" dirty="0">
              <a:solidFill>
                <a:srgbClr val="FFFF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defTabSz="457200">
              <a:spcAft>
                <a:spcPts val="800"/>
              </a:spcAft>
              <a:tabLst>
                <a:tab pos="548640" algn="l"/>
                <a:tab pos="822960" algn="l"/>
              </a:tabLst>
            </a:pPr>
            <a:r>
              <a:rPr lang="zh-TW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南高加索</a:t>
            </a:r>
            <a:r>
              <a:rPr lang="en-MY" altLang="zh-TW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CN" altLang="en-US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en-MY" altLang="zh-CN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受近东强权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影响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较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Yu Gothic" panose="020B0400000000000000" pitchFamily="34" charset="-128"/>
              </a:rPr>
              <a:t>早建立成型政权</a:t>
            </a:r>
            <a:endParaRPr lang="en-MY" sz="28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defTabSz="457200">
              <a:spcAft>
                <a:spcPts val="800"/>
              </a:spcAft>
              <a:tabLst>
                <a:tab pos="548640" algn="l"/>
                <a:tab pos="822960" algn="l"/>
              </a:tabLst>
            </a:pPr>
            <a:r>
              <a:rPr lang="zh-TW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北高加索</a:t>
            </a:r>
            <a:r>
              <a:rPr lang="en-MY" altLang="zh-TW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CN" altLang="en-US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en-MY" altLang="zh-CN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突厥游牧部落形式，抗拒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实质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Yu Gothic" panose="020B0400000000000000" pitchFamily="34" charset="-128"/>
              </a:rPr>
              <a:t>管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控的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政权</a:t>
            </a:r>
            <a:endParaRPr lang="en-MY" sz="28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257801" y="3733800"/>
            <a:ext cx="4572000" cy="1424439"/>
            <a:chOff x="5029008" y="3733800"/>
            <a:chExt cx="5806813" cy="1809154"/>
          </a:xfrm>
        </p:grpSpPr>
        <p:pic>
          <p:nvPicPr>
            <p:cNvPr id="16" name="圖片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" t="6780" r="1893" b="6780"/>
            <a:stretch>
              <a:fillRect/>
            </a:stretch>
          </p:blipFill>
          <p:spPr>
            <a:xfrm>
              <a:off x="5029008" y="3771794"/>
              <a:ext cx="1768021" cy="177116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3" t="3420" r="22350" b="7356"/>
            <a:stretch>
              <a:fillRect/>
            </a:stretch>
          </p:blipFill>
          <p:spPr>
            <a:xfrm>
              <a:off x="7048404" y="3739137"/>
              <a:ext cx="1768021" cy="177116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8" name="圖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6" r="16726"/>
            <a:stretch>
              <a:fillRect/>
            </a:stretch>
          </p:blipFill>
          <p:spPr>
            <a:xfrm>
              <a:off x="9067800" y="3733800"/>
              <a:ext cx="1768021" cy="177116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6"/>
          <a:stretch>
            <a:fillRect/>
          </a:stretch>
        </p:blipFill>
        <p:spPr>
          <a:xfrm>
            <a:off x="-122870" y="4232931"/>
            <a:ext cx="2895600" cy="1994154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E47EAF0-DC9B-B38A-041E-ECF2ED253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2397" r="1447" b="2841"/>
          <a:stretch/>
        </p:blipFill>
        <p:spPr bwMode="auto">
          <a:xfrm>
            <a:off x="-109765" y="1219200"/>
            <a:ext cx="3181150" cy="199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68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85819" y="685800"/>
            <a:ext cx="5256993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北高加索</a:t>
            </a:r>
            <a:endParaRPr lang="en-MY" altLang="zh-CN" sz="3200" b="1" kern="100" dirty="0">
              <a:solidFill>
                <a:srgbClr val="FFFFCC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2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7</a:t>
            </a:r>
            <a:r>
              <a:rPr lang="zh-TW" sz="2800" b="1" kern="100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个共和国</a:t>
            </a:r>
            <a:r>
              <a:rPr lang="en-US" sz="2800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+</a:t>
            </a:r>
            <a:r>
              <a:rPr lang="en-US" sz="2800" b="1" kern="100" dirty="0">
                <a:solidFill>
                  <a:srgbClr val="FFFFCC"/>
                </a:solidFill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sz="2800" b="1" kern="100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个边疆</a:t>
            </a:r>
            <a:r>
              <a:rPr lang="zh-TW" sz="2800" b="1" kern="100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区</a:t>
            </a:r>
            <a:endParaRPr lang="en-MY" altLang="zh-TW" sz="2800" b="1" kern="100" dirty="0">
              <a:solidFill>
                <a:srgbClr val="FFFFCC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rPr>
              <a:t>达吉斯坦共和国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Open Sans" panose="020B0606030504020204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rPr>
              <a:t>车臣共和国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Open Sans" panose="020B0606030504020204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rPr>
              <a:t>印古什共和国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Open Sans" panose="020B0606030504020204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rPr>
              <a:t>卡巴尔达-巴尔卡尔共和国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Open Sans" panose="020B0606030504020204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rPr>
              <a:t>卡拉恰伊-切尔克斯共和国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Open Sans" panose="020B0606030504020204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rPr>
              <a:t>北奥塞梯共和国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Open Sans" panose="020B0606030504020204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rPr>
              <a:t>阿迪格共和国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Open Sans" panose="020B0606030504020204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rPr>
              <a:t>克拉斯诺达尔边疆区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Open Sans" panose="020B0606030504020204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rPr>
              <a:t>斯塔夫罗波尔边疆区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r="5371"/>
          <a:stretch>
            <a:fillRect/>
          </a:stretch>
        </p:blipFill>
        <p:spPr>
          <a:xfrm>
            <a:off x="6008915" y="1107082"/>
            <a:ext cx="5497285" cy="5134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9" t="6903" r="1077" b="10529"/>
          <a:stretch>
            <a:fillRect/>
          </a:stretch>
        </p:blipFill>
        <p:spPr>
          <a:xfrm>
            <a:off x="-240014" y="0"/>
            <a:ext cx="12432014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177827" y="0"/>
            <a:ext cx="12432014" cy="6858000"/>
          </a:xfrm>
          <a:prstGeom prst="rect">
            <a:avLst/>
          </a:prstGeom>
          <a:solidFill>
            <a:srgbClr val="2C451B">
              <a:alpha val="7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60477" y="1466952"/>
            <a:ext cx="4721123" cy="370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600" b="1" kern="100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北</a:t>
            </a:r>
            <a:r>
              <a:rPr lang="zh-TW" sz="3600" b="1" kern="100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高加索地区</a:t>
            </a:r>
            <a:br>
              <a:rPr lang="en-MY" altLang="zh-TW" sz="3600" dirty="0"/>
            </a:br>
            <a:r>
              <a:rPr lang="zh-TW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传福音的阻碍与需要</a:t>
            </a:r>
            <a:endParaRPr lang="en-MY" sz="36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zh-TW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地理偏远，语言复杂</a:t>
            </a:r>
            <a:endParaRPr lang="en-MY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zh-TW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重荣辱感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，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好斗防外</a:t>
            </a:r>
            <a:endParaRPr lang="en-MY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zh-TW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政局不稳，动乱温床</a:t>
            </a:r>
            <a:endParaRPr lang="en-MY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zh-TW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国仇家恨，主能医治</a:t>
            </a:r>
            <a:endParaRPr lang="en-MY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pic>
        <p:nvPicPr>
          <p:cNvPr id="19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r="1494" b="10658"/>
          <a:stretch>
            <a:fillRect/>
          </a:stretch>
        </p:blipFill>
        <p:spPr>
          <a:xfrm>
            <a:off x="5486400" y="-11836"/>
            <a:ext cx="3810000" cy="243568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10200" y="2438400"/>
            <a:ext cx="38862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奥塞梯人</a:t>
            </a:r>
          </a:p>
        </p:txBody>
      </p:sp>
      <p:pic>
        <p:nvPicPr>
          <p:cNvPr id="26" name="圖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t="4898" r="8258" b="20931"/>
          <a:stretch>
            <a:fillRect/>
          </a:stretch>
        </p:blipFill>
        <p:spPr>
          <a:xfrm>
            <a:off x="7311923" y="3092866"/>
            <a:ext cx="4876800" cy="31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66152" y="5844677"/>
            <a:ext cx="5108677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300000000000000" pitchFamily="18" charset="-120"/>
              </a:rPr>
              <a:t>印古什人</a:t>
            </a:r>
            <a:endParaRPr lang="zh-CN" altLang="en-US" sz="2400" i="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54" y="-457200"/>
            <a:ext cx="12264740" cy="81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2743200" y="2998113"/>
            <a:ext cx="7249078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我们一同</a:t>
            </a:r>
            <a:r>
              <a:rPr lang="zh-TW" sz="32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为</a:t>
            </a:r>
            <a:r>
              <a:rPr lang="zh-CN" altLang="en-US" sz="3200" b="1" dirty="0">
                <a:solidFill>
                  <a:srgbClr val="F8E108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北高加索</a:t>
            </a:r>
            <a:r>
              <a:rPr lang="zh-TW" sz="32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祷告</a:t>
            </a:r>
            <a:endParaRPr lang="en-US" sz="6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68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76200" y="404577"/>
            <a:ext cx="12039600" cy="6277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200"/>
              </a:spcAft>
            </a:pP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天父，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当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地上的君王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奴役和杀害来维护政权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时，</a:t>
            </a:r>
            <a:br>
              <a:rPr lang="en-MY" altLang="zh-TW" sz="3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却以恩典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、慈爱与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信实来统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管万有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3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恳求主医治北高加索许多族群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内心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的历史伤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痛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 </a:t>
            </a:r>
            <a:br>
              <a:rPr lang="en-MY" altLang="zh-TW" sz="3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赐下宽恕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与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和好的灵，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打破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车臣与俄罗斯</a:t>
            </a:r>
            <a:r>
              <a:rPr lang="zh-CN" altLang="en-US" sz="3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之间的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嫌隙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CN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化解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印古什与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北奥塞梯族群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之间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的仇恨，</a:t>
            </a:r>
            <a:br>
              <a:rPr lang="en-MY" altLang="zh-TW" sz="3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</a:br>
            <a:r>
              <a:rPr lang="zh-CN" altLang="en-US" sz="3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主</a:t>
            </a:r>
            <a:r>
              <a:rPr lang="zh-CN" altLang="en-US" sz="3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CN" altLang="en-US" sz="3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的智慧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超越人心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，求</a:t>
            </a:r>
            <a:r>
              <a:rPr lang="zh-CN" altLang="en-US" sz="3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挪去排挤他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族的族群意识，</a:t>
            </a:r>
            <a:br>
              <a:rPr lang="en-MY" alt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CN" altLang="en-US" sz="3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CN" altLang="en-US" sz="3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是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永远的王，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愿各族都成爲你的子民，在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基督里合而为一！</a:t>
            </a:r>
            <a:endParaRPr lang="en-MY" sz="30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1200"/>
              </a:spcAft>
            </a:pPr>
            <a:r>
              <a:rPr lang="zh-TW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天父，</a:t>
            </a:r>
            <a:r>
              <a:rPr lang="zh-TW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北高加索族群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非常</a:t>
            </a:r>
            <a:r>
              <a:rPr lang="zh-TW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惧怕黑暗权势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也很</a:t>
            </a:r>
            <a:r>
              <a:rPr lang="zh-TW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依赖巫术，</a:t>
            </a:r>
            <a:br>
              <a:rPr lang="en-MY" altLang="zh-TW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CN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圣灵要使他们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从</a:t>
            </a:r>
            <a:r>
              <a:rPr lang="zh-TW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捆绑中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被</a:t>
            </a:r>
            <a:r>
              <a:rPr lang="zh-TW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释放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，</a:t>
            </a:r>
            <a:r>
              <a:rPr lang="zh-TW" sz="30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身心灵</a:t>
            </a:r>
            <a:r>
              <a:rPr lang="zh-CN" altLang="en-US" sz="30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得</a:t>
            </a:r>
            <a:r>
              <a:rPr lang="zh-TW" sz="30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康健与丰盛</a:t>
            </a:r>
            <a:r>
              <a:rPr lang="zh-CN" altLang="en-US" sz="30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altLang="en-US" sz="3200" b="1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求荣耀的父，将赐人智慧和启示的灵，赏给</a:t>
            </a:r>
            <a:r>
              <a:rPr lang="zh-TW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圣经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翻译同工</a:t>
            </a:r>
            <a:r>
              <a:rPr lang="zh-TW" altLang="en-US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，                          </a:t>
            </a:r>
            <a:r>
              <a:rPr lang="zh-CN" altLang="en-US" sz="30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的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话语要在</a:t>
            </a:r>
            <a:r>
              <a:rPr lang="zh-TW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北高加索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传扬</a:t>
            </a:r>
            <a:r>
              <a:rPr lang="zh-TW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，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各族群要以母语来聆听你的话</a:t>
            </a:r>
            <a:r>
              <a:rPr lang="en-US" altLang="zh-CN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.</a:t>
            </a:r>
            <a:br>
              <a:rPr lang="en-MY" altLang="zh-CN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求神使</a:t>
            </a:r>
            <a:r>
              <a:rPr lang="zh-TW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北高加索穆斯林</a:t>
            </a:r>
            <a:r>
              <a:rPr lang="zh-TW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明白可兰经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只</a:t>
            </a:r>
            <a:r>
              <a:rPr lang="zh-TW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是希望人与安拉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维持</a:t>
            </a:r>
            <a:r>
              <a:rPr lang="zh-TW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主仆关系，</a:t>
            </a:r>
            <a:br>
              <a:rPr lang="en-MY" altLang="zh-TW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三一真神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却</a:t>
            </a:r>
            <a:r>
              <a:rPr lang="zh-TW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是要恢复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我们是你</a:t>
            </a:r>
            <a:r>
              <a:rPr lang="zh-TW" sz="3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儿女的关系。</a:t>
            </a:r>
            <a:endParaRPr lang="en-MY" sz="3000" b="1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381000"/>
            <a:ext cx="11125200" cy="624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200"/>
              </a:spcAft>
            </a:pP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天父，北高加索是个动乱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温床，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隐藏着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许多国仇家恨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Open Sans" panose="020B0606030504020204" pitchFamily="34" charset="0"/>
              </a:rPr>
              <a:t>恐怖袭击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Open Sans" panose="020B0606030504020204" pitchFamily="34" charset="0"/>
              </a:rPr>
              <a:t>、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Open Sans" panose="020B0606030504020204" pitchFamily="34" charset="0"/>
              </a:rPr>
              <a:t>极端主义</a:t>
            </a:r>
            <a:r>
              <a:rPr lang="zh-CN" altLang="en-US" sz="3000" kern="100" dirty="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Open Sans" panose="020B0606030504020204" pitchFamily="34" charset="0"/>
              </a:rPr>
              <a:t>横行，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Open Sans" panose="020B0606030504020204" pitchFamily="34" charset="0"/>
              </a:rPr>
              <a:t>人民无法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Open Sans" panose="020B0606030504020204" pitchFamily="34" charset="0"/>
              </a:rPr>
              <a:t>平安渡日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Open Sans" panose="020B0606030504020204" pitchFamily="34" charset="0"/>
              </a:rPr>
              <a:t>，求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Open Sans" panose="020B0606030504020204" pitchFamily="34" charset="0"/>
              </a:rPr>
              <a:t>愿主怜悯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Open Sans" panose="020B0606030504020204" pitchFamily="34" charset="0"/>
              </a:rPr>
              <a:t>赐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福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Open Sans" panose="020B0606030504020204" pitchFamily="34" charset="0"/>
              </a:rPr>
              <a:t>。</a:t>
            </a:r>
            <a:br>
              <a:rPr lang="en-MY" alt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Open Sans" panose="020B0606030504020204" pitchFamily="34" charset="0"/>
              </a:rPr>
            </a:b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我们同心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祈求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北高加索</a:t>
            </a:r>
            <a:r>
              <a:rPr 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微軟正黑體" panose="020B0604030504040204" pitchFamily="34" charset="-120"/>
              </a:rPr>
              <a:t>50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多个族群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，</a:t>
            </a:r>
            <a:r>
              <a:rPr lang="zh-CN" altLang="en-US" sz="3000" kern="100" dirty="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能够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被天父的爱所吸引，</a:t>
            </a:r>
            <a:br>
              <a:rPr lang="en-MY" alt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齐聚在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父神大能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翅膀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荫下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，得保护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免受战火波及，</a:t>
            </a:r>
            <a:br>
              <a:rPr lang="en-MY" alt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MY" altLang="zh-TW" sz="30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愿主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供应他们生活上的各种需要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CN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求</a:t>
            </a:r>
            <a:r>
              <a:rPr lang="zh-TW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神掌管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北高加索</a:t>
            </a:r>
            <a:r>
              <a:rPr 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微軟正黑體" panose="020B0604030504040204" pitchFamily="34" charset="-120"/>
              </a:rPr>
              <a:t>7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个共和国和</a:t>
            </a:r>
            <a:r>
              <a:rPr 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新細明體" panose="02020300000000000000" pitchFamily="18" charset="-120"/>
                <a:cs typeface="微軟正黑體" panose="020B0604030504040204" pitchFamily="34" charset="-120"/>
              </a:rPr>
              <a:t>2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个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边疆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区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掌权者</a:t>
            </a:r>
            <a:br>
              <a:rPr lang="en-MY" altLang="zh-CN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使他们认识</a:t>
            </a:r>
            <a:r>
              <a:rPr lang="zh-CN" altLang="en-US" sz="3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神，对祢心存敬畏，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除去贪腐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的心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使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各行各业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平稳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发展，经济得以稳固 ，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人民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脱离贫困。</a:t>
            </a:r>
            <a:endParaRPr lang="en-MY" altLang="zh-TW" sz="3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1200"/>
              </a:spcAft>
            </a:pPr>
            <a:r>
              <a:rPr 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求主差派天使天军保护教会</a:t>
            </a:r>
            <a:r>
              <a:rPr lang="zh-CN" alt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传道人和宣教士，</a:t>
            </a:r>
            <a:br>
              <a:rPr lang="en-MY" alt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使他们</a:t>
            </a:r>
            <a:r>
              <a:rPr 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不遇见试探，脱离凶恶，常常有神迹奇事</a:t>
            </a:r>
            <a:r>
              <a:rPr lang="zh-CN" alt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伴随</a:t>
            </a:r>
            <a:r>
              <a:rPr 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着他们。</a:t>
            </a:r>
            <a:br>
              <a:rPr lang="en-MY" alt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愿主的灵坚固、安慰、造就北高加索的教会</a:t>
            </a:r>
            <a:br>
              <a:rPr lang="en-MY" altLang="zh-CN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能够</a:t>
            </a:r>
            <a:r>
              <a:rPr 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在困境中经历</a:t>
            </a:r>
            <a:r>
              <a:rPr lang="zh-CN" altLang="en-US" sz="30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的同在</a:t>
            </a:r>
            <a:r>
              <a:rPr lang="zh-CN" alt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与</a:t>
            </a:r>
            <a:r>
              <a:rPr 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拯救。</a:t>
            </a:r>
            <a:br>
              <a:rPr lang="en-MY" alt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奉主耶稣基督的名求，阿们！</a:t>
            </a:r>
            <a:endParaRPr lang="en-MY" sz="30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2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不再是个人的祷告，我们开始一起祈祷。</a:t>
            </a:r>
            <a:b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b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分钟，生活</a:t>
            </a:r>
            <a:r>
              <a: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忙碌的人都能找到时间参与。</a:t>
            </a:r>
            <a:endParaRPr lang="zh-CN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</TotalTime>
  <Words>2133</Words>
  <Application>Microsoft Office PowerPoint</Application>
  <PresentationFormat>Widescreen</PresentationFormat>
  <Paragraphs>97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Google Sans</vt:lpstr>
      <vt:lpstr>Inter</vt:lpstr>
      <vt:lpstr>Microsoft JhengHei</vt:lpstr>
      <vt:lpstr>Microsoft JhengHei</vt:lpstr>
      <vt:lpstr>Microsoft JhengHei UI</vt:lpstr>
      <vt:lpstr>Microsoft YaHei Light</vt:lpstr>
      <vt:lpstr>Arial</vt:lpstr>
      <vt:lpstr>Calibri</vt:lpstr>
      <vt:lpstr>Calibri Light</vt:lpstr>
      <vt:lpstr>Open Sans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Yeng Shiow Lim</cp:lastModifiedBy>
  <cp:revision>2659</cp:revision>
  <dcterms:created xsi:type="dcterms:W3CDTF">2020-11-06T17:04:00Z</dcterms:created>
  <dcterms:modified xsi:type="dcterms:W3CDTF">2023-08-09T10:32:46Z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6C1CE30971114798B0BEE714FD3806FC</vt:lpwstr>
  </property>
  <property fmtid="{D5CDD505-2E9C-101B-9397-08002B2CF9AE}" pid="3" name="KSOProductBuildVer">
    <vt:lpwstr>1033-11.2.0.11537</vt:lpwstr>
  </property>
</Properties>
</file>