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85" r:id="rId2"/>
    <p:sldId id="384" r:id="rId3"/>
    <p:sldId id="383" r:id="rId4"/>
    <p:sldId id="355" r:id="rId5"/>
    <p:sldId id="361" r:id="rId6"/>
    <p:sldId id="368" r:id="rId7"/>
    <p:sldId id="369"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95055-189C-4A18-A70A-7964828A0D3C}">
          <p14:sldIdLst>
            <p14:sldId id="385"/>
            <p14:sldId id="384"/>
            <p14:sldId id="383"/>
            <p14:sldId id="355"/>
            <p14:sldId id="361"/>
          </p14:sldIdLst>
        </p14:section>
        <p14:section name="Untitled Section" id="{BB23DCD2-6093-4DA6-BC3E-50FF15C88EC2}">
          <p14:sldIdLst>
            <p14:sldId id="368"/>
            <p14:sldId id="369"/>
            <p14:sldId id="381"/>
            <p14:sldId id="3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cmAuthor id="2" name="Yeng Shiow Lim" initials="Y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108"/>
    <a:srgbClr val="2C451B"/>
    <a:srgbClr val="385723"/>
    <a:srgbClr val="FFFFCC"/>
    <a:srgbClr val="056875"/>
    <a:srgbClr val="325C9A"/>
    <a:srgbClr val="8F2407"/>
    <a:srgbClr val="A80080"/>
    <a:srgbClr val="FFFFFF"/>
    <a:srgbClr val="533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3" autoAdjust="0"/>
    <p:restoredTop sz="80408" autoAdjust="0"/>
  </p:normalViewPr>
  <p:slideViewPr>
    <p:cSldViewPr>
      <p:cViewPr varScale="1">
        <p:scale>
          <a:sx n="68" d="100"/>
          <a:sy n="68" d="100"/>
        </p:scale>
        <p:origin x="302" y="3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t>8/9/2023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212121"/>
                </a:solidFill>
                <a:effectLst/>
                <a:latin typeface="Inter"/>
              </a:rPr>
              <a:t>Theme Picture: </a:t>
            </a:r>
            <a:r>
              <a:rPr lang="en-MY" b="1" i="0" dirty="0" err="1">
                <a:solidFill>
                  <a:srgbClr val="202124"/>
                </a:solidFill>
                <a:effectLst/>
                <a:latin typeface="Google Sans"/>
              </a:rPr>
              <a:t>Svaneti</a:t>
            </a:r>
            <a:endParaRPr lang="en-MY" b="1"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MY" b="1"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b="1" i="0" dirty="0">
                <a:solidFill>
                  <a:srgbClr val="202124"/>
                </a:solidFill>
                <a:effectLst/>
                <a:latin typeface="Google Sans"/>
              </a:rPr>
              <a:t>Sitting in the southern Greater Caucasus mountain range, </a:t>
            </a:r>
            <a:r>
              <a:rPr lang="en-MY" b="1" i="0" dirty="0" err="1">
                <a:solidFill>
                  <a:srgbClr val="202124"/>
                </a:solidFill>
                <a:effectLst/>
                <a:latin typeface="Google Sans"/>
              </a:rPr>
              <a:t>Svaneti</a:t>
            </a:r>
            <a:r>
              <a:rPr lang="en-MY" b="1" i="0" dirty="0">
                <a:solidFill>
                  <a:srgbClr val="202124"/>
                </a:solidFill>
                <a:effectLst/>
                <a:latin typeface="Google Sans"/>
              </a:rPr>
              <a:t> is listed as a USECO World Heritage Site for its architectural complexes and cultural landscapes.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b="1"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b="1" i="0" dirty="0">
                <a:solidFill>
                  <a:srgbClr val="202124"/>
                </a:solidFill>
                <a:effectLst/>
                <a:latin typeface="Google Sans"/>
              </a:rPr>
              <a:t>A winter sports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b="1" i="0" dirty="0">
              <a:solidFill>
                <a:srgbClr val="202124"/>
              </a:solidFill>
              <a:effectLst/>
              <a:latin typeface="Google Sans"/>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a:spcBef>
                <a:spcPts val="0"/>
              </a:spcBef>
              <a:spcAft>
                <a:spcPts val="0"/>
              </a:spcAft>
            </a:pPr>
            <a:r>
              <a:rPr lang="en-US" altLang="zh-TW" sz="1800" b="1" kern="100" dirty="0">
                <a:effectLst/>
                <a:latin typeface="Calibri" panose="020F0502020204030204" pitchFamily="34" charset="0"/>
                <a:ea typeface="Microsoft JhengHei" panose="020B0604030504040204" pitchFamily="34" charset="-120"/>
                <a:cs typeface="Times New Roman" panose="02020603050405020304" pitchFamily="18" charset="0"/>
              </a:rPr>
              <a:t>The Caucasus is a mountainous region located between the Black Sea and the Caspian Sea. </a:t>
            </a:r>
          </a:p>
          <a:p>
            <a:pPr marL="0" marR="0">
              <a:spcBef>
                <a:spcPts val="0"/>
              </a:spcBef>
              <a:spcAft>
                <a:spcPts val="0"/>
              </a:spcAft>
            </a:pPr>
            <a:r>
              <a:rPr lang="en-US" altLang="zh-TW" sz="1800" kern="100" dirty="0">
                <a:effectLst/>
                <a:latin typeface="Calibri" panose="020F0502020204030204" pitchFamily="34" charset="0"/>
                <a:ea typeface="Microsoft JhengHei" panose="020B0604030504040204" pitchFamily="34" charset="-120"/>
                <a:cs typeface="Times New Roman" panose="02020603050405020304" pitchFamily="18" charset="0"/>
              </a:rPr>
              <a:t>Besides serving as a natural boundary between Southeastern Europe and Asia, it also serves as a passage to Russia, Europe, Anatolia, the Iranian Plateau, Arabia, and Egypt. Since ancient times, it has been a gathering place for various nomadic pastoral ethnic groups from different regions, speaking different languages, and having diverse cultures and religious beliefs. These nomadic groups gather and disperse from this region, making it a crucial transportation hub and a strategically significant location.</a:t>
            </a:r>
          </a:p>
          <a:p>
            <a:pPr marL="0" marR="0">
              <a:spcBef>
                <a:spcPts val="0"/>
              </a:spcBef>
              <a:spcAft>
                <a:spcPts val="0"/>
              </a:spcAft>
            </a:pPr>
            <a:endParaRPr lang="en-US" altLang="zh-TW" sz="1800" kern="100" dirty="0">
              <a:effectLst/>
              <a:latin typeface="Calibri" panose="020F0502020204030204" pitchFamily="34" charset="0"/>
              <a:ea typeface="Microsoft JhengHei" panose="020B0604030504040204" pitchFamily="34" charset="-120"/>
              <a:cs typeface="Times New Roman" panose="02020603050405020304" pitchFamily="18" charset="0"/>
            </a:endParaRPr>
          </a:p>
          <a:p>
            <a:pPr marL="0" marR="0">
              <a:spcBef>
                <a:spcPts val="0"/>
              </a:spcBef>
              <a:spcAft>
                <a:spcPts val="0"/>
              </a:spcAft>
            </a:pPr>
            <a:r>
              <a:rPr lang="en-US" altLang="zh-TW" sz="1800" kern="100" dirty="0">
                <a:effectLst/>
                <a:latin typeface="Calibri" panose="020F0502020204030204" pitchFamily="34" charset="0"/>
                <a:ea typeface="Microsoft JhengHei" panose="020B0604030504040204" pitchFamily="34" charset="-120"/>
                <a:cs typeface="Times New Roman" panose="02020603050405020304" pitchFamily="18" charset="0"/>
              </a:rPr>
              <a:t>The region has also been under the influence of many great powers throughout history, including the ancient Persians, Greeks, Romans, Arabs, Turks, and Mongols, who have ruled over the Caucasus. As a result, despite having a population of less than 30 million, the region is home to more than 50 ethnic groups. Due to the complex geography, many ethnic groups live in close proximity, yet their languages are completely different, earning the Caucasus the nickname "Mountain of Languages." It is recorded that conducting trade in the Caucasus required 80 translators. Moreover, the intertwining of various political entities in the region has led to various conflicts and tensions.</a:t>
            </a:r>
          </a:p>
          <a:p>
            <a:pPr marL="0" marR="0">
              <a:spcBef>
                <a:spcPts val="0"/>
              </a:spcBef>
              <a:spcAft>
                <a:spcPts val="0"/>
              </a:spcAft>
            </a:pP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sz="1800" b="1" kern="100" dirty="0">
                <a:effectLst/>
                <a:latin typeface="Microsoft JhengHei" panose="020B0604030504040204" pitchFamily="34" charset="-120"/>
                <a:ea typeface="PMingLiU" panose="02020500000000000000" pitchFamily="18" charset="-120"/>
                <a:cs typeface="Times New Roman" panose="02020603050405020304" pitchFamily="18" charset="0"/>
              </a:rPr>
              <a:t>The southern region of the Caucasus has been influenced by powers from the Near East</a:t>
            </a: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 such as the Byzantine Empire, Arabs, Persians, and Ottomans. </a:t>
            </a:r>
          </a:p>
          <a:p>
            <a:pPr marL="0" marR="0">
              <a:spcBef>
                <a:spcPts val="0"/>
              </a:spcBef>
              <a:spcAft>
                <a:spcPts val="0"/>
              </a:spcAft>
            </a:pP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it has adapted to having government systems politically, economically, and culturally. </a:t>
            </a:r>
          </a:p>
          <a:p>
            <a:pPr marL="0" marR="0">
              <a:spcBef>
                <a:spcPts val="0"/>
              </a:spcBef>
              <a:spcAft>
                <a:spcPts val="0"/>
              </a:spcAft>
            </a:pPr>
            <a:endPar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endParaRPr>
          </a:p>
          <a:p>
            <a:pPr marL="0" marR="0">
              <a:spcBef>
                <a:spcPts val="0"/>
              </a:spcBef>
              <a:spcAft>
                <a:spcPts val="0"/>
              </a:spcAft>
            </a:pPr>
            <a:r>
              <a:rPr lang="en-US" sz="1800" b="1" kern="100" dirty="0">
                <a:effectLst/>
                <a:latin typeface="Microsoft JhengHei" panose="020B0604030504040204" pitchFamily="34" charset="-120"/>
                <a:ea typeface="PMingLiU" panose="02020500000000000000" pitchFamily="18" charset="-120"/>
                <a:cs typeface="Times New Roman" panose="02020603050405020304" pitchFamily="18" charset="0"/>
              </a:rPr>
              <a:t>The northern regions have been deeply influenced by Mongol and Turkic nomadic tribes</a:t>
            </a: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 </a:t>
            </a:r>
          </a:p>
          <a:p>
            <a:pPr marL="0" marR="0">
              <a:spcBef>
                <a:spcPts val="0"/>
              </a:spcBef>
              <a:spcAft>
                <a:spcPts val="0"/>
              </a:spcAft>
            </a:pP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Except for certain areas like Dagestan, the rest still adhere to traditional mountainous tribal forms of governance and are not subject to any substantial control by any authority.</a:t>
            </a:r>
          </a:p>
          <a:p>
            <a:pPr marL="0" marR="0">
              <a:spcBef>
                <a:spcPts val="0"/>
              </a:spcBef>
              <a:spcAft>
                <a:spcPts val="0"/>
              </a:spcAft>
            </a:pP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 </a:t>
            </a: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MY" altLang="zh-TW" sz="1800" b="1"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rPr>
              <a:t>Before under the ruling of the Russian Empire in the 19th century, Islam was the dominant religion in the Caucasus. </a:t>
            </a:r>
          </a:p>
          <a:p>
            <a:pPr marL="0" marR="0">
              <a:spcBef>
                <a:spcPts val="0"/>
              </a:spcBef>
              <a:spcAft>
                <a:spcPts val="0"/>
              </a:spcAft>
            </a:pPr>
            <a:r>
              <a:rPr lang="en-MY" altLang="zh-TW" sz="1800"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rPr>
              <a:t>After Russian governance in the forms of the </a:t>
            </a:r>
            <a:r>
              <a:rPr lang="en-MY" altLang="zh-TW" sz="1800" b="1"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rPr>
              <a:t>Tsars, Soviet Union, and the Russian Federation</a:t>
            </a:r>
            <a:r>
              <a:rPr lang="en-MY" altLang="zh-TW" sz="1800"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rPr>
              <a:t>, Christianity now constitutes 57% of the population, and Islam 43%.</a:t>
            </a:r>
            <a:br>
              <a:rPr lang="en-MY" altLang="zh-TW" sz="1800"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rPr>
            </a:br>
            <a:endParaRPr lang="en-MY" altLang="zh-TW" sz="1800" kern="100" dirty="0">
              <a:solidFill>
                <a:srgbClr val="000000"/>
              </a:solidFill>
              <a:effectLst/>
              <a:latin typeface="Calibri" panose="020F0502020204030204" pitchFamily="34" charset="0"/>
              <a:ea typeface="Microsoft JhengHei" panose="020B0604030504040204" pitchFamily="34" charset="-120"/>
              <a:cs typeface="PMingLiU" panose="02020500000000000000" pitchFamily="18" charset="-120"/>
            </a:endParaRPr>
          </a:p>
          <a:p>
            <a:pPr marL="0" marR="0">
              <a:spcBef>
                <a:spcPts val="0"/>
              </a:spcBef>
              <a:spcAft>
                <a:spcPts val="0"/>
              </a:spcAft>
            </a:pPr>
            <a:endParaRPr lang="en-MY" altLang="zh-TW" sz="1800"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2</a:t>
            </a:fld>
            <a:endParaRPr lang="en-US"/>
          </a:p>
        </p:txBody>
      </p:sp>
    </p:spTree>
    <p:extLst>
      <p:ext uri="{BB962C8B-B14F-4D97-AF65-F5344CB8AC3E}">
        <p14:creationId xmlns:p14="http://schemas.microsoft.com/office/powerpoint/2010/main" val="21716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altLang="zh-TW" sz="1800"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rPr>
              <a:t>Today, we pray for the Muslim regions of the North Caucasus, which consist of seven republics and two border regions. (Note that the term "republic" here does not refer to independent countries as we commonly understand it, but rather entities within the Russian Federation.)</a:t>
            </a:r>
          </a:p>
          <a:p>
            <a:pPr marL="0" marR="0">
              <a:spcBef>
                <a:spcPts val="0"/>
              </a:spcBef>
              <a:spcAft>
                <a:spcPts val="0"/>
              </a:spcAft>
            </a:pP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3</a:t>
            </a:fld>
            <a:endParaRPr lang="en-US"/>
          </a:p>
        </p:txBody>
      </p:sp>
    </p:spTree>
    <p:extLst>
      <p:ext uri="{BB962C8B-B14F-4D97-AF65-F5344CB8AC3E}">
        <p14:creationId xmlns:p14="http://schemas.microsoft.com/office/powerpoint/2010/main" val="30705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0"/>
              </a:spcAft>
            </a:pPr>
            <a:r>
              <a:rPr lang="en-US" altLang="zh-TW" sz="1800"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rPr>
              <a:t>After being governed by the Russians in three different periods—the Tsars, the Soviet Union, and the Russian Federation—today, </a:t>
            </a:r>
            <a:r>
              <a:rPr lang="en-US" altLang="zh-TW" sz="1800" b="1"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rPr>
              <a:t>the Caucasus region remains the poorest and most unstable area in Russia</a:t>
            </a:r>
            <a:r>
              <a:rPr lang="en-US" altLang="zh-TW" sz="1800"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rPr>
              <a:t>. It faces high unemployment, high birth rates, and severe corruption. Suppression of Muslim communities by the Soviet and Putin's regimes, along with racial displacement, has led to a rise in acts of revenge, terrorist attacks, and a surge in extremism.</a:t>
            </a:r>
          </a:p>
          <a:p>
            <a:pPr marL="0" marR="0">
              <a:spcBef>
                <a:spcPts val="0"/>
              </a:spcBef>
              <a:spcAft>
                <a:spcPts val="0"/>
              </a:spcAft>
            </a:pP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 </a:t>
            </a: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The 50 ethnic groups in the Caucasus, including Turkish and Iranian ethnicities, are among the least reached people groups globally in hearing the Gospel. More than half of these ethnic groups </a:t>
            </a:r>
            <a:r>
              <a:rPr lang="en-US" sz="1800" b="1" kern="100" dirty="0">
                <a:effectLst/>
                <a:latin typeface="Microsoft JhengHei" panose="020B0604030504040204" pitchFamily="34" charset="-120"/>
                <a:ea typeface="PMingLiU" panose="02020500000000000000" pitchFamily="18" charset="-120"/>
                <a:cs typeface="Times New Roman" panose="02020603050405020304" pitchFamily="18" charset="0"/>
              </a:rPr>
              <a:t>do not have a translated version of the Bible</a:t>
            </a:r>
            <a:r>
              <a:rPr lang="en-US" sz="1800" kern="100" dirty="0">
                <a:effectLst/>
                <a:latin typeface="Microsoft JhengHei" panose="020B0604030504040204" pitchFamily="34" charset="-120"/>
                <a:ea typeface="PMingLiU" panose="02020500000000000000" pitchFamily="18" charset="-120"/>
                <a:cs typeface="Times New Roman" panose="02020603050405020304" pitchFamily="18" charset="0"/>
              </a:rPr>
              <a:t>. Besides the challenges from various geographical remoteness and complex languages, the inherent nature of nomadic pastoral communities, characterized by combativeness, closedness, pride, and a defensive attitude towards outsiders, along with a culture centered around honor and revenge but forgiveness.</a:t>
            </a:r>
          </a:p>
          <a:p>
            <a:pPr marL="0" marR="0">
              <a:spcBef>
                <a:spcPts val="0"/>
              </a:spcBef>
              <a:spcAft>
                <a:spcPts val="0"/>
              </a:spcAft>
            </a:pP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altLang="zh-TW" sz="1800" kern="100" dirty="0">
                <a:effectLst/>
                <a:latin typeface="Calibri" panose="020F0502020204030204" pitchFamily="34" charset="0"/>
                <a:ea typeface="Microsoft JhengHei" panose="020B0604030504040204" pitchFamily="34" charset="-120"/>
                <a:cs typeface="PMingLiU" panose="02020500000000000000" pitchFamily="18" charset="-120"/>
              </a:rPr>
              <a:t>During World War II, the Soviet Union accused the Ingush people of supporting Nazi Germany, resulting in the forced expulsion of the entire ethnic group to Kazakhstan and Siberia. Two-thirds of the population died during this forced exile. After more than a decade, they were allowed to return to their homeland, but their lands had been occupied by other ethnic groups and were assigned to the North Ossetia Republic, which was predominantly Christian. This led to severe conflicts.</a:t>
            </a:r>
          </a:p>
          <a:p>
            <a:pPr marL="0" marR="0">
              <a:spcBef>
                <a:spcPts val="0"/>
              </a:spcBef>
              <a:spcAft>
                <a:spcPts val="0"/>
              </a:spcAft>
            </a:pPr>
            <a:endParaRPr lang="en-US" sz="1800" kern="100" dirty="0">
              <a:effectLst/>
              <a:latin typeface="Calibri" panose="020F0502020204030204" pitchFamily="34" charset="0"/>
              <a:ea typeface="Microsoft JhengHei" panose="020B0604030504040204" pitchFamily="34" charset="-120"/>
              <a:cs typeface="Times New Roman" panose="02020603050405020304" pitchFamily="18" charset="0"/>
            </a:endParaRPr>
          </a:p>
          <a:p>
            <a:pPr marL="0" marR="0">
              <a:spcBef>
                <a:spcPts val="0"/>
              </a:spcBef>
              <a:spcAft>
                <a:spcPts val="0"/>
              </a:spcAft>
            </a:pPr>
            <a:r>
              <a:rPr lang="en-MY" sz="1800" b="1" kern="100" dirty="0">
                <a:effectLst/>
                <a:latin typeface="Calibri" panose="020F0502020204030204" pitchFamily="34" charset="0"/>
                <a:ea typeface="PMingLiU" panose="02020500000000000000" pitchFamily="18" charset="-120"/>
                <a:cs typeface="Times New Roman" panose="02020603050405020304" pitchFamily="18" charset="0"/>
              </a:rPr>
              <a:t>After the dissolution of the Soviet Union, Islam experienced rapid growth</a:t>
            </a:r>
            <a:r>
              <a:rPr lang="en-MY" sz="1800" kern="100" dirty="0">
                <a:effectLst/>
                <a:latin typeface="Calibri" panose="020F0502020204030204" pitchFamily="34" charset="0"/>
                <a:ea typeface="PMingLiU" panose="02020500000000000000" pitchFamily="18" charset="-120"/>
                <a:cs typeface="Times New Roman" panose="02020603050405020304" pitchFamily="18" charset="0"/>
              </a:rPr>
              <a:t>, and extremist Islamic ideologies spread widely and deeply into society. This led to the emergence of military forces seeking to counter Russia's influence and strive for independence. </a:t>
            </a:r>
          </a:p>
          <a:p>
            <a:pPr marL="0" marR="0">
              <a:spcBef>
                <a:spcPts val="0"/>
              </a:spcBef>
              <a:spcAft>
                <a:spcPts val="0"/>
              </a:spcAft>
            </a:pPr>
            <a:r>
              <a:rPr lang="en-MY" sz="1800" kern="100" dirty="0">
                <a:effectLst/>
                <a:latin typeface="Calibri" panose="020F0502020204030204" pitchFamily="34" charset="0"/>
                <a:ea typeface="PMingLiU" panose="02020500000000000000" pitchFamily="18" charset="-120"/>
                <a:cs typeface="Times New Roman" panose="02020603050405020304" pitchFamily="18" charset="0"/>
              </a:rPr>
              <a:t>Because of its significant oil production, the region became a target of both major powers and oil-producing nations, leading conflicts and unrests.</a:t>
            </a:r>
          </a:p>
          <a:p>
            <a:pPr marL="0" marR="0">
              <a:spcBef>
                <a:spcPts val="0"/>
              </a:spcBef>
              <a:spcAft>
                <a:spcPts val="0"/>
              </a:spcAft>
            </a:pPr>
            <a:endParaRPr lang="en-MY"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MY" sz="1800" kern="100" dirty="0">
                <a:effectLst/>
                <a:latin typeface="Calibri" panose="020F0502020204030204" pitchFamily="34" charset="0"/>
                <a:ea typeface="PMingLiU" panose="02020500000000000000" pitchFamily="18" charset="-120"/>
                <a:cs typeface="Times New Roman" panose="02020603050405020304" pitchFamily="18" charset="0"/>
              </a:rPr>
              <a:t>Today, we pray for the seven republics and two border regions of North Caucasus’ Muslim regions. </a:t>
            </a:r>
          </a:p>
          <a:p>
            <a:pPr marL="0" marR="0">
              <a:spcBef>
                <a:spcPts val="0"/>
              </a:spcBef>
              <a:spcAft>
                <a:spcPts val="0"/>
              </a:spcAft>
            </a:pPr>
            <a:endParaRPr lang="en-MY" altLang="zh-TW" sz="1800" kern="100" dirty="0">
              <a:solidFill>
                <a:srgbClr val="000000"/>
              </a:solidFill>
              <a:effectLst/>
              <a:latin typeface="Calibri" panose="020F0502020204030204" pitchFamily="34" charset="0"/>
              <a:ea typeface="Microsoft JhengHei" panose="020B0604030504040204" pitchFamily="34"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4770A47A-5C7E-436F-BE97-00A4918567C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sz="1200" dirty="0"/>
              <a:t>The prayer is divided into two font sizes and can be done in responsive reading. Men, women, or the congregation take turns leading in prayer.</a:t>
            </a:r>
          </a:p>
          <a:p>
            <a:endParaRPr lang="en-US" sz="1200" dirty="0"/>
          </a:p>
          <a:p>
            <a:r>
              <a:rPr lang="en-US" sz="1200" b="1" dirty="0"/>
              <a:t>Gentle reminder</a:t>
            </a:r>
            <a:r>
              <a:rPr lang="en-US" sz="1200" dirty="0"/>
              <a:t>: When leading the prayer, please avoid reading too fast. For the entire congregation, it might be their first time seeing the prayer. If the leader reads too fast, the congregation may not be able to keep up. When they feel unable to keep up, they might choose to just read silently, and that would defeat the purpose of unified responsive prayer.</a:t>
            </a:r>
          </a:p>
          <a:p>
            <a:endParaRPr lang="en-US" sz="1200" dirty="0"/>
          </a:p>
          <a:p>
            <a:r>
              <a:rPr lang="en-US" sz="1200" dirty="0"/>
              <a:t>Thank you, prayer leader.</a:t>
            </a:r>
          </a:p>
          <a:p>
            <a:endParaRPr lang="en-US" sz="1200" dirty="0" err="1"/>
          </a:p>
        </p:txBody>
      </p:sp>
      <p:sp>
        <p:nvSpPr>
          <p:cNvPr id="4" name="投影片編號版面配置區 3"/>
          <p:cNvSpPr>
            <a:spLocks noGrp="1"/>
          </p:cNvSpPr>
          <p:nvPr>
            <p:ph type="sldNum" sz="quarter" idx="5"/>
          </p:nvPr>
        </p:nvSpPr>
        <p:spPr/>
        <p:txBody>
          <a:bodyPr/>
          <a:lstStyle/>
          <a:p>
            <a:fld id="{4770A47A-5C7E-436F-BE97-00A4918567C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000" dirty="0"/>
              <a:t>The prayer is divided into two font sizes and can be done in responsive reading. Men, women, or the congregation take turns leading in prayer.</a:t>
            </a:r>
          </a:p>
          <a:p>
            <a:endParaRPr lang="en-US" sz="1000" dirty="0"/>
          </a:p>
        </p:txBody>
      </p:sp>
      <p:sp>
        <p:nvSpPr>
          <p:cNvPr id="4" name="Slide Number Placeholder 3"/>
          <p:cNvSpPr>
            <a:spLocks noGrp="1"/>
          </p:cNvSpPr>
          <p:nvPr>
            <p:ph type="sldNum" sz="quarter" idx="10"/>
          </p:nvPr>
        </p:nvSpPr>
        <p:spPr/>
        <p:txBody>
          <a:bodyPr/>
          <a:lstStyle/>
          <a:p>
            <a:fld id="{4770A47A-5C7E-436F-BE97-00A4918567C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E05AB-13C4-4FEF-8460-F7BC1550F1E5}"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907E05AB-13C4-4FEF-8460-F7BC1550F1E5}"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907E05AB-13C4-4FEF-8460-F7BC1550F1E5}"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907E05AB-13C4-4FEF-8460-F7BC1550F1E5}"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05AB-13C4-4FEF-8460-F7BC1550F1E5}"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l="1578" t="3156" r="2982" b="10054"/>
          <a:stretch/>
        </p:blipFill>
        <p:spPr>
          <a:xfrm>
            <a:off x="0" y="-152400"/>
            <a:ext cx="12192000" cy="83820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0" y="172470"/>
            <a:ext cx="831271" cy="13314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1905000" y="4572000"/>
            <a:ext cx="8305800" cy="1384995"/>
          </a:xfrm>
          <a:prstGeom prst="rect">
            <a:avLst/>
          </a:prstGeom>
          <a:noFill/>
        </p:spPr>
        <p:txBody>
          <a:bodyPr wrap="square">
            <a:spAutoFit/>
          </a:bodyPr>
          <a:lstStyle/>
          <a:p>
            <a:pPr algn="ctr"/>
            <a:r>
              <a:rPr lang="en-US" altLang="zh-CN" sz="4800" b="1" dirty="0">
                <a:solidFill>
                  <a:schemeClr val="bg1"/>
                </a:solidFill>
                <a:ea typeface="Microsoft JhengHei" panose="020B0604030504040204" pitchFamily="34" charset="-120"/>
              </a:rPr>
              <a:t>North Caucasus</a:t>
            </a:r>
            <a:endParaRPr lang="en-US" sz="4800" b="1" dirty="0">
              <a:solidFill>
                <a:schemeClr val="bg1"/>
              </a:solidFill>
              <a:ea typeface="Microsoft JhengHei" panose="020B0604030504040204" pitchFamily="34" charset="-120"/>
            </a:endParaRPr>
          </a:p>
          <a:p>
            <a:pPr algn="ctr"/>
            <a:r>
              <a:rPr lang="en-US" sz="3600" b="1" dirty="0">
                <a:solidFill>
                  <a:schemeClr val="bg1"/>
                </a:solidFill>
                <a:ea typeface="微軟正黑體" panose="020B0604030504040204" pitchFamily="34" charset="-120"/>
                <a:cs typeface="Times New Roman" panose="02020603050405020304" pitchFamily="18" charset="0"/>
              </a:rPr>
              <a:t>August 2023</a:t>
            </a:r>
            <a:endParaRPr lang="en-MY" sz="4800" dirty="0">
              <a:ea typeface="Microsoft JhengHei U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1.11111E-6 L 0 -0.12778 " pathEditMode="relative" rAng="0" ptsTypes="AA">
                                      <p:cBhvr>
                                        <p:cTn id="6" dur="2000" fill="hold"/>
                                        <p:tgtEl>
                                          <p:spTgt spid="8"/>
                                        </p:tgtEl>
                                        <p:attrNameLst>
                                          <p:attrName>ppt_x</p:attrName>
                                          <p:attrName>ppt_y</p:attrName>
                                        </p:attrNameLst>
                                      </p:cBhvr>
                                      <p:rCtr x="0" y="-6389"/>
                                    </p:animMotion>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3FA4C6-1829-777C-51C3-20852A0ADB39}"/>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 t="6903" r="1077" b="10529"/>
          <a:stretch/>
        </p:blipFill>
        <p:spPr>
          <a:xfrm>
            <a:off x="-240014" y="0"/>
            <a:ext cx="12432014" cy="6858000"/>
          </a:xfrm>
          <a:prstGeom prst="rect">
            <a:avLst/>
          </a:prstGeom>
          <a:noFill/>
        </p:spPr>
      </p:pic>
      <p:sp>
        <p:nvSpPr>
          <p:cNvPr id="10" name="Rectangle 9">
            <a:extLst>
              <a:ext uri="{FF2B5EF4-FFF2-40B4-BE49-F238E27FC236}">
                <a16:creationId xmlns:a16="http://schemas.microsoft.com/office/drawing/2014/main" id="{FC33D624-C63A-8644-2121-D99554967A08}"/>
              </a:ext>
            </a:extLst>
          </p:cNvPr>
          <p:cNvSpPr/>
          <p:nvPr/>
        </p:nvSpPr>
        <p:spPr>
          <a:xfrm>
            <a:off x="-109765" y="0"/>
            <a:ext cx="12363952" cy="6858000"/>
          </a:xfrm>
          <a:prstGeom prst="rect">
            <a:avLst/>
          </a:prstGeom>
          <a:solidFill>
            <a:srgbClr val="2C451B">
              <a:alpha val="75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
        <p:nvSpPr>
          <p:cNvPr id="11" name="文字方塊 10"/>
          <p:cNvSpPr txBox="1"/>
          <p:nvPr/>
        </p:nvSpPr>
        <p:spPr>
          <a:xfrm>
            <a:off x="3033987" y="228600"/>
            <a:ext cx="9019626" cy="6601807"/>
          </a:xfrm>
          <a:prstGeom prst="rect">
            <a:avLst/>
          </a:prstGeom>
          <a:noFill/>
        </p:spPr>
        <p:txBody>
          <a:bodyPr wrap="square">
            <a:spAutoFit/>
          </a:bodyPr>
          <a:lstStyle/>
          <a:p>
            <a:pPr defTabSz="457200">
              <a:tabLst>
                <a:tab pos="548640" algn="l"/>
                <a:tab pos="822960" algn="l"/>
              </a:tabLst>
            </a:pPr>
            <a:r>
              <a:rPr lang="en-US" altLang="zh-TW" sz="3200" b="1" kern="100" dirty="0">
                <a:solidFill>
                  <a:srgbClr val="FFFFCC"/>
                </a:solidFill>
                <a:ea typeface="Microsoft JhengHei" panose="020B0604030504040204" pitchFamily="34" charset="-120"/>
                <a:cs typeface="Times New Roman" panose="02020603050405020304" pitchFamily="18" charset="0"/>
              </a:rPr>
              <a:t>Caucasus</a:t>
            </a:r>
            <a:br>
              <a:rPr lang="en-MY" altLang="zh-CN" sz="2400" b="1" kern="100" dirty="0">
                <a:solidFill>
                  <a:srgbClr val="FFFFCC"/>
                </a:solidFill>
                <a:ea typeface="Microsoft JhengHei" panose="020B0604030504040204" pitchFamily="34" charset="-120"/>
                <a:cs typeface="Times New Roman" panose="02020603050405020304" pitchFamily="18" charset="0"/>
              </a:rPr>
            </a:br>
            <a:r>
              <a:rPr lang="en-US" altLang="zh-CN" sz="2400" b="1" kern="100" dirty="0">
                <a:solidFill>
                  <a:schemeClr val="bg1"/>
                </a:solidFill>
                <a:ea typeface="Microsoft JhengHei" panose="020B0604030504040204" pitchFamily="34" charset="-120"/>
                <a:cs typeface="Arial" panose="020B0604020202020204" pitchFamily="34" charset="0"/>
              </a:rPr>
              <a:t>At j</a:t>
            </a:r>
            <a:r>
              <a:rPr lang="en-US" altLang="zh-TW" sz="2400" kern="100" dirty="0">
                <a:solidFill>
                  <a:schemeClr val="bg1"/>
                </a:solidFill>
                <a:effectLst/>
                <a:ea typeface="Microsoft JhengHei" panose="020B0604030504040204" pitchFamily="34" charset="-120"/>
                <a:cs typeface="Arial" panose="020B0604020202020204" pitchFamily="34" charset="0"/>
              </a:rPr>
              <a:t>unction of Europe and Asia</a:t>
            </a:r>
            <a:r>
              <a:rPr lang="en-US" altLang="zh-TW" sz="2400" kern="100" dirty="0">
                <a:solidFill>
                  <a:schemeClr val="bg1"/>
                </a:solidFill>
                <a:ea typeface="Microsoft JhengHei" panose="020B0604030504040204" pitchFamily="34" charset="-120"/>
                <a:cs typeface="Arial" panose="020B0604020202020204" pitchFamily="34" charset="0"/>
              </a:rPr>
              <a:t>; </a:t>
            </a:r>
            <a:r>
              <a:rPr lang="en-US" altLang="zh-TW" sz="2400" kern="100" dirty="0">
                <a:solidFill>
                  <a:schemeClr val="bg1"/>
                </a:solidFill>
                <a:effectLst/>
                <a:ea typeface="Microsoft JhengHei" panose="020B0604030504040204" pitchFamily="34" charset="-120"/>
                <a:cs typeface="Times New Roman" panose="02020603050405020304" pitchFamily="18" charset="0"/>
              </a:rPr>
              <a:t>Gathering and dispersing place </a:t>
            </a:r>
          </a:p>
          <a:p>
            <a:pPr defTabSz="457200">
              <a:spcAft>
                <a:spcPts val="1000"/>
              </a:spcAft>
              <a:tabLst>
                <a:tab pos="548640" algn="l"/>
                <a:tab pos="822960" algn="l"/>
              </a:tabLst>
            </a:pPr>
            <a:r>
              <a:rPr lang="en-US" altLang="zh-TW" sz="2400" kern="100" dirty="0">
                <a:solidFill>
                  <a:schemeClr val="bg1"/>
                </a:solidFill>
                <a:effectLst/>
                <a:ea typeface="Microsoft JhengHei" panose="020B0604030504040204" pitchFamily="34" charset="-120"/>
                <a:cs typeface="Times New Roman" panose="02020603050405020304" pitchFamily="18" charset="0"/>
              </a:rPr>
              <a:t>for steppe nomads</a:t>
            </a:r>
            <a:endParaRPr lang="en-MY" sz="2400" kern="100" dirty="0">
              <a:solidFill>
                <a:schemeClr val="bg1"/>
              </a:solidFill>
              <a:effectLst/>
              <a:ea typeface="Microsoft JhengHei" panose="020B0604030504040204" pitchFamily="34" charset="-120"/>
              <a:cs typeface="Times New Roman" panose="02020603050405020304" pitchFamily="18" charset="0"/>
            </a:endParaRPr>
          </a:p>
          <a:p>
            <a:pPr marL="0" marR="0" defTabSz="457200">
              <a:spcAft>
                <a:spcPts val="800"/>
              </a:spcAft>
              <a:tabLst>
                <a:tab pos="548640" algn="l"/>
                <a:tab pos="822960" algn="l"/>
              </a:tabLst>
            </a:pPr>
            <a:r>
              <a:rPr lang="en-US" altLang="zh-TW" sz="2400" b="1" kern="100" dirty="0">
                <a:solidFill>
                  <a:srgbClr val="FFFFCC"/>
                </a:solidFill>
                <a:effectLst/>
                <a:ea typeface="Microsoft JhengHei" panose="020B0604030504040204" pitchFamily="34" charset="-120"/>
                <a:cs typeface="Microsoft JhengHei" panose="020B0604030504040204" pitchFamily="34" charset="-120"/>
              </a:rPr>
              <a:t>Mountain of Languages</a:t>
            </a:r>
            <a:r>
              <a:rPr lang="en-US" altLang="zh-TW" sz="2400" b="1" kern="100" dirty="0">
                <a:solidFill>
                  <a:srgbClr val="FFFFCC"/>
                </a:solidFill>
                <a:ea typeface="Microsoft JhengHei" panose="020B0604030504040204" pitchFamily="34" charset="-120"/>
                <a:cs typeface="Microsoft JhengHei" panose="020B0604030504040204" pitchFamily="34" charset="-120"/>
              </a:rPr>
              <a:t>: </a:t>
            </a:r>
            <a:r>
              <a:rPr lang="en-US" sz="2400" kern="100" dirty="0">
                <a:solidFill>
                  <a:schemeClr val="bg1"/>
                </a:solidFill>
                <a:effectLst/>
                <a:ea typeface="Microsoft JhengHei" panose="020B0604030504040204" pitchFamily="34" charset="-120"/>
                <a:cs typeface="Arial" panose="020B0604020202020204" pitchFamily="34" charset="0"/>
              </a:rPr>
              <a:t>30 million people with over 50 ethnic groups and languages</a:t>
            </a:r>
            <a:endParaRPr lang="en-MY" sz="2400" kern="100" dirty="0">
              <a:solidFill>
                <a:schemeClr val="bg1"/>
              </a:solidFill>
              <a:effectLst/>
              <a:ea typeface="Microsoft JhengHei" panose="020B0604030504040204" pitchFamily="34" charset="-120"/>
              <a:cs typeface="Times New Roman" panose="02020603050405020304" pitchFamily="18" charset="0"/>
            </a:endParaRPr>
          </a:p>
          <a:p>
            <a:pPr marL="0" marR="0" defTabSz="457200">
              <a:spcAft>
                <a:spcPts val="800"/>
              </a:spcAft>
              <a:tabLst>
                <a:tab pos="548640" algn="l"/>
                <a:tab pos="822960" algn="l"/>
              </a:tabLst>
            </a:pPr>
            <a:r>
              <a:rPr lang="en-US" altLang="zh-TW" sz="2400" b="1" kern="100" dirty="0">
                <a:solidFill>
                  <a:srgbClr val="FFFFCC"/>
                </a:solidFill>
                <a:effectLst/>
                <a:ea typeface="Microsoft JhengHei" panose="020B0604030504040204" pitchFamily="34" charset="-120"/>
                <a:cs typeface="Times New Roman" panose="02020603050405020304" pitchFamily="18" charset="0"/>
              </a:rPr>
              <a:t>Main Religions</a:t>
            </a:r>
            <a:r>
              <a:rPr lang="en-MY" altLang="zh-TW" sz="2400" b="1" kern="100" dirty="0">
                <a:solidFill>
                  <a:srgbClr val="FFFFCC"/>
                </a:solidFill>
                <a:ea typeface="Microsoft JhengHei" panose="020B0604030504040204" pitchFamily="34" charset="-120"/>
                <a:cs typeface="Times New Roman" panose="02020603050405020304" pitchFamily="18" charset="0"/>
              </a:rPr>
              <a:t>: </a:t>
            </a:r>
            <a:r>
              <a:rPr lang="en-US" altLang="zh-TW" sz="2400" kern="100" dirty="0">
                <a:solidFill>
                  <a:schemeClr val="bg1"/>
                </a:solidFill>
                <a:effectLst/>
                <a:ea typeface="Microsoft JhengHei" panose="020B0604030504040204" pitchFamily="34" charset="-120"/>
                <a:cs typeface="Yu Gothic" panose="020B0400000000000000" pitchFamily="34" charset="-128"/>
              </a:rPr>
              <a:t>Islam</a:t>
            </a:r>
            <a:r>
              <a:rPr lang="en-US" sz="2400" kern="100" dirty="0">
                <a:solidFill>
                  <a:schemeClr val="bg1"/>
                </a:solidFill>
                <a:effectLst/>
                <a:ea typeface="Microsoft JhengHei" panose="020B0604030504040204" pitchFamily="34" charset="-120"/>
                <a:cs typeface="Times New Roman" panose="02020603050405020304" pitchFamily="18" charset="0"/>
              </a:rPr>
              <a:t> (43%)</a:t>
            </a:r>
            <a:r>
              <a:rPr lang="en-US" sz="2400" kern="100" dirty="0">
                <a:solidFill>
                  <a:schemeClr val="bg1"/>
                </a:solidFill>
                <a:ea typeface="Microsoft JhengHei" panose="020B0604030504040204" pitchFamily="34" charset="-120"/>
                <a:cs typeface="Arial" panose="020B0604020202020204" pitchFamily="34" charset="0"/>
              </a:rPr>
              <a:t>; Christianity</a:t>
            </a:r>
            <a:r>
              <a:rPr lang="en-US" sz="2400" kern="100" dirty="0">
                <a:solidFill>
                  <a:schemeClr val="bg1"/>
                </a:solidFill>
                <a:effectLst/>
                <a:ea typeface="Microsoft JhengHei" panose="020B0604030504040204" pitchFamily="34" charset="-120"/>
                <a:cs typeface="Times New Roman" panose="02020603050405020304" pitchFamily="18" charset="0"/>
              </a:rPr>
              <a:t> (57%)</a:t>
            </a:r>
            <a:endParaRPr lang="en-MY" sz="2400" kern="100" dirty="0">
              <a:solidFill>
                <a:schemeClr val="bg1"/>
              </a:solidFill>
              <a:effectLst/>
              <a:ea typeface="Microsoft JhengHei" panose="020B0604030504040204" pitchFamily="34" charset="-120"/>
              <a:cs typeface="Times New Roman" panose="02020603050405020304" pitchFamily="18" charset="0"/>
            </a:endParaRPr>
          </a:p>
          <a:p>
            <a:pPr marL="0" marR="0" defTabSz="457200">
              <a:spcAft>
                <a:spcPts val="800"/>
              </a:spcAft>
              <a:tabLst>
                <a:tab pos="548640" algn="l"/>
                <a:tab pos="822960" algn="l"/>
              </a:tabLst>
            </a:pPr>
            <a:r>
              <a:rPr lang="en-US" altLang="zh-TW" sz="2400" b="1" kern="100" dirty="0">
                <a:solidFill>
                  <a:srgbClr val="FFFFCC"/>
                </a:solidFill>
                <a:effectLst/>
                <a:ea typeface="Microsoft JhengHei" panose="020B0604030504040204" pitchFamily="34" charset="-120"/>
                <a:cs typeface="Arial" panose="020B0604020202020204" pitchFamily="34" charset="0"/>
              </a:rPr>
              <a:t>Russian Rule:</a:t>
            </a:r>
            <a:r>
              <a:rPr lang="en-US" altLang="zh-TW" sz="2400" b="1" kern="100" dirty="0">
                <a:solidFill>
                  <a:schemeClr val="bg1"/>
                </a:solidFill>
                <a:ea typeface="Microsoft JhengHei" panose="020B0604030504040204" pitchFamily="34" charset="-120"/>
                <a:cs typeface="Arial" panose="020B0604020202020204" pitchFamily="34" charset="0"/>
              </a:rPr>
              <a:t> C</a:t>
            </a:r>
            <a:r>
              <a:rPr lang="en-US" altLang="zh-TW" sz="2400" kern="100" dirty="0">
                <a:solidFill>
                  <a:schemeClr val="bg1"/>
                </a:solidFill>
                <a:effectLst/>
                <a:ea typeface="Microsoft JhengHei" panose="020B0604030504040204" pitchFamily="34" charset="-120"/>
                <a:cs typeface="Arial" panose="020B0604020202020204" pitchFamily="34" charset="0"/>
              </a:rPr>
              <a:t>onquered from sout</a:t>
            </a:r>
            <a:r>
              <a:rPr lang="en-US" altLang="zh-TW" sz="2400" kern="100" dirty="0">
                <a:solidFill>
                  <a:schemeClr val="bg1"/>
                </a:solidFill>
                <a:ea typeface="Microsoft JhengHei" panose="020B0604030504040204" pitchFamily="34" charset="-120"/>
                <a:cs typeface="Arial" panose="020B0604020202020204" pitchFamily="34" charset="0"/>
              </a:rPr>
              <a:t>h to </a:t>
            </a:r>
            <a:r>
              <a:rPr lang="en-US" altLang="zh-TW" sz="2400" kern="100" dirty="0">
                <a:solidFill>
                  <a:schemeClr val="bg1"/>
                </a:solidFill>
                <a:effectLst/>
                <a:ea typeface="Microsoft JhengHei" panose="020B0604030504040204" pitchFamily="34" charset="-120"/>
                <a:cs typeface="Arial" panose="020B0604020202020204" pitchFamily="34" charset="0"/>
              </a:rPr>
              <a:t>north successively by Tsars, Soviet Union, and Russian Federation since the Beginning 19th century</a:t>
            </a:r>
            <a:endParaRPr lang="en-MY" altLang="zh-TW" sz="2400" b="1" kern="100" dirty="0">
              <a:solidFill>
                <a:srgbClr val="FFFFCC"/>
              </a:solidFill>
              <a:effectLst/>
              <a:ea typeface="Microsoft JhengHei" panose="020B0604030504040204" pitchFamily="34" charset="-120"/>
              <a:cs typeface="Arial" panose="020B0604020202020204" pitchFamily="34" charset="0"/>
            </a:endParaRPr>
          </a:p>
          <a:p>
            <a:pPr marL="0" marR="0" defTabSz="457200">
              <a:spcAft>
                <a:spcPts val="800"/>
              </a:spcAft>
              <a:tabLst>
                <a:tab pos="548640" algn="l"/>
                <a:tab pos="822960" algn="l"/>
              </a:tabLst>
            </a:pPr>
            <a:endParaRPr lang="en-MY" altLang="zh-TW" sz="2400" b="1" kern="100" dirty="0">
              <a:solidFill>
                <a:srgbClr val="FFFFCC"/>
              </a:solidFill>
              <a:ea typeface="Microsoft JhengHei" panose="020B0604030504040204" pitchFamily="34" charset="-120"/>
              <a:cs typeface="Arial" panose="020B0604020202020204" pitchFamily="34" charset="0"/>
            </a:endParaRPr>
          </a:p>
          <a:p>
            <a:pPr marL="0" marR="0" defTabSz="457200">
              <a:spcAft>
                <a:spcPts val="800"/>
              </a:spcAft>
              <a:tabLst>
                <a:tab pos="548640" algn="l"/>
                <a:tab pos="822960" algn="l"/>
              </a:tabLst>
            </a:pPr>
            <a:endParaRPr lang="en-MY" altLang="zh-TW" sz="2400" b="1" kern="100" dirty="0">
              <a:solidFill>
                <a:srgbClr val="FFFFCC"/>
              </a:solidFill>
              <a:ea typeface="Microsoft JhengHei" panose="020B0604030504040204" pitchFamily="34" charset="-120"/>
              <a:cs typeface="Arial" panose="020B0604020202020204" pitchFamily="34" charset="0"/>
            </a:endParaRPr>
          </a:p>
          <a:p>
            <a:pPr marL="0" marR="0" defTabSz="457200">
              <a:spcAft>
                <a:spcPts val="800"/>
              </a:spcAft>
              <a:tabLst>
                <a:tab pos="548640" algn="l"/>
                <a:tab pos="822960" algn="l"/>
              </a:tabLst>
            </a:pPr>
            <a:endParaRPr lang="en-MY" altLang="zh-TW" sz="2400" b="1" kern="100" dirty="0">
              <a:solidFill>
                <a:srgbClr val="FFFFCC"/>
              </a:solidFill>
              <a:effectLst/>
              <a:ea typeface="Microsoft JhengHei" panose="020B0604030504040204" pitchFamily="34" charset="-120"/>
              <a:cs typeface="Arial" panose="020B0604020202020204" pitchFamily="34" charset="0"/>
            </a:endParaRPr>
          </a:p>
          <a:p>
            <a:pPr marL="0" marR="0" defTabSz="457200">
              <a:spcAft>
                <a:spcPts val="800"/>
              </a:spcAft>
              <a:tabLst>
                <a:tab pos="548640" algn="l"/>
                <a:tab pos="822960" algn="l"/>
              </a:tabLst>
            </a:pPr>
            <a:r>
              <a:rPr lang="en-US" altLang="zh-TW" sz="2400" b="1" kern="100" dirty="0">
                <a:solidFill>
                  <a:srgbClr val="FFFFCC"/>
                </a:solidFill>
                <a:effectLst/>
                <a:ea typeface="Microsoft JhengHei" panose="020B0604030504040204" pitchFamily="34" charset="-120"/>
                <a:cs typeface="Arial" panose="020B0604020202020204" pitchFamily="34" charset="0"/>
              </a:rPr>
              <a:t>South Caucasus</a:t>
            </a:r>
            <a:r>
              <a:rPr lang="en-MY" altLang="zh-TW" sz="2400" b="1" kern="100" dirty="0">
                <a:solidFill>
                  <a:srgbClr val="FFFFCC"/>
                </a:solidFill>
                <a:ea typeface="Microsoft JhengHei" panose="020B0604030504040204" pitchFamily="34" charset="-120"/>
                <a:cs typeface="Arial" panose="020B0604020202020204" pitchFamily="34" charset="0"/>
              </a:rPr>
              <a:t>: </a:t>
            </a:r>
            <a:r>
              <a:rPr lang="en-MY" altLang="zh-TW" sz="2400" kern="100" dirty="0">
                <a:solidFill>
                  <a:schemeClr val="bg1"/>
                </a:solidFill>
                <a:ea typeface="Microsoft JhengHei" panose="020B0604030504040204" pitchFamily="34" charset="-120"/>
                <a:cs typeface="Arial" panose="020B0604020202020204" pitchFamily="34" charset="0"/>
              </a:rPr>
              <a:t>Established formal regime early on under influence of Near East powers</a:t>
            </a:r>
            <a:endParaRPr lang="en-US" altLang="zh-TW" sz="2400" kern="100" dirty="0">
              <a:solidFill>
                <a:schemeClr val="bg1"/>
              </a:solidFill>
              <a:ea typeface="Microsoft JhengHei" panose="020B0604030504040204" pitchFamily="34" charset="-120"/>
              <a:cs typeface="Arial" panose="020B0604020202020204" pitchFamily="34" charset="0"/>
            </a:endParaRPr>
          </a:p>
          <a:p>
            <a:pPr marL="0" marR="0" defTabSz="457200">
              <a:spcAft>
                <a:spcPts val="800"/>
              </a:spcAft>
              <a:tabLst>
                <a:tab pos="548640" algn="l"/>
                <a:tab pos="822960" algn="l"/>
              </a:tabLst>
            </a:pPr>
            <a:r>
              <a:rPr lang="en-US" altLang="zh-TW" sz="2400" b="1" kern="100" dirty="0">
                <a:solidFill>
                  <a:srgbClr val="FFFFCC"/>
                </a:solidFill>
                <a:effectLst/>
                <a:ea typeface="Microsoft JhengHei" panose="020B0604030504040204" pitchFamily="34" charset="-120"/>
                <a:cs typeface="Arial" panose="020B0604020202020204" pitchFamily="34" charset="0"/>
              </a:rPr>
              <a:t>North Caucasus</a:t>
            </a:r>
            <a:r>
              <a:rPr lang="en-MY" altLang="zh-TW" sz="2400" b="1" kern="100" dirty="0">
                <a:solidFill>
                  <a:srgbClr val="FFFFCC"/>
                </a:solidFill>
                <a:ea typeface="Microsoft JhengHei" panose="020B0604030504040204" pitchFamily="34" charset="-120"/>
                <a:cs typeface="Arial" panose="020B0604020202020204" pitchFamily="34" charset="0"/>
              </a:rPr>
              <a:t>: </a:t>
            </a:r>
            <a:r>
              <a:rPr lang="en-MY" altLang="zh-TW" sz="2400" kern="100" dirty="0">
                <a:solidFill>
                  <a:schemeClr val="bg1"/>
                </a:solidFill>
                <a:ea typeface="Microsoft JhengHei" panose="020B0604030504040204" pitchFamily="34" charset="-120"/>
                <a:cs typeface="Arial" panose="020B0604020202020204" pitchFamily="34" charset="0"/>
              </a:rPr>
              <a:t>Mostly </a:t>
            </a:r>
            <a:r>
              <a:rPr lang="en-US" altLang="zh-TW" sz="2400" kern="100" dirty="0">
                <a:solidFill>
                  <a:schemeClr val="bg1"/>
                </a:solidFill>
                <a:effectLst/>
                <a:ea typeface="Microsoft JhengHei" panose="020B0604030504040204" pitchFamily="34" charset="-120"/>
                <a:cs typeface="Times New Roman" panose="02020603050405020304" pitchFamily="18" charset="0"/>
              </a:rPr>
              <a:t>Turkic nomadic tribes that resisted substantial control by authorities </a:t>
            </a:r>
            <a:endParaRPr lang="en-MY" sz="2400" kern="100" dirty="0">
              <a:solidFill>
                <a:schemeClr val="bg1"/>
              </a:solidFill>
              <a:effectLst/>
              <a:ea typeface="Microsoft JhengHei" panose="020B0604030504040204" pitchFamily="34" charset="-120"/>
              <a:cs typeface="Times New Roman" panose="02020603050405020304" pitchFamily="18" charset="0"/>
            </a:endParaRPr>
          </a:p>
        </p:txBody>
      </p:sp>
      <p:grpSp>
        <p:nvGrpSpPr>
          <p:cNvPr id="22" name="Group 21">
            <a:extLst>
              <a:ext uri="{FF2B5EF4-FFF2-40B4-BE49-F238E27FC236}">
                <a16:creationId xmlns:a16="http://schemas.microsoft.com/office/drawing/2014/main" id="{C1C6B598-B41C-4157-09C3-284E543916F3}"/>
              </a:ext>
            </a:extLst>
          </p:cNvPr>
          <p:cNvGrpSpPr/>
          <p:nvPr/>
        </p:nvGrpSpPr>
        <p:grpSpPr>
          <a:xfrm>
            <a:off x="5257801" y="3733800"/>
            <a:ext cx="4572000" cy="1424439"/>
            <a:chOff x="5029008" y="3733800"/>
            <a:chExt cx="5806813" cy="1809154"/>
          </a:xfrm>
        </p:grpSpPr>
        <p:pic>
          <p:nvPicPr>
            <p:cNvPr id="16" name="圖片 5">
              <a:extLst>
                <a:ext uri="{FF2B5EF4-FFF2-40B4-BE49-F238E27FC236}">
                  <a16:creationId xmlns:a16="http://schemas.microsoft.com/office/drawing/2014/main" id="{36B87150-5D59-0971-0B13-59C7273176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50" t="6780" r="1893" b="6780"/>
            <a:stretch/>
          </p:blipFill>
          <p:spPr>
            <a:xfrm>
              <a:off x="5029008" y="3771794"/>
              <a:ext cx="1768021" cy="17711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圖片 5">
              <a:extLst>
                <a:ext uri="{FF2B5EF4-FFF2-40B4-BE49-F238E27FC236}">
                  <a16:creationId xmlns:a16="http://schemas.microsoft.com/office/drawing/2014/main" id="{56DC425D-341F-3D10-C642-27D8FE9EAAE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53" t="3420" r="22350" b="7356"/>
            <a:stretch/>
          </p:blipFill>
          <p:spPr>
            <a:xfrm>
              <a:off x="7048404" y="3739137"/>
              <a:ext cx="1768021" cy="17711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圖片 5">
              <a:extLst>
                <a:ext uri="{FF2B5EF4-FFF2-40B4-BE49-F238E27FC236}">
                  <a16:creationId xmlns:a16="http://schemas.microsoft.com/office/drawing/2014/main" id="{4B6F6BC3-5DA0-60B9-6EF5-48EACEBB25F5}"/>
                </a:ext>
              </a:extLst>
            </p:cNvPr>
            <p:cNvPicPr>
              <a:picLocks noChangeAspect="1"/>
            </p:cNvPicPr>
            <p:nvPr/>
          </p:nvPicPr>
          <p:blipFill>
            <a:blip r:embed="rId7" cstate="print">
              <a:extLst>
                <a:ext uri="{28A0092B-C50C-407E-A947-70E740481C1C}">
                  <a14:useLocalDpi xmlns:a14="http://schemas.microsoft.com/office/drawing/2010/main" val="0"/>
                </a:ext>
              </a:extLst>
            </a:blip>
            <a:srcRect l="16726" r="16726"/>
            <a:stretch/>
          </p:blipFill>
          <p:spPr>
            <a:xfrm>
              <a:off x="9067800" y="3733800"/>
              <a:ext cx="1768021" cy="17711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9" name="Picture 18">
            <a:extLst>
              <a:ext uri="{FF2B5EF4-FFF2-40B4-BE49-F238E27FC236}">
                <a16:creationId xmlns:a16="http://schemas.microsoft.com/office/drawing/2014/main" id="{211F5F44-0727-B8E1-F8E9-CC49904775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176"/>
          <a:stretch/>
        </p:blipFill>
        <p:spPr>
          <a:xfrm>
            <a:off x="-122870" y="4232931"/>
            <a:ext cx="2895600" cy="1994154"/>
          </a:xfrm>
          <a:prstGeom prst="rect">
            <a:avLst/>
          </a:prstGeom>
        </p:spPr>
      </p:pic>
      <p:pic>
        <p:nvPicPr>
          <p:cNvPr id="3" name="Picture 4">
            <a:extLst>
              <a:ext uri="{FF2B5EF4-FFF2-40B4-BE49-F238E27FC236}">
                <a16:creationId xmlns:a16="http://schemas.microsoft.com/office/drawing/2014/main" id="{8ACA0948-9B45-E5C9-49E3-3B8246AE252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27" t="2397" r="1447" b="2841"/>
          <a:stretch/>
        </p:blipFill>
        <p:spPr bwMode="auto">
          <a:xfrm>
            <a:off x="-122870" y="833660"/>
            <a:ext cx="3181150" cy="19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65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6875"/>
        </a:solidFill>
        <a:effectLst/>
      </p:bgPr>
    </p:bg>
    <p:spTree>
      <p:nvGrpSpPr>
        <p:cNvPr id="1" name=""/>
        <p:cNvGrpSpPr/>
        <p:nvPr/>
      </p:nvGrpSpPr>
      <p:grpSpPr>
        <a:xfrm>
          <a:off x="0" y="0"/>
          <a:ext cx="0" cy="0"/>
          <a:chOff x="0" y="0"/>
          <a:chExt cx="0" cy="0"/>
        </a:xfrm>
      </p:grpSpPr>
      <p:sp>
        <p:nvSpPr>
          <p:cNvPr id="11" name="文字方塊 10"/>
          <p:cNvSpPr txBox="1"/>
          <p:nvPr/>
        </p:nvSpPr>
        <p:spPr>
          <a:xfrm>
            <a:off x="381808" y="533400"/>
            <a:ext cx="7085792" cy="5724644"/>
          </a:xfrm>
          <a:prstGeom prst="rect">
            <a:avLst/>
          </a:prstGeom>
          <a:noFill/>
        </p:spPr>
        <p:txBody>
          <a:bodyPr wrap="square">
            <a:spAutoFit/>
          </a:bodyPr>
          <a:lstStyle/>
          <a:p>
            <a:pPr>
              <a:spcAft>
                <a:spcPts val="600"/>
              </a:spcAft>
            </a:pPr>
            <a:r>
              <a:rPr lang="en-US" altLang="zh-TW" sz="3200" b="1" kern="100" dirty="0">
                <a:solidFill>
                  <a:srgbClr val="FFFFCC"/>
                </a:solidFill>
                <a:ea typeface="Microsoft JhengHei" panose="020B0604030504040204" pitchFamily="34" charset="-120"/>
                <a:cs typeface="Times New Roman" panose="02020603050405020304" pitchFamily="18" charset="0"/>
              </a:rPr>
              <a:t>North Caucasus</a:t>
            </a:r>
            <a:endParaRPr lang="en-US" sz="3200" b="1" kern="100" dirty="0">
              <a:solidFill>
                <a:srgbClr val="FFFFCC"/>
              </a:solidFill>
              <a:ea typeface="PMingLiU" panose="02020500000000000000" pitchFamily="18" charset="-120"/>
              <a:cs typeface="Times New Roman" panose="02020603050405020304" pitchFamily="18" charset="0"/>
            </a:endParaRPr>
          </a:p>
          <a:p>
            <a:pPr>
              <a:spcAft>
                <a:spcPts val="600"/>
              </a:spcAft>
            </a:pPr>
            <a:r>
              <a:rPr lang="en-US" sz="3200" b="1" kern="100" dirty="0">
                <a:solidFill>
                  <a:srgbClr val="FFFFCC"/>
                </a:solidFill>
                <a:ea typeface="PMingLiU" panose="02020500000000000000" pitchFamily="18" charset="-120"/>
                <a:cs typeface="Times New Roman" panose="02020603050405020304" pitchFamily="18" charset="0"/>
              </a:rPr>
              <a:t>7</a:t>
            </a:r>
            <a:r>
              <a:rPr lang="en-US" sz="3200" b="1" kern="100" dirty="0">
                <a:solidFill>
                  <a:srgbClr val="FFFFCC"/>
                </a:solidFill>
                <a:effectLst/>
                <a:ea typeface="PMingLiU" panose="02020500000000000000" pitchFamily="18" charset="-120"/>
                <a:cs typeface="Times New Roman" panose="02020603050405020304" pitchFamily="18" charset="0"/>
              </a:rPr>
              <a:t> Republics and 2 Border Regions</a:t>
            </a:r>
            <a:endParaRPr lang="en-MY" altLang="zh-TW" sz="3200" b="1" kern="100" dirty="0">
              <a:solidFill>
                <a:srgbClr val="FFFFCC"/>
              </a:solidFill>
              <a:effectLst/>
              <a:ea typeface="Microsoft JhengHei" panose="020B0604030504040204" pitchFamily="34" charset="-120"/>
              <a:cs typeface="Microsoft JhengHei" panose="020B0604030504040204" pitchFamily="34" charset="-120"/>
            </a:endParaRP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Dagestan</a:t>
            </a: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Chechen Republic</a:t>
            </a:r>
          </a:p>
          <a:p>
            <a:pPr marL="514350" indent="-514350" algn="just" eaLnBrk="0" fontAlgn="base" hangingPunct="0">
              <a:spcBef>
                <a:spcPct val="0"/>
              </a:spcBef>
              <a:spcAft>
                <a:spcPts val="600"/>
              </a:spcAft>
              <a:buFont typeface="+mj-lt"/>
              <a:buAutoNum type="arabicPeriod"/>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Ingushetia </a:t>
            </a:r>
          </a:p>
          <a:p>
            <a:pPr marL="514350" indent="-514350" algn="just" eaLnBrk="0" fontAlgn="base" hangingPunct="0">
              <a:spcBef>
                <a:spcPct val="0"/>
              </a:spcBef>
              <a:spcAft>
                <a:spcPts val="600"/>
              </a:spcAft>
              <a:buFont typeface="+mj-lt"/>
              <a:buAutoNum type="arabicPeriod"/>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Kabardino-Balkaria </a:t>
            </a:r>
          </a:p>
          <a:p>
            <a:pPr marL="514350" indent="-514350" algn="just" eaLnBrk="0" fontAlgn="base" hangingPunct="0">
              <a:spcBef>
                <a:spcPct val="0"/>
              </a:spcBef>
              <a:spcAft>
                <a:spcPts val="600"/>
              </a:spcAft>
              <a:buFont typeface="+mj-lt"/>
              <a:buAutoNum type="arabicPeriod"/>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a:t>
            </a:r>
            <a:r>
              <a:rPr kumimoji="0" lang="en-US" altLang="en-US" sz="2800" b="0" i="0" u="none" strike="noStrike" cap="none" normalizeH="0" baseline="0" dirty="0" err="1">
                <a:ln>
                  <a:noFill/>
                </a:ln>
                <a:solidFill>
                  <a:schemeClr val="bg1"/>
                </a:solidFill>
                <a:effectLst/>
                <a:ea typeface="Microsoft JhengHei" panose="020B0604030504040204" pitchFamily="34" charset="-120"/>
                <a:cs typeface="Open Sans" panose="020B0606030504020204" pitchFamily="34" charset="0"/>
              </a:rPr>
              <a:t>Karachay-Cherkess</a:t>
            </a: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 </a:t>
            </a: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North Ossetia</a:t>
            </a: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Republic of Adygea</a:t>
            </a: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Krasnodar Krai</a:t>
            </a:r>
          </a:p>
          <a:p>
            <a:pPr marL="514350" marR="0" lvl="0" indent="-514350" algn="just"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solidFill>
                  <a:schemeClr val="bg1"/>
                </a:solidFill>
                <a:effectLst/>
                <a:ea typeface="Microsoft JhengHei" panose="020B0604030504040204" pitchFamily="34" charset="-120"/>
                <a:cs typeface="Open Sans" panose="020B0606030504020204" pitchFamily="34" charset="0"/>
              </a:rPr>
              <a:t>Stavropol Krai</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rcRect l="5371" r="5371"/>
          <a:stretch/>
        </p:blipFill>
        <p:spPr>
          <a:xfrm>
            <a:off x="6477000" y="1371600"/>
            <a:ext cx="4887685" cy="4564721"/>
          </a:xfrm>
          <a:prstGeom prst="rect">
            <a:avLst/>
          </a:prstGeom>
        </p:spPr>
      </p:pic>
    </p:spTree>
    <p:extLst>
      <p:ext uri="{BB962C8B-B14F-4D97-AF65-F5344CB8AC3E}">
        <p14:creationId xmlns:p14="http://schemas.microsoft.com/office/powerpoint/2010/main" val="2177319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E139C-0EDE-34DF-DFDA-AE19AC8AF405}"/>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 t="6903" r="1077" b="10529"/>
          <a:stretch/>
        </p:blipFill>
        <p:spPr>
          <a:xfrm>
            <a:off x="-240014" y="0"/>
            <a:ext cx="12432014" cy="6858000"/>
          </a:xfrm>
          <a:prstGeom prst="rect">
            <a:avLst/>
          </a:prstGeom>
          <a:noFill/>
        </p:spPr>
      </p:pic>
      <p:sp>
        <p:nvSpPr>
          <p:cNvPr id="4" name="Rectangle 3">
            <a:extLst>
              <a:ext uri="{FF2B5EF4-FFF2-40B4-BE49-F238E27FC236}">
                <a16:creationId xmlns:a16="http://schemas.microsoft.com/office/drawing/2014/main" id="{D6402FA5-8E23-52A6-C302-E65D5EF63EB3}"/>
              </a:ext>
            </a:extLst>
          </p:cNvPr>
          <p:cNvSpPr/>
          <p:nvPr/>
        </p:nvSpPr>
        <p:spPr>
          <a:xfrm>
            <a:off x="-177827" y="0"/>
            <a:ext cx="12432014" cy="6858000"/>
          </a:xfrm>
          <a:prstGeom prst="rect">
            <a:avLst/>
          </a:prstGeom>
          <a:solidFill>
            <a:srgbClr val="2C451B">
              <a:alpha val="75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文字方塊 10"/>
          <p:cNvSpPr txBox="1"/>
          <p:nvPr/>
        </p:nvSpPr>
        <p:spPr>
          <a:xfrm>
            <a:off x="177448" y="729694"/>
            <a:ext cx="5534275" cy="5693866"/>
          </a:xfrm>
          <a:prstGeom prst="rect">
            <a:avLst/>
          </a:prstGeom>
          <a:noFill/>
        </p:spPr>
        <p:txBody>
          <a:bodyPr wrap="square">
            <a:spAutoFit/>
          </a:bodyPr>
          <a:lstStyle/>
          <a:p>
            <a:pPr>
              <a:spcAft>
                <a:spcPts val="1200"/>
              </a:spcAft>
            </a:pPr>
            <a:r>
              <a:rPr lang="en-US" altLang="zh-CN" sz="2800" b="1" kern="100" dirty="0">
                <a:solidFill>
                  <a:srgbClr val="FFFFCC"/>
                </a:solidFill>
                <a:effectLst/>
                <a:ea typeface="Microsoft JhengHei" panose="020B0604030504040204" pitchFamily="34" charset="-120"/>
                <a:cs typeface="PMingLiU" panose="02020500000000000000" pitchFamily="18" charset="-120"/>
              </a:rPr>
              <a:t>North Caucasus Region</a:t>
            </a:r>
            <a:br>
              <a:rPr lang="en-MY" altLang="zh-TW" sz="2800" dirty="0"/>
            </a:br>
            <a:r>
              <a:rPr lang="en-US" altLang="zh-TW" sz="2800" b="1" kern="100" dirty="0">
                <a:solidFill>
                  <a:schemeClr val="bg1"/>
                </a:solidFill>
                <a:effectLst/>
                <a:ea typeface="Microsoft JhengHei" panose="020B0604030504040204" pitchFamily="34" charset="-120"/>
                <a:cs typeface="PMingLiU" panose="02020500000000000000" pitchFamily="18" charset="-120"/>
              </a:rPr>
              <a:t>Obstacles and Needs in Spreading the Gospel</a:t>
            </a:r>
            <a:endParaRPr lang="en-MY" sz="2800" b="1" kern="100" dirty="0">
              <a:solidFill>
                <a:schemeClr val="bg1"/>
              </a:solidFill>
              <a:effectLst/>
              <a:ea typeface="PMingLiU" panose="02020500000000000000" pitchFamily="18" charset="-12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altLang="zh-TW" sz="2400" kern="100" dirty="0">
                <a:solidFill>
                  <a:schemeClr val="bg1"/>
                </a:solidFill>
                <a:effectLst/>
                <a:ea typeface="Microsoft JhengHei" panose="020B0604030504040204" pitchFamily="34" charset="-120"/>
                <a:cs typeface="PMingLiU" panose="02020500000000000000" pitchFamily="18" charset="-120"/>
              </a:rPr>
              <a:t>Geographically remote with complex languages. </a:t>
            </a:r>
          </a:p>
          <a:p>
            <a:pPr marL="342900" marR="0" lvl="0" indent="-342900">
              <a:spcBef>
                <a:spcPts val="0"/>
              </a:spcBef>
              <a:spcAft>
                <a:spcPts val="1200"/>
              </a:spcAft>
              <a:buFont typeface="Symbol" panose="05050102010706020507" pitchFamily="18" charset="2"/>
              <a:buChar char=""/>
            </a:pPr>
            <a:r>
              <a:rPr lang="en-US" altLang="zh-TW" sz="2400" kern="100" dirty="0">
                <a:solidFill>
                  <a:schemeClr val="bg1"/>
                </a:solidFill>
                <a:effectLst/>
                <a:ea typeface="Microsoft JhengHei" panose="020B0604030504040204" pitchFamily="34" charset="-120"/>
                <a:cs typeface="PMingLiU" panose="02020500000000000000" pitchFamily="18" charset="-120"/>
              </a:rPr>
              <a:t>Strong sense of pride and honor, a tendency towards conflict and suspicion of outsiders. </a:t>
            </a:r>
          </a:p>
          <a:p>
            <a:pPr marL="342900" marR="0" lvl="0" indent="-342900">
              <a:spcBef>
                <a:spcPts val="0"/>
              </a:spcBef>
              <a:spcAft>
                <a:spcPts val="1200"/>
              </a:spcAft>
              <a:buFont typeface="Symbol" panose="05050102010706020507" pitchFamily="18" charset="2"/>
              <a:buChar char=""/>
            </a:pPr>
            <a:r>
              <a:rPr lang="en-US" altLang="zh-TW" sz="2400" kern="100" dirty="0">
                <a:solidFill>
                  <a:schemeClr val="bg1"/>
                </a:solidFill>
                <a:effectLst/>
                <a:ea typeface="Microsoft JhengHei" panose="020B0604030504040204" pitchFamily="34" charset="-120"/>
                <a:cs typeface="PMingLiU" panose="02020500000000000000" pitchFamily="18" charset="-120"/>
              </a:rPr>
              <a:t>Unstable political situation and a breeding ground for unrest. </a:t>
            </a:r>
          </a:p>
          <a:p>
            <a:pPr marL="342900" marR="0" lvl="0" indent="-342900">
              <a:spcBef>
                <a:spcPts val="0"/>
              </a:spcBef>
              <a:spcAft>
                <a:spcPts val="1200"/>
              </a:spcAft>
              <a:buFont typeface="Symbol" panose="05050102010706020507" pitchFamily="18" charset="2"/>
              <a:buChar char=""/>
            </a:pPr>
            <a:r>
              <a:rPr lang="en-US" altLang="zh-TW" sz="2400" kern="100" dirty="0">
                <a:solidFill>
                  <a:schemeClr val="bg1"/>
                </a:solidFill>
                <a:effectLst/>
                <a:ea typeface="Microsoft JhengHei" panose="020B0604030504040204" pitchFamily="34" charset="-120"/>
                <a:cs typeface="PMingLiU" panose="02020500000000000000" pitchFamily="18" charset="-120"/>
              </a:rPr>
              <a:t>Deep-seated animosity and enmity between nations, which can only be healed by the power of the Lord.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pic>
        <p:nvPicPr>
          <p:cNvPr id="19" name="圖片 5">
            <a:extLst>
              <a:ext uri="{FF2B5EF4-FFF2-40B4-BE49-F238E27FC236}">
                <a16:creationId xmlns:a16="http://schemas.microsoft.com/office/drawing/2014/main" id="{DC69D0E0-4BDD-2B1B-A49B-A1021CB0F7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94" r="1494" b="10658"/>
          <a:stretch/>
        </p:blipFill>
        <p:spPr>
          <a:xfrm>
            <a:off x="5486400" y="-11836"/>
            <a:ext cx="3810000" cy="2435685"/>
          </a:xfrm>
          <a:prstGeom prst="rect">
            <a:avLst/>
          </a:prstGeom>
        </p:spPr>
      </p:pic>
      <p:sp>
        <p:nvSpPr>
          <p:cNvPr id="25" name="TextBox 24">
            <a:extLst>
              <a:ext uri="{FF2B5EF4-FFF2-40B4-BE49-F238E27FC236}">
                <a16:creationId xmlns:a16="http://schemas.microsoft.com/office/drawing/2014/main" id="{C5769D5A-A74D-52F5-5E59-77EEF7D8BB21}"/>
              </a:ext>
            </a:extLst>
          </p:cNvPr>
          <p:cNvSpPr txBox="1"/>
          <p:nvPr/>
        </p:nvSpPr>
        <p:spPr>
          <a:xfrm>
            <a:off x="5410200" y="2438400"/>
            <a:ext cx="3886200" cy="523220"/>
          </a:xfrm>
          <a:prstGeom prst="rect">
            <a:avLst/>
          </a:prstGeom>
          <a:noFill/>
        </p:spPr>
        <p:txBody>
          <a:bodyPr wrap="square">
            <a:spAutoFit/>
          </a:bodyPr>
          <a:lstStyle/>
          <a:p>
            <a:r>
              <a:rPr lang="en-US" altLang="zh-CN" sz="2800" i="0" dirty="0">
                <a:solidFill>
                  <a:schemeClr val="bg1"/>
                </a:solidFill>
                <a:effectLst/>
                <a:ea typeface="Microsoft JhengHei" panose="020B0604030504040204" pitchFamily="34" charset="-120"/>
              </a:rPr>
              <a:t>Ossetians</a:t>
            </a:r>
            <a:endParaRPr lang="zh-CN" altLang="en-US" sz="2800" i="0" dirty="0">
              <a:solidFill>
                <a:schemeClr val="bg1"/>
              </a:solidFill>
              <a:effectLst/>
              <a:ea typeface="Microsoft JhengHei" panose="020B0604030504040204" pitchFamily="34" charset="-120"/>
            </a:endParaRPr>
          </a:p>
        </p:txBody>
      </p:sp>
      <p:pic>
        <p:nvPicPr>
          <p:cNvPr id="26" name="圖片 5">
            <a:extLst>
              <a:ext uri="{FF2B5EF4-FFF2-40B4-BE49-F238E27FC236}">
                <a16:creationId xmlns:a16="http://schemas.microsoft.com/office/drawing/2014/main" id="{87B477F0-E750-3DB8-082B-F6E29EE928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442" t="4898" r="8258" b="20931"/>
          <a:stretch/>
        </p:blipFill>
        <p:spPr>
          <a:xfrm>
            <a:off x="7311923" y="3092866"/>
            <a:ext cx="4876800" cy="3117677"/>
          </a:xfrm>
          <a:prstGeom prst="rect">
            <a:avLst/>
          </a:prstGeom>
        </p:spPr>
      </p:pic>
      <p:sp>
        <p:nvSpPr>
          <p:cNvPr id="27" name="TextBox 26">
            <a:extLst>
              <a:ext uri="{FF2B5EF4-FFF2-40B4-BE49-F238E27FC236}">
                <a16:creationId xmlns:a16="http://schemas.microsoft.com/office/drawing/2014/main" id="{A61122DE-AE3F-84BB-8BB9-D2B5CE3366AC}"/>
              </a:ext>
            </a:extLst>
          </p:cNvPr>
          <p:cNvSpPr txBox="1"/>
          <p:nvPr/>
        </p:nvSpPr>
        <p:spPr>
          <a:xfrm>
            <a:off x="6019800" y="5715000"/>
            <a:ext cx="4876800" cy="523220"/>
          </a:xfrm>
          <a:prstGeom prst="rect">
            <a:avLst/>
          </a:prstGeom>
          <a:noFill/>
        </p:spPr>
        <p:txBody>
          <a:bodyPr wrap="square">
            <a:spAutoFit/>
          </a:bodyPr>
          <a:lstStyle/>
          <a:p>
            <a:r>
              <a:rPr lang="en-US" altLang="zh-TW" sz="2800" kern="100" dirty="0">
                <a:solidFill>
                  <a:schemeClr val="bg1"/>
                </a:solidFill>
                <a:effectLst/>
                <a:latin typeface="Calibri" panose="020F0502020204030204" pitchFamily="34" charset="0"/>
                <a:ea typeface="Microsoft JhengHei" panose="020B0604030504040204" pitchFamily="34" charset="-120"/>
                <a:cs typeface="PMingLiU" panose="02020500000000000000" pitchFamily="18" charset="-120"/>
              </a:rPr>
              <a:t>Ingush</a:t>
            </a:r>
            <a:endParaRPr lang="zh-CN" altLang="en-US" sz="2800" i="0" dirty="0">
              <a:solidFill>
                <a:schemeClr val="bg1"/>
              </a:solidFill>
              <a:effectLst/>
              <a:latin typeface="Microsoft JhengHei" panose="020B0604030504040204" pitchFamily="34" charset="-120"/>
              <a:ea typeface="Microsoft JhengHe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58BB5-538B-6406-4C4A-E6BB14658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4" y="-457200"/>
            <a:ext cx="12264740" cy="8180487"/>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2133600" y="2998113"/>
            <a:ext cx="7772400" cy="861774"/>
          </a:xfrm>
          <a:prstGeom prst="rect">
            <a:avLst/>
          </a:prstGeom>
          <a:noFill/>
        </p:spPr>
        <p:txBody>
          <a:bodyPr wrap="square" rtlCol="0">
            <a:spAutoFit/>
          </a:bodyPr>
          <a:lstStyle/>
          <a:p>
            <a:r>
              <a:rPr lang="en-US" altLang="zh-CN" sz="3200" b="1" dirty="0">
                <a:solidFill>
                  <a:schemeClr val="bg1"/>
                </a:solidFill>
                <a:effectLst/>
                <a:ea typeface="微軟正黑體" panose="020B0604030504040204" pitchFamily="34" charset="-120"/>
                <a:cs typeface="Times New Roman" panose="02020603050405020304" pitchFamily="18" charset="0"/>
              </a:rPr>
              <a:t>Let us pray together for </a:t>
            </a:r>
            <a:r>
              <a:rPr lang="en-US" altLang="zh-CN" sz="3200" b="1" dirty="0">
                <a:solidFill>
                  <a:srgbClr val="F8E108"/>
                </a:solidFill>
                <a:effectLst/>
                <a:ea typeface="微軟正黑體" panose="020B0604030504040204" pitchFamily="34" charset="-120"/>
                <a:cs typeface="Times New Roman" panose="02020603050405020304" pitchFamily="18" charset="0"/>
              </a:rPr>
              <a:t>North Caucasus</a:t>
            </a:r>
            <a:endParaRPr lang="en-US" sz="6000" b="1" dirty="0">
              <a:solidFill>
                <a:srgbClr val="F8E108"/>
              </a:solidFill>
              <a:ea typeface="微軟正黑體" panose="020B0604030504040204" pitchFamily="34" charset="-120"/>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6875"/>
        </a:solidFill>
        <a:effectLst/>
      </p:bgPr>
    </p:bg>
    <p:spTree>
      <p:nvGrpSpPr>
        <p:cNvPr id="1" name=""/>
        <p:cNvGrpSpPr/>
        <p:nvPr/>
      </p:nvGrpSpPr>
      <p:grpSpPr>
        <a:xfrm>
          <a:off x="0" y="0"/>
          <a:ext cx="0" cy="0"/>
          <a:chOff x="0" y="0"/>
          <a:chExt cx="0" cy="0"/>
        </a:xfrm>
      </p:grpSpPr>
      <p:sp>
        <p:nvSpPr>
          <p:cNvPr id="8" name="文字方塊 7"/>
          <p:cNvSpPr txBox="1"/>
          <p:nvPr/>
        </p:nvSpPr>
        <p:spPr>
          <a:xfrm>
            <a:off x="228600" y="685800"/>
            <a:ext cx="11734800" cy="5940088"/>
          </a:xfrm>
          <a:prstGeom prst="rect">
            <a:avLst/>
          </a:prstGeom>
          <a:noFill/>
        </p:spPr>
        <p:txBody>
          <a:bodyPr wrap="square">
            <a:spAutoFit/>
          </a:bodyPr>
          <a:lstStyle/>
          <a:p>
            <a:pPr marL="0" marR="0" algn="ctr">
              <a:spcBef>
                <a:spcPts val="0"/>
              </a:spcBef>
            </a:pPr>
            <a:r>
              <a:rPr lang="en-US" altLang="zh-TW" sz="2000" kern="100" dirty="0">
                <a:solidFill>
                  <a:schemeClr val="bg1"/>
                </a:solidFill>
                <a:effectLst/>
                <a:ea typeface="Microsoft JhengHei" panose="020B0604030504040204" pitchFamily="34" charset="-120"/>
                <a:cs typeface="Times New Roman" panose="02020603050405020304" pitchFamily="18" charset="0"/>
              </a:rPr>
              <a:t>Heavenly Father, when rulers on earth maintain their power through violence and killings,</a:t>
            </a:r>
          </a:p>
          <a:p>
            <a:pPr marL="0" marR="0" algn="ctr">
              <a:spcBef>
                <a:spcPts val="0"/>
              </a:spcBef>
              <a:spcAft>
                <a:spcPts val="6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 You govern all things with grace, love, and faithfulness. </a:t>
            </a:r>
          </a:p>
          <a:p>
            <a:pPr marL="0" marR="0" algn="ctr">
              <a:spcBef>
                <a:spcPts val="0"/>
              </a:spcBef>
            </a:pPr>
            <a:r>
              <a:rPr lang="en-US" altLang="zh-TW" sz="2000" kern="100" dirty="0">
                <a:solidFill>
                  <a:schemeClr val="bg1"/>
                </a:solidFill>
                <a:effectLst/>
                <a:ea typeface="Microsoft JhengHei" panose="020B0604030504040204" pitchFamily="34" charset="-120"/>
                <a:cs typeface="Times New Roman" panose="02020603050405020304" pitchFamily="18" charset="0"/>
              </a:rPr>
              <a:t>We pray that You heal the deep historical wounds of many ethnic groups in North Caucasus, grant them a willing spirit to forgive and reconcile, break the animosity between Chechens and Russians, and resolve the hatred between Ingush and North Ossetian communities. </a:t>
            </a:r>
          </a:p>
          <a:p>
            <a:pPr marL="0" marR="0" algn="ctr">
              <a:spcBef>
                <a:spcPts val="0"/>
              </a:spcBef>
              <a:spcAft>
                <a:spcPts val="6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Your wisdom surpasses human understanding. Please remove the divisive consciousness that separates different ethnic groups. </a:t>
            </a:r>
          </a:p>
          <a:p>
            <a:pPr marL="0" marR="0" algn="ctr">
              <a:spcBef>
                <a:spcPts val="0"/>
              </a:spcBef>
              <a:spcAft>
                <a:spcPts val="24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You are the eternal King. May all peoples become Your children, united as one in Christ!</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Heavenly Father, ethnic groups in North Caucasus are afraid of dark powers and heavily rely on witchcraft. </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May the Holy Spirit set them free from bondage, bring their bodies, minds, and spirits health and abundance.</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We pray, glorious Father, that You will grant the spirit of wisdom and revelation to those translating the Bible. </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May Your words be proclaimed throughout North Caucasus.</a:t>
            </a:r>
          </a:p>
          <a:p>
            <a:pPr marL="0" marR="0" algn="ctr" fontAlgn="base">
              <a:spcBef>
                <a:spcPts val="0"/>
              </a:spcBef>
              <a:spcAft>
                <a:spcPts val="600"/>
              </a:spcAft>
            </a:pPr>
            <a:r>
              <a:rPr lang="en-US" altLang="zh-TW" sz="2000" b="1" dirty="0">
                <a:solidFill>
                  <a:schemeClr val="bg1"/>
                </a:solidFill>
                <a:ea typeface="Microsoft JhengHei" panose="020B0604030504040204" pitchFamily="34" charset="-120"/>
              </a:rPr>
              <a:t>M</a:t>
            </a:r>
            <a:r>
              <a:rPr lang="en-US" altLang="zh-TW" sz="2000" b="1" dirty="0">
                <a:solidFill>
                  <a:schemeClr val="bg1"/>
                </a:solidFill>
                <a:effectLst/>
                <a:ea typeface="Microsoft JhengHei" panose="020B0604030504040204" pitchFamily="34" charset="-120"/>
              </a:rPr>
              <a:t>ay each ethnic group hear Your message in their own language.</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We ask God to help Muslims in the North Caucasus understand that the Quran only seeks to maintain a master-servant relationship with Allah, </a:t>
            </a:r>
          </a:p>
          <a:p>
            <a:pPr marL="0" marR="0" algn="ctr" fontAlgn="base">
              <a:spcBef>
                <a:spcPts val="0"/>
              </a:spcBef>
              <a:spcAft>
                <a:spcPts val="600"/>
              </a:spcAft>
            </a:pPr>
            <a:r>
              <a:rPr lang="en-US" altLang="zh-TW" sz="2000" b="1" dirty="0">
                <a:solidFill>
                  <a:schemeClr val="bg1"/>
                </a:solidFill>
                <a:effectLst/>
                <a:ea typeface="Microsoft JhengHei" panose="020B0604030504040204" pitchFamily="34" charset="-120"/>
              </a:rPr>
              <a:t>whereas the triune God desires to restore our relationship with Him as His children.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381000" y="381000"/>
            <a:ext cx="11430000" cy="6401753"/>
          </a:xfrm>
          <a:prstGeom prst="rect">
            <a:avLst/>
          </a:prstGeom>
          <a:noFill/>
        </p:spPr>
        <p:txBody>
          <a:bodyPr wrap="square">
            <a:spAutoFit/>
          </a:bodyPr>
          <a:lstStyle/>
          <a:p>
            <a:pPr marL="0" marR="0" algn="ctr">
              <a:spcBef>
                <a:spcPts val="0"/>
              </a:spcBef>
              <a:spcAft>
                <a:spcPts val="12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Heavenly Father, North Caucasus is a breeding ground for turmoil, harboring hatred and national animosity. </a:t>
            </a:r>
          </a:p>
          <a:p>
            <a:pPr marL="0" marR="0" algn="ctr">
              <a:spcBef>
                <a:spcPts val="0"/>
              </a:spcBef>
            </a:pPr>
            <a:r>
              <a:rPr lang="en-US" altLang="zh-TW" sz="2000" kern="100" dirty="0">
                <a:solidFill>
                  <a:schemeClr val="bg1"/>
                </a:solidFill>
                <a:effectLst/>
                <a:ea typeface="Microsoft JhengHei" panose="020B0604030504040204" pitchFamily="34" charset="-120"/>
                <a:cs typeface="Times New Roman" panose="02020603050405020304" pitchFamily="18" charset="0"/>
              </a:rPr>
              <a:t>Terrorist attacks and extremist ideologies prevail. </a:t>
            </a:r>
            <a:r>
              <a:rPr lang="en-US" altLang="zh-TW" sz="2000" kern="100" dirty="0">
                <a:solidFill>
                  <a:schemeClr val="bg1"/>
                </a:solidFill>
                <a:ea typeface="Microsoft JhengHei" panose="020B0604030504040204" pitchFamily="34" charset="-120"/>
                <a:cs typeface="Times New Roman" panose="02020603050405020304" pitchFamily="18" charset="0"/>
              </a:rPr>
              <a:t>P</a:t>
            </a:r>
            <a:r>
              <a:rPr lang="en-US" altLang="zh-TW" sz="2000" kern="100" dirty="0">
                <a:solidFill>
                  <a:schemeClr val="bg1"/>
                </a:solidFill>
                <a:effectLst/>
                <a:ea typeface="Microsoft JhengHei" panose="020B0604030504040204" pitchFamily="34" charset="-120"/>
                <a:cs typeface="Times New Roman" panose="02020603050405020304" pitchFamily="18" charset="0"/>
              </a:rPr>
              <a:t>eople cannot live in peace. </a:t>
            </a:r>
          </a:p>
          <a:p>
            <a:pPr marL="0" marR="0" algn="ctr">
              <a:spcBef>
                <a:spcPts val="0"/>
              </a:spcBef>
              <a:spcAft>
                <a:spcPts val="12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We pray for Your mercy and blessings.</a:t>
            </a:r>
          </a:p>
          <a:p>
            <a:pPr marL="0" marR="0" algn="ctr">
              <a:spcBef>
                <a:spcPts val="0"/>
              </a:spcBef>
              <a:spcAft>
                <a:spcPts val="12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In one heart, we beseech You to draw the 50+ ethnic groups in North Caucasus to be touched by Your love. </a:t>
            </a:r>
          </a:p>
          <a:p>
            <a:pPr marL="0" marR="0" algn="ctr">
              <a:spcBef>
                <a:spcPts val="0"/>
              </a:spcBef>
            </a:pPr>
            <a:r>
              <a:rPr lang="en-US" altLang="zh-TW" sz="2000" kern="100" dirty="0">
                <a:solidFill>
                  <a:schemeClr val="bg1"/>
                </a:solidFill>
                <a:effectLst/>
                <a:ea typeface="Microsoft JhengHei" panose="020B0604030504040204" pitchFamily="34" charset="-120"/>
                <a:cs typeface="Times New Roman" panose="02020603050405020304" pitchFamily="18" charset="0"/>
              </a:rPr>
              <a:t>May they come together under the shelter of Your mighty wings, protected from the ravages of war.</a:t>
            </a:r>
          </a:p>
          <a:p>
            <a:pPr marL="0" marR="0" algn="ctr">
              <a:spcBef>
                <a:spcPts val="0"/>
              </a:spcBef>
              <a:spcAft>
                <a:spcPts val="1200"/>
              </a:spcAft>
            </a:pPr>
            <a:r>
              <a:rPr lang="en-US" altLang="zh-TW" sz="2000" kern="100" dirty="0">
                <a:solidFill>
                  <a:schemeClr val="bg1"/>
                </a:solidFill>
                <a:ea typeface="Microsoft JhengHei" panose="020B0604030504040204" pitchFamily="34" charset="-120"/>
                <a:cs typeface="Times New Roman" panose="02020603050405020304" pitchFamily="18" charset="0"/>
              </a:rPr>
              <a:t>M</a:t>
            </a:r>
            <a:r>
              <a:rPr lang="en-US" altLang="zh-TW" sz="2000" kern="100" dirty="0">
                <a:solidFill>
                  <a:schemeClr val="bg1"/>
                </a:solidFill>
                <a:effectLst/>
                <a:ea typeface="Microsoft JhengHei" panose="020B0604030504040204" pitchFamily="34" charset="-120"/>
                <a:cs typeface="Times New Roman" panose="02020603050405020304" pitchFamily="18" charset="0"/>
              </a:rPr>
              <a:t>ay You provide for all their needs.</a:t>
            </a:r>
          </a:p>
          <a:p>
            <a:pPr marL="0" marR="0" algn="ctr">
              <a:spcBef>
                <a:spcPts val="0"/>
              </a:spcBef>
            </a:pPr>
            <a:r>
              <a:rPr lang="en-US" altLang="zh-TW" sz="2000" kern="100" dirty="0">
                <a:solidFill>
                  <a:schemeClr val="bg1"/>
                </a:solidFill>
                <a:effectLst/>
                <a:ea typeface="Microsoft JhengHei" panose="020B0604030504040204" pitchFamily="34" charset="-120"/>
                <a:cs typeface="Times New Roman" panose="02020603050405020304" pitchFamily="18" charset="0"/>
              </a:rPr>
              <a:t>We ask the Lord to oversee the leaders of the 7 republics and 2 border regions in North Caucasus. </a:t>
            </a:r>
          </a:p>
          <a:p>
            <a:pPr marL="0" marR="0" algn="ctr">
              <a:spcBef>
                <a:spcPts val="0"/>
              </a:spcBef>
              <a:spcAft>
                <a:spcPts val="12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May they come to know You, hold You in reverence, and remove all corrupt desires from their hearts. </a:t>
            </a:r>
          </a:p>
          <a:p>
            <a:pPr marL="0" marR="0" algn="ctr">
              <a:spcBef>
                <a:spcPts val="0"/>
              </a:spcBef>
              <a:spcAft>
                <a:spcPts val="2400"/>
              </a:spcAft>
            </a:pPr>
            <a:r>
              <a:rPr lang="en-US" altLang="zh-TW" sz="2000" kern="100" dirty="0">
                <a:solidFill>
                  <a:schemeClr val="bg1"/>
                </a:solidFill>
                <a:effectLst/>
                <a:ea typeface="Microsoft JhengHei" panose="020B0604030504040204" pitchFamily="34" charset="-120"/>
                <a:cs typeface="Times New Roman" panose="02020603050405020304" pitchFamily="18" charset="0"/>
              </a:rPr>
              <a:t>May all sectors of society experience stable growth and a solid economy, and the people lifted out of poverty.</a:t>
            </a:r>
          </a:p>
          <a:p>
            <a:pPr marL="0" marR="0" algn="ctr">
              <a:spcBef>
                <a:spcPts val="0"/>
              </a:spcBef>
              <a:spcAft>
                <a:spcPts val="1200"/>
              </a:spcAft>
            </a:pPr>
            <a:r>
              <a:rPr lang="en-US" altLang="zh-TW" sz="2000" b="1" kern="100" dirty="0">
                <a:solidFill>
                  <a:schemeClr val="bg1"/>
                </a:solidFill>
                <a:effectLst/>
                <a:ea typeface="Microsoft JhengHei" panose="020B0604030504040204" pitchFamily="34" charset="-120"/>
                <a:cs typeface="Times New Roman" panose="02020603050405020304" pitchFamily="18" charset="0"/>
              </a:rPr>
              <a:t>We pray for the Lord to send His angelic hosts to protect the churches, ministers, and missionaries. </a:t>
            </a:r>
          </a:p>
          <a:p>
            <a:pPr marL="0" marR="0" algn="ctr">
              <a:spcBef>
                <a:spcPts val="0"/>
              </a:spcBef>
              <a:spcAft>
                <a:spcPts val="1200"/>
              </a:spcAft>
            </a:pPr>
            <a:r>
              <a:rPr lang="en-US" altLang="zh-TW" sz="2000" b="1" kern="100" dirty="0">
                <a:solidFill>
                  <a:schemeClr val="bg1"/>
                </a:solidFill>
                <a:effectLst/>
                <a:ea typeface="Microsoft JhengHei" panose="020B0604030504040204" pitchFamily="34" charset="-120"/>
                <a:cs typeface="Times New Roman" panose="02020603050405020304" pitchFamily="18" charset="0"/>
              </a:rPr>
              <a:t>May they not fall into temptation, but delivered from evil, and always be accompanied by miracles and wonders.</a:t>
            </a:r>
          </a:p>
          <a:p>
            <a:pPr marL="0" marR="0" algn="ctr">
              <a:spcBef>
                <a:spcPts val="0"/>
              </a:spcBef>
              <a:spcAft>
                <a:spcPts val="1200"/>
              </a:spcAft>
            </a:pPr>
            <a:r>
              <a:rPr lang="en-US" altLang="zh-TW" sz="2000" b="1" kern="100" dirty="0">
                <a:solidFill>
                  <a:schemeClr val="bg1"/>
                </a:solidFill>
                <a:effectLst/>
                <a:ea typeface="Microsoft JhengHei" panose="020B0604030504040204" pitchFamily="34" charset="-120"/>
                <a:cs typeface="Times New Roman" panose="02020603050405020304" pitchFamily="18" charset="0"/>
              </a:rPr>
              <a:t>May the Holy Spirit strengthen, comfort, and edify the churches in North Caucasus, </a:t>
            </a:r>
          </a:p>
          <a:p>
            <a:pPr marL="0" marR="0" algn="ctr">
              <a:spcBef>
                <a:spcPts val="0"/>
              </a:spcBef>
              <a:spcAft>
                <a:spcPts val="1200"/>
              </a:spcAft>
            </a:pPr>
            <a:r>
              <a:rPr lang="en-US" altLang="zh-TW" sz="2000" b="1" kern="100" dirty="0">
                <a:solidFill>
                  <a:schemeClr val="bg1"/>
                </a:solidFill>
                <a:effectLst/>
                <a:ea typeface="Microsoft JhengHei" panose="020B0604030504040204" pitchFamily="34" charset="-120"/>
                <a:cs typeface="Times New Roman" panose="02020603050405020304" pitchFamily="18" charset="0"/>
              </a:rPr>
              <a:t>enabling them to experience Your presence and deliverance in times of difficulty.</a:t>
            </a:r>
          </a:p>
          <a:p>
            <a:pPr marL="0" marR="0" algn="ctr">
              <a:spcBef>
                <a:spcPts val="0"/>
              </a:spcBef>
              <a:spcAft>
                <a:spcPts val="1200"/>
              </a:spcAft>
            </a:pPr>
            <a:r>
              <a:rPr lang="en-US" altLang="zh-TW" sz="2000" b="1" kern="100" dirty="0">
                <a:solidFill>
                  <a:schemeClr val="bg1"/>
                </a:solidFill>
                <a:effectLst/>
                <a:ea typeface="Microsoft JhengHei" panose="020B0604030504040204" pitchFamily="34" charset="-120"/>
                <a:cs typeface="Times New Roman" panose="02020603050405020304" pitchFamily="18" charset="0"/>
              </a:rPr>
              <a:t>In the name of our Lord Jesus Christ, we pray. Amen!</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4"/>
          <p:cNvSpPr/>
          <p:nvPr/>
        </p:nvSpPr>
        <p:spPr>
          <a:xfrm>
            <a:off x="4602517" y="2988430"/>
            <a:ext cx="6911401" cy="911860"/>
          </a:xfrm>
          <a:prstGeom prst="rect">
            <a:avLst/>
          </a:prstGeom>
        </p:spPr>
        <p:txBody>
          <a:bodyPr wrap="square">
            <a:spAutoFit/>
          </a:bodyPr>
          <a:lstStyle/>
          <a:p>
            <a:pPr fontAlgn="base">
              <a:lnSpc>
                <a:spcPts val="3200"/>
              </a:lnSpc>
            </a:pPr>
            <a:r>
              <a:rPr lang="zh-TW" altLang="en-US" sz="2400" dirty="0">
                <a:solidFill>
                  <a:schemeClr val="bg1"/>
                </a:solidFill>
                <a:latin typeface="Microsoft YaHei Light" panose="020B0502040204020203" pitchFamily="34" charset="-122"/>
                <a:ea typeface="Microsoft YaHei Light" panose="020B0502040204020203" pitchFamily="34" charset="-122"/>
              </a:rPr>
              <a:t>不再是个人的祷告，我们开始一起祈祷。</a:t>
            </a:r>
            <a:br>
              <a:rPr lang="zh-TW" altLang="en-US" sz="2400" dirty="0">
                <a:solidFill>
                  <a:schemeClr val="bg1"/>
                </a:solidFill>
                <a:latin typeface="Microsoft YaHei Light" panose="020B0502040204020203" pitchFamily="34" charset="-122"/>
                <a:ea typeface="Microsoft YaHei Light" panose="020B0502040204020203" pitchFamily="34" charset="-122"/>
              </a:rPr>
            </a:br>
            <a:r>
              <a:rPr lang="en-US" altLang="zh-TW" sz="2400" dirty="0">
                <a:solidFill>
                  <a:schemeClr val="bg1"/>
                </a:solidFill>
                <a:latin typeface="微軟正黑體" panose="020B0604030504040204" pitchFamily="34" charset="-120"/>
                <a:ea typeface="微軟正黑體" panose="020B0604030504040204" pitchFamily="34" charset="-120"/>
              </a:rPr>
              <a:t>30</a:t>
            </a:r>
            <a:r>
              <a:rPr lang="zh-TW" altLang="en-US" sz="2400" dirty="0">
                <a:solidFill>
                  <a:schemeClr val="bg1"/>
                </a:solidFill>
                <a:latin typeface="微軟正黑體" panose="020B0604030504040204" pitchFamily="34" charset="-120"/>
                <a:ea typeface="微軟正黑體" panose="020B0604030504040204" pitchFamily="34" charset="-120"/>
              </a:rPr>
              <a:t>分钟，生活</a:t>
            </a:r>
            <a:r>
              <a:rPr lang="zh-CN" altLang="en-US" sz="2400" dirty="0">
                <a:solidFill>
                  <a:schemeClr val="bg1"/>
                </a:solidFill>
                <a:latin typeface="微軟正黑體" panose="020B0604030504040204" pitchFamily="34" charset="-120"/>
                <a:ea typeface="微軟正黑體" panose="020B0604030504040204" pitchFamily="34" charset="-120"/>
              </a:rPr>
              <a:t>再</a:t>
            </a:r>
            <a:r>
              <a:rPr lang="zh-TW" altLang="en-US" sz="2400" dirty="0">
                <a:solidFill>
                  <a:schemeClr val="bg1"/>
                </a:solidFill>
                <a:latin typeface="微軟正黑體" panose="020B0604030504040204" pitchFamily="34" charset="-120"/>
                <a:ea typeface="微軟正黑體" panose="020B0604030504040204" pitchFamily="34" charset="-120"/>
              </a:rPr>
              <a:t>忙碌的人都能找到时间参与。</a:t>
            </a:r>
            <a:endParaRPr lang="zh-CN"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2" name="Graphic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122" y="1"/>
            <a:ext cx="4713254" cy="6858000"/>
          </a:xfrm>
          <a:prstGeom prst="rect">
            <a:avLst/>
          </a:prstGeom>
        </p:spPr>
      </p:pic>
      <p:pic>
        <p:nvPicPr>
          <p:cNvPr id="13" name="Graphic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3145" y="4273637"/>
            <a:ext cx="4866748" cy="1939381"/>
          </a:xfrm>
          <a:prstGeom prst="rect">
            <a:avLst/>
          </a:prstGeom>
        </p:spPr>
      </p:pic>
      <p:pic>
        <p:nvPicPr>
          <p:cNvPr id="4" name="Graphic 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5408" y="944442"/>
            <a:ext cx="5726021" cy="1822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0-#ppt_w/2"/>
                                          </p:val>
                                        </p:tav>
                                        <p:tav tm="100000">
                                          <p:val>
                                            <p:strVal val="#ppt_x"/>
                                          </p:val>
                                        </p:tav>
                                      </p:tavLst>
                                    </p:anim>
                                    <p:anim calcmode="lin" valueType="num">
                                      <p:cBhvr additive="base">
                                        <p:cTn id="8" dur="9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4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6" presetClass="emph" presetSubtype="0" fill="hold" nodeType="withEffect">
                                  <p:stCondLst>
                                    <p:cond delay="2300"/>
                                  </p:stCondLst>
                                  <p:childTnLst>
                                    <p:animEffect transition="out" filter="fade">
                                      <p:cBhvr>
                                        <p:cTn id="17" dur="500" tmFilter="0, 0; .2, .5; .8, .5; 1, 0"/>
                                        <p:tgtEl>
                                          <p:spTgt spid="13"/>
                                        </p:tgtEl>
                                      </p:cBhvr>
                                    </p:animEffect>
                                    <p:animScale>
                                      <p:cBhvr>
                                        <p:cTn id="1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04063" y="2273770"/>
            <a:ext cx="1914259" cy="260634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51050" y="2316839"/>
            <a:ext cx="2278571" cy="2491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760</TotalTime>
  <Words>1664</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Google Sans</vt:lpstr>
      <vt:lpstr>Inter</vt:lpstr>
      <vt:lpstr>Microsoft JhengHei</vt:lpstr>
      <vt:lpstr>Microsoft JhengHei</vt:lpstr>
      <vt:lpstr>Microsoft YaHei Light</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2671</cp:revision>
  <dcterms:created xsi:type="dcterms:W3CDTF">2020-11-06T17:04:00Z</dcterms:created>
  <dcterms:modified xsi:type="dcterms:W3CDTF">2023-08-09T10:32:26Z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6C1CE30971114798B0BEE714FD3806FC</vt:lpwstr>
  </property>
  <property fmtid="{D5CDD505-2E9C-101B-9397-08002B2CF9AE}" pid="3" name="KSOProductBuildVer">
    <vt:lpwstr>1033-11.2.0.11537</vt:lpwstr>
  </property>
</Properties>
</file>