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11" r:id="rId5"/>
    <p:sldId id="349" r:id="rId6"/>
    <p:sldId id="372" r:id="rId7"/>
    <p:sldId id="367" r:id="rId8"/>
    <p:sldId id="363" r:id="rId9"/>
    <p:sldId id="361" r:id="rId10"/>
    <p:sldId id="342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3D6"/>
    <a:srgbClr val="5C364E"/>
    <a:srgbClr val="6F415D"/>
    <a:srgbClr val="793769"/>
    <a:srgbClr val="A04293"/>
    <a:srgbClr val="C12026"/>
    <a:srgbClr val="E6E6E6"/>
    <a:srgbClr val="ECF8F5"/>
    <a:srgbClr val="047396"/>
    <a:srgbClr val="4B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63346" autoAdjust="0"/>
  </p:normalViewPr>
  <p:slideViewPr>
    <p:cSldViewPr>
      <p:cViewPr varScale="1">
        <p:scale>
          <a:sx n="53" d="100"/>
          <a:sy n="53" d="100"/>
        </p:scale>
        <p:origin x="1145" y="45"/>
      </p:cViewPr>
      <p:guideLst>
        <p:guide orient="horz" pos="2147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1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莫克清真寺 </a:t>
            </a:r>
            <a:r>
              <a:rPr lang="en-MY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MY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Nasir </a:t>
            </a:r>
            <a:r>
              <a:rPr lang="en-MY" b="0" i="0" dirty="0" err="1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ol</a:t>
            </a:r>
            <a:r>
              <a:rPr lang="en-MY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0" dirty="0" err="1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Molk</a:t>
            </a:r>
            <a:r>
              <a:rPr lang="en-MY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 Mosque)</a:t>
            </a: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，位于伊朗历史文化名城设拉子。</a:t>
            </a:r>
            <a:endParaRPr lang="zh-TW" altLang="en-US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设拉子是</a:t>
            </a:r>
            <a:r>
              <a:rPr lang="en-US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一千零一夜</a:t>
            </a:r>
            <a:r>
              <a:rPr lang="en-US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里的传奇都城，是“玫瑰与夜莺”的波斯灵魂。</a:t>
            </a:r>
            <a:br>
              <a:rPr lang="en-MY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莫克清真寺被誉为最优雅、最上镜的清真寺之一，</a:t>
            </a:r>
            <a:endParaRPr lang="en-MY" altLang="zh-TW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因内部大量采用粉红色瓷砖装饰也被称作“粉红清真寺”。</a:t>
            </a:r>
            <a:endParaRPr lang="en-MY" altLang="zh-TW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清真寺始建于</a:t>
            </a:r>
            <a:r>
              <a:rPr lang="en-US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1876</a:t>
            </a: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年， 完工于</a:t>
            </a:r>
            <a:r>
              <a:rPr lang="en-US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1888</a:t>
            </a: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年。</a:t>
            </a:r>
            <a:br>
              <a:rPr lang="en-MY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除了传统清真寺建筑的典型特色，它还拥有十分罕见的大型彩色花窗（一般在欧洲教堂多见）。</a:t>
            </a:r>
            <a:endParaRPr lang="en-MY" altLang="zh-TW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MY" altLang="zh-TW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TW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https://k.sina.cn/article_6529083486_18529e85e00100hvkt.html</a:t>
            </a:r>
            <a:endParaRPr lang="zh-TW" altLang="en-US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en-US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3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月</a:t>
            </a:r>
            <a:r>
              <a:rPr lang="en-US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22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日至</a:t>
            </a:r>
            <a:r>
              <a:rPr lang="en-US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4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月</a:t>
            </a:r>
            <a:r>
              <a:rPr lang="en-US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20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日是穆斯林的斋戒月</a:t>
            </a:r>
            <a:r>
              <a:rPr lang="en-US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, 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让我们认识关于伊斯兰的派别</a:t>
            </a:r>
            <a:r>
              <a:rPr lang="en-US" altLang="zh-CN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——</a:t>
            </a:r>
            <a:r>
              <a:rPr lang="zh-TW" sz="670" dirty="0">
                <a:effectLst/>
                <a:latin typeface="微軟正黑體" panose="020B0604030504040204" pitchFamily="34" charset="-120"/>
                <a:ea typeface="DengXian" panose="02010600030101010101" pitchFamily="2" charset="-122"/>
                <a:cs typeface="微軟正黑體" panose="020B0604030504040204" pitchFamily="34" charset="-120"/>
              </a:rPr>
              <a:t>就是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逊尼派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什叶派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MY" altLang="zh-TW" sz="67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伊斯兰教相信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安拉真主</a:t>
            </a:r>
            <a:r>
              <a:rPr lang="zh-TW" sz="67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新細明體" panose="02020300000000000000" pitchFamily="18" charset="-120"/>
              </a:rPr>
              <a:t>差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派了多位先知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来教导人类，其中包括亚伯拉罕、摩西</a:t>
            </a:r>
            <a:r>
              <a:rPr lang="zh-CN" altLang="en-US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及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耶稣，</a:t>
            </a:r>
            <a:br>
              <a:rPr lang="en-MY" alt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而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伊斯兰教的创办人穆罕默德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是那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最大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和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最后一位先知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MY" altLang="zh-TW" sz="67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穆罕默德出生于麦加，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早年</a:t>
            </a:r>
            <a:r>
              <a:rPr lang="zh-CN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丧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父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由叔父</a:t>
            </a:r>
            <a:r>
              <a:rPr lang="zh-CN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抚养。</a:t>
            </a:r>
            <a:br>
              <a:rPr lang="en-MY" altLang="zh-CN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后来，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穆罕默德就照顾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叔父的儿子</a:t>
            </a:r>
            <a:r>
              <a:rPr lang="zh-CN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就是</a:t>
            </a:r>
            <a:r>
              <a:rPr lang="zh-CN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后来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成为他女婿的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阿里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公元</a:t>
            </a:r>
            <a:r>
              <a:rPr lang="en-US" sz="67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632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年穆罕默德逝世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，信徒对谁是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继承人就分成逊尼和什叶两派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MY" altLang="zh-TW" sz="67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逊尼派认为应当公开从那些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才德兼备的领袖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选出来做承继人。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逊尼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就是‘圣行’的意思</a:t>
            </a:r>
            <a:endParaRPr lang="en-MY" altLang="zh-TW" sz="67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MY" altLang="zh-TW" sz="67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什叶派则拥护阿里，认为应当是由穆罕默德的</a:t>
            </a:r>
            <a:r>
              <a:rPr lang="zh-TW" sz="670" b="1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至亲家人</a:t>
            </a:r>
            <a:r>
              <a:rPr lang="zh-TW" sz="67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，就是又是堂兄又是女婿的阿里承继。</a:t>
            </a:r>
            <a:endParaRPr lang="en-MY" altLang="zh-TW" sz="67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什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叶</a:t>
            </a:r>
            <a:r>
              <a:rPr lang="en-US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Shia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是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阿拉伯语</a:t>
            </a: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‎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Shia-ne-Ali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）的</a:t>
            </a:r>
            <a:r>
              <a:rPr lang="zh-CN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缩写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，原意</a:t>
            </a:r>
            <a:r>
              <a:rPr lang="zh-TW" sz="670" b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为</a:t>
            </a:r>
            <a:r>
              <a:rPr lang="zh-TW" altLang="en-US" sz="670" b="1" u="none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阿里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的追随者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。</a:t>
            </a:r>
            <a:endParaRPr lang="en-US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661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年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阿里被刺身亡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。</a:t>
            </a: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8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年后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阿里的儿子连同七十二个同伴和家人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，在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一次血腥围剿战斗中一起被屠杀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新細明體" panose="02020300000000000000" pitchFamily="18" charset="-120"/>
              </a:rPr>
              <a:t>。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每年什叶教徒都会在阿舒拉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新細明體" panose="02020300000000000000" pitchFamily="18" charset="-120"/>
              </a:rPr>
              <a:t>节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聚集一起，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用十天来流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泪和吟唱，</a:t>
            </a:r>
            <a:r>
              <a:rPr lang="zh-TW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悲怆地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纪念这事件。</a:t>
            </a:r>
            <a:br>
              <a:rPr lang="en-MY" alt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670" b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什</a:t>
            </a:r>
            <a:r>
              <a:rPr lang="zh-TW" sz="67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叶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派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常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以</a:t>
            </a: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受害者的身份自居</a:t>
            </a:r>
            <a:r>
              <a:rPr 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逊尼派（</a:t>
            </a:r>
            <a:r>
              <a:rPr lang="en-US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Sunni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）：</a:t>
            </a:r>
            <a:br>
              <a:rPr lang="en-MY" alt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占全球穆斯林人口的</a:t>
            </a:r>
            <a:r>
              <a:rPr lang="en-US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85%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左右，主张应由圣训和圣典来解释教义，而非个别领袖或学者。</a:t>
            </a:r>
            <a:br>
              <a:rPr lang="en-MY" alt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领袖则应由整个穆斯林社区选出，而非默罕默德的嫡亲。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7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什叶派（</a:t>
            </a:r>
            <a:r>
              <a:rPr lang="en-US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Shia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）：</a:t>
            </a:r>
            <a:endParaRPr lang="en-MY" altLang="zh-TW" sz="67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占全球穆斯林人口的</a:t>
            </a:r>
            <a:r>
              <a:rPr lang="en-US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15%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左右，主张默罕默德的继任者可制定法律和解释教义；</a:t>
            </a:r>
            <a:endParaRPr lang="en-MY" altLang="zh-TW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其领袖的产生，恰恰与逊尼派相反。代表国家为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伊朗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67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伊拉克</a:t>
            </a:r>
            <a:r>
              <a:rPr lang="zh-TW" sz="67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670" dirty="0"/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endParaRPr lang="en-MY" altLang="zh-TW" sz="670" b="1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r>
              <a:rPr lang="zh-TW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关于什叶派的一些补充资料</a:t>
            </a:r>
            <a:r>
              <a:rPr lang="en-US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:</a:t>
            </a:r>
            <a:endParaRPr lang="en-US" sz="67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4660" marR="0" indent="-454660">
              <a:spcBef>
                <a:spcPts val="0"/>
              </a:spcBef>
              <a:spcAft>
                <a:spcPts val="0"/>
              </a:spcAft>
            </a:pPr>
            <a:r>
              <a:rPr 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67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阿里的父亲艾布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·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塔里布和穆罕默德的父亲阿卜杜拉是同父同母的兄弟（穆罕默德其它的多个叔父不同母），因此两家极为密切：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穆罕默德早年丧父，由阿里父亲抚养，穆罕默德的堂弟是阿里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,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而阿里由穆罕默德抚养。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穆罕默德把他最爱的四女儿法蒂玛嫁给阿里之后，隐晦地指定阿里为继承人。</a:t>
            </a:r>
            <a:endParaRPr lang="zh-TW" altLang="en-US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逊尼派与什叶派之分始自穆罕默德死后，什叶派相信他指定了女婿阿里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·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本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·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阿比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·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塔利卜为继承人，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但逊尼派则认为他没有指定继承人，承认社群推举的阿布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·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伯克尔是正统的首任哈里发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zh-TW" altLang="en-US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什叶派又认为穆罕默德的家人是绝对正确和洁白无瑕，相信他们是真主挑选的穆斯林领袖，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什叶派来自阿拉伯语</a:t>
            </a:r>
            <a:r>
              <a:rPr lang="en-US" altLang="zh-TW" sz="67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شيعة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67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علي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‎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（</a:t>
            </a:r>
            <a:r>
              <a:rPr lang="en-US" altLang="zh-TW" sz="67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Shīʻatu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67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ʻAlī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Shia-ne-Ali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）的缩写，原意为阿里的追随者）又称十叶派。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伊朗和伊拉克是什叶派穆斯林为主的国家，巴林和黎巴嫩也有不少什叶派穆斯林。</a:t>
            </a:r>
            <a:endParaRPr lang="en-MY" altLang="zh-TW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在历史上，</a:t>
            </a:r>
            <a:r>
              <a:rPr lang="zh-TW" altLang="en-US" sz="67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什叶派屡受多数派的逊尼派打压</a:t>
            </a:r>
            <a:r>
              <a:rPr lang="zh-TW" altLang="en-US" sz="67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，因此往往以受害者的身份自居，</a:t>
            </a:r>
            <a:endParaRPr lang="zh-TW" altLang="en-US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tabLst>
                <a:tab pos="457200" algn="l"/>
                <a:tab pos="640080" algn="l"/>
                <a:tab pos="1371600" algn="l"/>
                <a:tab pos="1828800" algn="l"/>
              </a:tabLst>
            </a:pPr>
            <a:endParaRPr lang="zh-TW" altLang="en-US" sz="67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苏非主义（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Sufism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）：</a:t>
            </a:r>
            <a:endParaRPr lang="en-US" altLang="zh-TW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不论是逊尼派或什叶派，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都有苏非主义穆斯林</a:t>
            </a:r>
            <a:endParaRPr lang="en-US" altLang="zh-TW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认为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可以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禁欲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冥想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祈祷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音乐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旋转舞蹈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等修行，表达对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安拉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爱，</a:t>
            </a:r>
            <a:br>
              <a:rPr lang="en-MY" alt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达到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亲近真主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，与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安拉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天人合一的境界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不需等到末日审判之后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TW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是伊斯兰教里面的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温和派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神秘主义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。人数约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5-20%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PingFang SC" panose="020B0400000000000000" pitchFamily="34" charset="-122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圣战主义（</a:t>
            </a:r>
            <a:r>
              <a:rPr lang="en-US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Jihadism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）：</a:t>
            </a:r>
            <a:endParaRPr lang="en-MY" altLang="zh-TW" sz="1200" b="1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伊斯兰教的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激进派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，主张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通过武力手段扩张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维护伊斯兰的发展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200" dirty="0">
              <a:solidFill>
                <a:srgbClr val="222222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目的在整个世界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建立一个伊斯兰的社会秩序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，全世界的人最终都变成穆斯林；</a:t>
            </a:r>
            <a:br>
              <a:rPr lang="en-MY" alt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其中最著名的是基地组织、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塔利班</a:t>
            </a:r>
            <a:r>
              <a:rPr lang="zh-TW" sz="12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en-US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ISIS</a:t>
            </a:r>
            <a:r>
              <a:rPr lang="zh-TW" sz="1200" b="1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200" b="1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受到了伊斯兰世界绝大多数学者的谴责</a:t>
            </a:r>
            <a:r>
              <a:rPr lang="zh-TW" altLang="en-US" sz="12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，认为曲解伊斯兰精神。</a:t>
            </a:r>
            <a:endParaRPr lang="en-US" altLang="zh-TW" sz="1200" dirty="0">
              <a:solidFill>
                <a:srgbClr val="202122"/>
              </a:solidFill>
              <a:effectLst/>
              <a:latin typeface="Arial" panose="020B0604020202020204" pitchFamily="34" charset="0"/>
              <a:ea typeface="新細明體" panose="02020300000000000000" pitchFamily="18" charset="-12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PingFang SC" panose="020B0400000000000000" pitchFamily="34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圣战被看为最大善功</a:t>
            </a:r>
            <a:endParaRPr lang="en-US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lvl="0" indent="-182880" fontAlgn="base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由于伊斯兰信仰中</a:t>
            </a:r>
            <a:r>
              <a:rPr lang="zh-TW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没有得救的确据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，因此只能靠做</a:t>
            </a:r>
            <a:r>
              <a:rPr lang="zh-TW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讨真主喜悦的事得蒙怜悯，以致得救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；</a:t>
            </a:r>
            <a:br>
              <a:rPr lang="en-MY" alt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</a:b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而进行圣战被视为最能讨真主喜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悦的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事。</a:t>
            </a:r>
            <a:endParaRPr lang="en-US" altLang="zh-TW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PingFang SC" panose="020B0400000000000000" pitchFamily="34" charset="-122"/>
            </a:endParaRPr>
          </a:p>
          <a:p>
            <a:pPr marL="182880" marR="0" lvl="0" indent="-182880" fontAlgn="base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穆罕默德说：穆斯林最好的善行，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除相信真主及穆罕默德外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就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为真主的缘故参与圣战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MY" altLang="zh-TW" sz="1200" dirty="0">
              <a:solidFill>
                <a:srgbClr val="222222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圣战分不同面向</a:t>
            </a:r>
            <a:endParaRPr lang="en-US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圣战是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为真主奋勇作战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扩展伊斯兰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的行动，也是真主试验穆斯林，</a:t>
            </a:r>
            <a:r>
              <a:rPr lang="zh-TW" alt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和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与穆斯林同在的方式，</a:t>
            </a:r>
            <a:br>
              <a:rPr lang="en-MY" alt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包括</a:t>
            </a:r>
            <a:r>
              <a:rPr lang="zh-TW" sz="1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武力攻击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任何拒绝</a:t>
            </a:r>
            <a:r>
              <a:rPr lang="zh-TW" alt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、</a:t>
            </a: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反对或对抗伊斯兰的人或国家；不是为了单纯的自卫。</a:t>
            </a:r>
            <a:endParaRPr lang="en-US" altLang="zh-TW" sz="1200" dirty="0">
              <a:solidFill>
                <a:srgbClr val="222222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但也可包括尽力，努力挣扎，竞争，奋斗，对付自己的邪情私欲</a:t>
            </a:r>
            <a:r>
              <a:rPr lang="zh-TW" alt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这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个面向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，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圣战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也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奠定了教派间的暴力冲突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默罕默德认可其为一种护教和传教的</a:t>
            </a:r>
            <a:r>
              <a:rPr lang="zh-TW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正当</a:t>
            </a: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手段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；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因此教派间出现冲突时，冠以对方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一顶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违背真主的帽子，便可合法开战。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圣战在少数群体中趋于主义化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圣战主义化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指个别穆斯林派别</a:t>
            </a: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将暴力手段优先化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，</a:t>
            </a:r>
            <a:r>
              <a:rPr lang="zh-TW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绝对化和极端化</a:t>
            </a:r>
            <a:r>
              <a:rPr 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，以求达到推翻西方统治、建立伊斯兰国家，并迫使非穆斯林者皈依。</a:t>
            </a:r>
            <a:endParaRPr lang="en-MY" altLang="zh-TW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PingFang SC" panose="020B0400000000000000" pitchFamily="34" charset="-122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1979</a:t>
            </a:r>
            <a:r>
              <a:rPr lang="zh-TW" alt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PingFang SC" panose="020B0400000000000000" pitchFamily="34" charset="-122"/>
              </a:rPr>
              <a:t>年，苏联入侵阿富汗之后，各种圣战运动兴起，之后被扩展成各种伊斯兰恐怖主义，基地组织是其中的代表。</a:t>
            </a:r>
            <a:endParaRPr lang="zh-TW" alt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PingFang SC" panose="020B0400000000000000" pitchFamily="34" charset="-122"/>
            </a:endParaRPr>
          </a:p>
          <a:p>
            <a:pPr marL="182880" marR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PingFang SC" panose="020B0400000000000000" pitchFamily="34" charset="-122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PingFang SC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ECF8F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为什叶派穆斯林祷告</a:t>
            </a:r>
            <a:endParaRPr lang="en-US" b="1" dirty="0">
              <a:solidFill>
                <a:srgbClr val="ECF8F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为逊尼苏菲派穆斯林祷告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为穆斯林社会的稳定祷告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为穆斯林</a:t>
            </a:r>
            <a:r>
              <a:rPr lang="zh-CN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中的耶稣跟随者</a:t>
            </a:r>
            <a:r>
              <a:rPr lang="en-US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祷告</a:t>
            </a:r>
            <a:endParaRPr lang="en-US" sz="12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41613" r="182" b="726"/>
          <a:stretch>
            <a:fillRect/>
          </a:stretch>
        </p:blipFill>
        <p:spPr bwMode="auto">
          <a:xfrm>
            <a:off x="1385" y="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4月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天为穆斯林世界祷告</a:t>
            </a:r>
            <a:endParaRPr lang="en-MY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08333E-7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22967" r="1686" b="-41"/>
          <a:stretch>
            <a:fillRect/>
          </a:stretch>
        </p:blipFill>
        <p:spPr>
          <a:xfrm>
            <a:off x="-61458" y="-76200"/>
            <a:ext cx="12253458" cy="6970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99" y="425242"/>
            <a:ext cx="4800601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B7E3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认识伊斯兰</a:t>
            </a:r>
            <a:r>
              <a:rPr lang="zh-CN" altLang="en-US" sz="4000" b="1" dirty="0">
                <a:solidFill>
                  <a:srgbClr val="B7E3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sz="4000" b="1" dirty="0">
              <a:solidFill>
                <a:srgbClr val="B7E3D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742" y="1342182"/>
            <a:ext cx="553187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穆斯林斋戒月</a:t>
            </a:r>
            <a:r>
              <a:rPr 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3/22-4/20</a:t>
            </a:r>
            <a:endParaRPr 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6326" y="2648657"/>
          <a:ext cx="10966074" cy="30762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16364"/>
                <a:gridCol w="2322225"/>
                <a:gridCol w="4011121"/>
                <a:gridCol w="2316364"/>
              </a:tblGrid>
              <a:tr h="1085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伊斯兰教派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090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占穆斯林人口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3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教义</a:t>
                      </a:r>
                      <a:r>
                        <a:rPr lang="zh-CN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</a:t>
                      </a:r>
                      <a:r>
                        <a:rPr lang="en-MY" altLang="zh-CN" sz="28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br>
                        <a:rPr lang="en-MY" altLang="zh-CN" sz="28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律法的制定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3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领袖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396">
                        <a:alpha val="80000"/>
                      </a:srgbClr>
                    </a:solidFill>
                  </a:tcPr>
                </a:tc>
              </a:tr>
              <a:tr h="974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逊尼派</a:t>
                      </a:r>
                      <a:r>
                        <a:rPr lang="en-MY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Sunni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3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47396"/>
                          </a:solidFill>
                          <a:effectLst/>
                        </a:rPr>
                        <a:t>85%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F8F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按照圣训和圣典</a:t>
                      </a:r>
                      <a:br>
                        <a:rPr lang="en-MY" alt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实践伊斯兰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F8F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047396"/>
                          </a:solidFill>
                          <a:effectLst/>
                        </a:rPr>
                        <a:t>公开选贤能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F8F5">
                        <a:alpha val="90000"/>
                      </a:srgbClr>
                    </a:solidFill>
                  </a:tcPr>
                </a:tc>
              </a:tr>
              <a:tr h="10162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什叶派</a:t>
                      </a:r>
                      <a:r>
                        <a:rPr lang="en-MY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Shia</a:t>
                      </a:r>
                      <a:endParaRPr 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39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47396"/>
                          </a:solidFill>
                          <a:effectLst/>
                        </a:rPr>
                        <a:t>15%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由继任者制定</a:t>
                      </a:r>
                      <a:br>
                        <a:rPr lang="en-MY" alt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律法和</a:t>
                      </a:r>
                      <a:r>
                        <a:rPr 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解释教义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默罕默德</a:t>
                      </a:r>
                      <a:br>
                        <a:rPr lang="en-MY" alt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800" b="1" dirty="0">
                          <a:solidFill>
                            <a:srgbClr val="04739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的嫡亲</a:t>
                      </a:r>
                      <a:endParaRPr lang="en-US" sz="2800" b="1" dirty="0">
                        <a:solidFill>
                          <a:srgbClr val="04739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5">
                        <a:alpha val="9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3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" r="37038" b="2812"/>
          <a:stretch>
            <a:fillRect/>
          </a:stretch>
        </p:blipFill>
        <p:spPr>
          <a:xfrm>
            <a:off x="1" y="3124199"/>
            <a:ext cx="3886199" cy="3729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767113"/>
            <a:ext cx="7848599" cy="561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软正黑体"/>
                <a:ea typeface="Adobe 繁黑體 Std B" panose="020B0700000000000000" pitchFamily="34" charset="-120"/>
                <a:cs typeface="Times New Roman" panose="02020603050405020304" pitchFamily="18" charset="0"/>
              </a:rPr>
              <a:t>苏非主义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通过修行，表达对安拉的爱，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亲近</a:t>
            </a:r>
            <a:r>
              <a:rPr lang="zh-TW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真主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，达到与安拉天人合一的境界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28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人数约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5-20%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圣战</a:t>
            </a:r>
            <a:r>
              <a:rPr 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主义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最大善功</a:t>
            </a:r>
            <a:r>
              <a:rPr 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讨真主喜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悦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以得救。</a:t>
            </a:r>
            <a:endParaRPr lang="en-US" altLang="zh-CN" sz="28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PingFang SC" panose="020B0400000000000000" pitchFamily="34" charset="-122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不同面向，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包括对个人的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克己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CN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对任何拒绝、反对或对抗伊斯兰的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，进行制伏和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攻击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目的是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要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全世界最终都变成穆斯林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主义化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：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将暴力手段优先化，绝对化和极端化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ingFang SC" panose="020B0400000000000000" pitchFamily="34" charset="-122"/>
              </a:rPr>
              <a:t>。</a:t>
            </a:r>
            <a:endParaRPr 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r="17307" b="7122"/>
          <a:stretch>
            <a:fillRect/>
          </a:stretch>
        </p:blipFill>
        <p:spPr>
          <a:xfrm>
            <a:off x="1" y="-34637"/>
            <a:ext cx="3886199" cy="3463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 b="28244"/>
          <a:stretch>
            <a:fillRect/>
          </a:stretch>
        </p:blipFill>
        <p:spPr bwMode="auto">
          <a:xfrm>
            <a:off x="0" y="0"/>
            <a:ext cx="12192000" cy="79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52600" y="3048000"/>
            <a:ext cx="82296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让我们</a:t>
            </a:r>
            <a:r>
              <a:rPr lang="zh-CN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</a:t>
            </a:r>
            <a:r>
              <a:rPr lang="zh-CN" altLang="en-US" sz="3600" b="1" dirty="0">
                <a:solidFill>
                  <a:srgbClr val="B7E3D6"/>
                </a:solidFill>
              </a:rPr>
              <a:t>穆斯林世界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祷告</a:t>
            </a:r>
            <a:br>
              <a:rPr lang="en-MY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45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4104" r="11297" b="109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1600200"/>
            <a:ext cx="8991600" cy="4114800"/>
          </a:xfrm>
          <a:prstGeom prst="rect">
            <a:avLst/>
          </a:prstGeom>
          <a:solidFill>
            <a:srgbClr val="04739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122050" y="526286"/>
            <a:ext cx="3943350" cy="6397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ECF8F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为什叶派穆斯林祷告</a:t>
            </a:r>
            <a:endParaRPr lang="en-US" b="1" dirty="0">
              <a:solidFill>
                <a:srgbClr val="ECF8F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05000"/>
            <a:ext cx="8382000" cy="36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慈爱的天父，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感谢祢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差独生子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来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到这个充满杀害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仇恨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历史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的群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体当中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什叶派穆斯林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启示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独生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爱</a:t>
            </a:r>
            <a:r>
              <a:rPr 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子耶稣基督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的救恩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CN" sz="28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唯有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基督能医治他们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过去所承受的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巨大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伤害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求祢将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什叶派穆斯林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从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祖先阿里被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杀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害</a:t>
            </a:r>
            <a:br>
              <a:rPr lang="en-MY" altLang="zh-CN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而遗留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来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的捆绑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仇恨的压制中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被圣灵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释放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将恸哭变为舞蹈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4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3636" r="5221" b="4546"/>
          <a:stretch>
            <a:fillRect/>
          </a:stretch>
        </p:blipFill>
        <p:spPr>
          <a:xfrm>
            <a:off x="-31641" y="0"/>
            <a:ext cx="1225345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020925"/>
            <a:ext cx="8991600" cy="4114800"/>
          </a:xfrm>
          <a:prstGeom prst="rect">
            <a:avLst/>
          </a:prstGeom>
          <a:solidFill>
            <a:srgbClr val="5C364E">
              <a:alpha val="8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676400" y="2524463"/>
            <a:ext cx="8991600" cy="315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92735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神啊，祢的话是我们</a:t>
            </a:r>
            <a:r>
              <a:rPr lang="zh-CN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脚前的灯、</a:t>
            </a:r>
            <a:r>
              <a:rPr 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路上的光，</a:t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唯独耶稣基督是我们效法的榜样。</a:t>
            </a:r>
            <a:endParaRPr lang="en-MY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292735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求祢引导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逊尼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派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穆斯林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奉行苏菲主义的穆斯林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在斋戒、祷告、默想的时候</a:t>
            </a:r>
            <a:br>
              <a:rPr lang="en-MY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蒙圣灵开启他们的心窍，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藉着听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闻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关于耶稣救主的信息，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因而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得到属天的启示，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经历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唯有靠着耶稣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基督才能进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入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神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国</a:t>
            </a:r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，得着救恩</a:t>
            </a:r>
            <a:r>
              <a:rPr 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84074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为逊尼苏菲派穆斯林祷告</a:t>
            </a:r>
            <a:endParaRPr lang="en-MY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18887" r="-463" b="25837"/>
          <a:stretch>
            <a:fillRect/>
          </a:stretch>
        </p:blipFill>
        <p:spPr>
          <a:xfrm>
            <a:off x="0" y="-21432"/>
            <a:ext cx="12268200" cy="6900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1779016"/>
            <a:ext cx="9067800" cy="4167634"/>
          </a:xfrm>
          <a:prstGeom prst="rect">
            <a:avLst/>
          </a:prstGeom>
          <a:solidFill>
            <a:srgbClr val="0473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800" dirty="0">
              <a:solidFill>
                <a:srgbClr val="B7E3D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050" y="697821"/>
            <a:ext cx="61341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为穆斯林社会的稳定祷告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9067800" cy="36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亲爱的天父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开启穆斯林族群的心窍，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使他们领悟到解决问题最好的途径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并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不是武力征服，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乃是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依靠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从真神而来的爱与和平。</a:t>
            </a:r>
            <a:endParaRPr lang="en-MY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使他们识破少数极端份子的错谬，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不再被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恶者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操纵和利用，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珍爱自己和他人的生命，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追求与万国万民和平共处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之道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-62741"/>
            <a:ext cx="12268200" cy="6900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020925"/>
            <a:ext cx="8991600" cy="4114800"/>
          </a:xfrm>
          <a:prstGeom prst="rect">
            <a:avLst/>
          </a:prstGeom>
          <a:solidFill>
            <a:srgbClr val="5C364E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0" y="722275"/>
            <a:ext cx="54102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为穆斯林</a:t>
            </a:r>
            <a:r>
              <a:rPr lang="zh-CN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中的耶稣跟随者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祷告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399" y="2251025"/>
            <a:ext cx="8991601" cy="36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亲爱的天父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我们为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在穆斯林世界中持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真道，</a:t>
            </a:r>
            <a:b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耶稣基督门徒的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弟兄姊妹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祷告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92735" algn="ctr"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求主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供应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的子民每日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用的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一切，保护他们的安全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。求主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赐给他们胆量和盼望，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倚靠圣灵的大能在自己的族群中发光作盐，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有智慧地传扬救主恩惠的福音。</a:t>
            </a:r>
            <a:b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奉主耶稣基督的名。 阿</a:t>
            </a:r>
            <a:r>
              <a:rPr lang="zh-CN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们！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832</Words>
  <Application>WPS Presentation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微軟正黑體</vt:lpstr>
      <vt:lpstr>Times New Roman</vt:lpstr>
      <vt:lpstr>Calibri</vt:lpstr>
      <vt:lpstr>DengXian</vt:lpstr>
      <vt:lpstr>新細明體</vt:lpstr>
      <vt:lpstr>微软正黑体</vt:lpstr>
      <vt:lpstr>SimHei</vt:lpstr>
      <vt:lpstr>Adobe 繁黑體 Std B</vt:lpstr>
      <vt:lpstr>PingFang SC</vt:lpstr>
      <vt:lpstr>Helvetica Neue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yengshiow</cp:lastModifiedBy>
  <cp:revision>2702</cp:revision>
  <dcterms:created xsi:type="dcterms:W3CDTF">2020-11-06T17:04:00Z</dcterms:created>
  <dcterms:modified xsi:type="dcterms:W3CDTF">2023-03-31T02:36:10Z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71AEF9AAB4D3464FA66FD70A857AC0EF</vt:lpwstr>
  </property>
  <property fmtid="{D5CDD505-2E9C-101B-9397-08002B2CF9AE}" pid="3" name="KSOProductBuildVer">
    <vt:lpwstr>1033-11.2.0.11513</vt:lpwstr>
  </property>
</Properties>
</file>