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1"/>
  </p:notesMasterIdLst>
  <p:sldIdLst>
    <p:sldId id="376" r:id="rId2"/>
    <p:sldId id="311" r:id="rId3"/>
    <p:sldId id="349" r:id="rId4"/>
    <p:sldId id="372" r:id="rId5"/>
    <p:sldId id="367" r:id="rId6"/>
    <p:sldId id="363" r:id="rId7"/>
    <p:sldId id="361" r:id="rId8"/>
    <p:sldId id="342" r:id="rId9"/>
    <p:sldId id="3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3D6"/>
    <a:srgbClr val="ECF8F5"/>
    <a:srgbClr val="A04293"/>
    <a:srgbClr val="5C364E"/>
    <a:srgbClr val="6F415D"/>
    <a:srgbClr val="793769"/>
    <a:srgbClr val="C12026"/>
    <a:srgbClr val="E6E6E6"/>
    <a:srgbClr val="047396"/>
    <a:srgbClr val="4B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6" autoAdjust="0"/>
    <p:restoredTop sz="52742" autoAdjust="0"/>
  </p:normalViewPr>
  <p:slideViewPr>
    <p:cSldViewPr>
      <p:cViewPr>
        <p:scale>
          <a:sx n="50" d="100"/>
          <a:sy n="50" d="100"/>
        </p:scale>
        <p:origin x="518" y="21"/>
      </p:cViewPr>
      <p:guideLst>
        <p:guide orient="horz" pos="2160"/>
        <p:guide pos="3840"/>
      </p:guideLst>
    </p:cSldViewPr>
  </p:slideViewPr>
  <p:notesTextViewPr>
    <p:cViewPr>
      <p:scale>
        <a:sx n="100" d="100"/>
        <a:sy n="100" d="100"/>
      </p:scale>
      <p:origin x="0" y="-2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Nasir </a:t>
            </a:r>
            <a:r>
              <a:rPr lang="en-US" altLang="zh-TW" b="0" i="0" dirty="0" err="1">
                <a:solidFill>
                  <a:srgbClr val="999999"/>
                </a:solidFill>
                <a:effectLst/>
                <a:latin typeface="Arial" panose="020B0604020202020204" pitchFamily="34" charset="0"/>
              </a:rPr>
              <a:t>ol</a:t>
            </a:r>
            <a:r>
              <a:rPr lang="en-US" altLang="zh-TW" b="0" i="0" dirty="0">
                <a:solidFill>
                  <a:srgbClr val="999999"/>
                </a:solidFill>
                <a:effectLst/>
                <a:latin typeface="Arial" panose="020B0604020202020204" pitchFamily="34" charset="0"/>
              </a:rPr>
              <a:t> </a:t>
            </a:r>
            <a:r>
              <a:rPr lang="en-US" altLang="zh-TW" b="0" i="0" dirty="0" err="1">
                <a:solidFill>
                  <a:srgbClr val="999999"/>
                </a:solidFill>
                <a:effectLst/>
                <a:latin typeface="Arial" panose="020B0604020202020204" pitchFamily="34" charset="0"/>
              </a:rPr>
              <a:t>Molk</a:t>
            </a:r>
            <a:r>
              <a:rPr lang="en-US" altLang="zh-TW" b="0" i="0" dirty="0">
                <a:solidFill>
                  <a:srgbClr val="999999"/>
                </a:solidFill>
                <a:effectLst/>
                <a:latin typeface="Arial" panose="020B0604020202020204" pitchFamily="34" charset="0"/>
              </a:rPr>
              <a:t> Mosque is located in Shiraz, a famous historical and cultural city in Iran.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Shiraz is the legendary capital in ”One Thousand and One Nights" and the Persian soul of "The Rose and the Nightingale".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Nasir </a:t>
            </a:r>
            <a:r>
              <a:rPr lang="en-US" altLang="zh-TW" b="0" i="0" dirty="0" err="1">
                <a:solidFill>
                  <a:srgbClr val="999999"/>
                </a:solidFill>
                <a:effectLst/>
                <a:latin typeface="Arial" panose="020B0604020202020204" pitchFamily="34" charset="0"/>
              </a:rPr>
              <a:t>ol</a:t>
            </a:r>
            <a:r>
              <a:rPr lang="en-US" altLang="zh-TW" b="0" i="0" dirty="0">
                <a:solidFill>
                  <a:srgbClr val="999999"/>
                </a:solidFill>
                <a:effectLst/>
                <a:latin typeface="Arial" panose="020B0604020202020204" pitchFamily="34" charset="0"/>
              </a:rPr>
              <a:t> </a:t>
            </a:r>
            <a:r>
              <a:rPr lang="en-US" altLang="zh-TW" b="0" i="0" dirty="0" err="1">
                <a:solidFill>
                  <a:srgbClr val="999999"/>
                </a:solidFill>
                <a:effectLst/>
                <a:latin typeface="Arial" panose="020B0604020202020204" pitchFamily="34" charset="0"/>
              </a:rPr>
              <a:t>Molk</a:t>
            </a:r>
            <a:r>
              <a:rPr lang="en-US" altLang="zh-TW" b="0" i="0" dirty="0">
                <a:solidFill>
                  <a:srgbClr val="999999"/>
                </a:solidFill>
                <a:effectLst/>
                <a:latin typeface="Arial" panose="020B0604020202020204" pitchFamily="34" charset="0"/>
              </a:rPr>
              <a:t> Mosque is known as one of the most elegant and photogenic mosques,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It is also known as the "Pink Mosque" because of the large number of pink tiles in the interior.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Construction of the mosque began in 1876 and was completed in 1888.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999999"/>
                </a:solidFill>
                <a:effectLst/>
                <a:latin typeface="Arial" panose="020B0604020202020204" pitchFamily="34" charset="0"/>
              </a:rPr>
              <a:t>In addition to the typical features of traditional mosque architecture, it also has the very rare, large stained-glass windows (usually seen in European churches).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altLang="zh-TW" b="0" i="0" dirty="0">
              <a:solidFill>
                <a:srgbClr val="999999"/>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altLang="zh-TW" b="0" i="0" dirty="0">
                <a:solidFill>
                  <a:srgbClr val="999999"/>
                </a:solidFill>
                <a:effectLst/>
                <a:latin typeface="Arial" panose="020B0604020202020204" pitchFamily="34" charset="0"/>
              </a:rPr>
              <a:t>https://k.sina.cn/article_6529083486_18529e85e00100hvkt.html</a:t>
            </a:r>
            <a:endParaRPr lang="zh-TW" altLang="en-US" b="0" i="0" dirty="0">
              <a:solidFill>
                <a:srgbClr val="999999"/>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dirty="0"/>
          </a:p>
        </p:txBody>
      </p:sp>
    </p:spTree>
    <p:extLst>
      <p:ext uri="{BB962C8B-B14F-4D97-AF65-F5344CB8AC3E}">
        <p14:creationId xmlns:p14="http://schemas.microsoft.com/office/powerpoint/2010/main" val="155719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a:spcBef>
                <a:spcPts val="0"/>
              </a:spcBef>
              <a:spcAft>
                <a:spcPts val="0"/>
              </a:spcAft>
            </a:pPr>
            <a:r>
              <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rPr>
              <a:t>This year, March 22 to April 20 is Ramadan for Muslims. Let us learn more about the sects of Islam - the Sunni and the Shia.</a:t>
            </a:r>
          </a:p>
          <a:p>
            <a:pPr marL="0" marR="0">
              <a:spcBef>
                <a:spcPts val="0"/>
              </a:spcBef>
              <a:spcAft>
                <a:spcPts val="0"/>
              </a:spcAft>
            </a:pPr>
            <a:endPar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endParaRPr>
          </a:p>
          <a:p>
            <a:pPr marL="171450" marR="0" indent="-171450">
              <a:spcBef>
                <a:spcPts val="0"/>
              </a:spcBef>
              <a:spcAft>
                <a:spcPts val="0"/>
              </a:spcAft>
              <a:buFont typeface="Arial" panose="020B0604020202020204" pitchFamily="34" charset="0"/>
              <a:buChar char="•"/>
            </a:pPr>
            <a:r>
              <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rPr>
              <a:t>Islam believes that Allah sent many prophets to teach mankind. Those prophets included Abraham, Moses, and Jesus. </a:t>
            </a:r>
          </a:p>
          <a:p>
            <a:pPr marL="0" marR="0" indent="0">
              <a:spcBef>
                <a:spcPts val="0"/>
              </a:spcBef>
              <a:spcAft>
                <a:spcPts val="0"/>
              </a:spcAft>
              <a:buFont typeface="Arial" panose="020B0604020202020204" pitchFamily="34" charset="0"/>
              <a:buNone/>
            </a:pPr>
            <a:r>
              <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rPr>
              <a:t>    Muhammad, the founder of Islam, was the greatest and the last prophet.</a:t>
            </a:r>
          </a:p>
          <a:p>
            <a:pPr marL="171450" marR="0" indent="-171450">
              <a:spcBef>
                <a:spcPts val="0"/>
              </a:spcBef>
              <a:spcAft>
                <a:spcPts val="0"/>
              </a:spcAft>
              <a:buFont typeface="Arial" panose="020B0604020202020204" pitchFamily="34" charset="0"/>
              <a:buChar char="•"/>
            </a:pPr>
            <a:r>
              <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rPr>
              <a:t>Muhammad was born in Mecca. He lost his father when he was young and was raised by his uncle. </a:t>
            </a:r>
          </a:p>
          <a:p>
            <a:pPr marL="0" marR="0" indent="0">
              <a:spcBef>
                <a:spcPts val="0"/>
              </a:spcBef>
              <a:spcAft>
                <a:spcPts val="0"/>
              </a:spcAft>
              <a:buFont typeface="Arial" panose="020B0604020202020204" pitchFamily="34" charset="0"/>
              <a:buNone/>
            </a:pPr>
            <a:r>
              <a:rPr lang="en-US" altLang="zh-TW" sz="1200" dirty="0">
                <a:effectLst/>
                <a:latin typeface="Calibri" panose="020F0502020204030204" pitchFamily="34" charset="0"/>
                <a:ea typeface="Microsoft JhengHei" panose="020B0604030504040204" pitchFamily="34" charset="-120"/>
                <a:cs typeface="Microsoft JhengHei" panose="020B0604030504040204" pitchFamily="34" charset="-120"/>
              </a:rPr>
              <a:t>    Muhammad then took care of his uncle's son, Ali, who later became his son-in-law.</a:t>
            </a:r>
          </a:p>
          <a:p>
            <a:pPr marL="0" marR="0">
              <a:spcBef>
                <a:spcPts val="0"/>
              </a:spcBef>
              <a:spcAft>
                <a:spcPts val="0"/>
              </a:spcAft>
            </a:pPr>
            <a:endParaRPr lang="en-MY" altLang="zh-TW" sz="1200" dirty="0">
              <a:solidFill>
                <a:srgbClr val="202122"/>
              </a:solidFill>
              <a:effectLst/>
              <a:latin typeface="Arial" panose="020B0604020202020204" pitchFamily="34" charset="0"/>
              <a:ea typeface="PMingLiU" panose="02020500000000000000" pitchFamily="18" charset="-120"/>
              <a:cs typeface="Arial" panose="020B0604020202020204" pitchFamily="34" charset="0"/>
            </a:endParaRP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After Muhammad's death in 632 AD, believers divided into Sunni and Shiite denominations as they split on who should be the heir.</a:t>
            </a: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Sunnis believed that successors should be chosen openly from those leaders who were capable and virtuous. Sunni means ‘Sunnah'.</a:t>
            </a: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The Shiites supported Ali and believed that the leadership should be inherited by Muhammad's closest relatives and that was, Ali, who was both his first cousin and son-in-law to Mohammad.</a:t>
            </a: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Shia is the abbreviation of Arabic ‎”Shia-ne-Ali”, which originally means followers of Ali.</a:t>
            </a: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Ali was assassinated in 661. 18 years later, Ali's son was massacred together with 72 companions and family members in a bloody siege.</a:t>
            </a:r>
          </a:p>
          <a:p>
            <a:pPr marL="182880" marR="0" indent="-182880">
              <a:spcBef>
                <a:spcPts val="600"/>
              </a:spcBef>
              <a:spcAft>
                <a:spcPts val="0"/>
              </a:spcAft>
              <a:buFont typeface="Arial" panose="020B0604020202020204" pitchFamily="34" charset="0"/>
              <a:buChar char="•"/>
            </a:pPr>
            <a:r>
              <a:rPr lang="en-US" altLang="zh-TW" sz="1200" b="0" dirty="0">
                <a:effectLst/>
                <a:latin typeface="Calibri" panose="020F0502020204030204" pitchFamily="34" charset="0"/>
                <a:ea typeface="Microsoft JhengHei" panose="020B0604030504040204" pitchFamily="34" charset="-120"/>
                <a:cs typeface="Microsoft JhengHei" panose="020B0604030504040204" pitchFamily="34" charset="-120"/>
              </a:rPr>
              <a:t>Every year Shiites gather in Ashura to commemorate the event with tears and chants for ten days. Shiites often consider themselves victims.</a:t>
            </a: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spcBef>
                <a:spcPts val="0"/>
              </a:spcBef>
              <a:spcAft>
                <a:spcPts val="0"/>
              </a:spcAft>
              <a:buFontTx/>
              <a:buNone/>
            </a:pPr>
            <a:r>
              <a:rPr lang="en-US" sz="1200" dirty="0">
                <a:effectLst/>
                <a:latin typeface="Calibri" panose="020F0502020204030204" pitchFamily="34" charset="0"/>
                <a:ea typeface="PMingLiU" panose="02020500000000000000" pitchFamily="18" charset="-120"/>
                <a:cs typeface="Times New Roman" panose="02020603050405020304" pitchFamily="18" charset="0"/>
              </a:rPr>
              <a:t> </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Sunni</a:t>
            </a:r>
            <a:r>
              <a:rPr lang="zh-TW" sz="1200" b="1" dirty="0">
                <a:effectLst/>
                <a:latin typeface="Calibri" panose="020F0502020204030204" pitchFamily="34" charset="0"/>
                <a:ea typeface="DengXian" panose="02010600030101010101" pitchFamily="2" charset="-122"/>
                <a:cs typeface="Times New Roman" panose="02020603050405020304" pitchFamily="18" charset="0"/>
              </a:rPr>
              <a:t>：</a:t>
            </a:r>
            <a:br>
              <a:rPr lang="en-MY" altLang="zh-TW" sz="1200" b="1" dirty="0">
                <a:effectLst/>
                <a:latin typeface="Calibri" panose="020F0502020204030204" pitchFamily="34" charset="0"/>
                <a:ea typeface="DengXian" panose="02010600030101010101" pitchFamily="2" charset="-122"/>
                <a:cs typeface="Times New Roman" panose="02020603050405020304" pitchFamily="18" charset="0"/>
              </a:rPr>
            </a:b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Accounts for about 85% of the world’s Muslim population. it advocates teachings should be interpreted by hadith and holy scriptures, not individual leaders or scholars. Leaders should be chosen by the entire Muslim community, not Muhammad's direct relatives.</a:t>
            </a:r>
          </a:p>
          <a:p>
            <a:pPr marL="0" marR="0" indent="0">
              <a:spcBef>
                <a:spcPts val="0"/>
              </a:spcBef>
              <a:spcAft>
                <a:spcPts val="0"/>
              </a:spcAft>
            </a:pPr>
            <a:endParaRPr lang="en-US" altLang="zh-TW" sz="12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0">
              <a:spcBef>
                <a:spcPts val="0"/>
              </a:spcBef>
              <a:spcAft>
                <a:spcPts val="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Shia</a:t>
            </a:r>
            <a:r>
              <a:rPr lang="zh-TW" sz="1200" b="1" dirty="0">
                <a:effectLst/>
                <a:latin typeface="Calibri" panose="020F0502020204030204" pitchFamily="34" charset="0"/>
                <a:ea typeface="DengXian" panose="02010600030101010101" pitchFamily="2" charset="-122"/>
                <a:cs typeface="Times New Roman" panose="02020603050405020304" pitchFamily="18" charset="0"/>
              </a:rPr>
              <a:t>：</a:t>
            </a:r>
            <a:endParaRPr lang="en-MY" altLang="zh-TW" sz="1200" b="1" dirty="0">
              <a:effectLst/>
              <a:latin typeface="Calibri" panose="020F0502020204030204" pitchFamily="34" charset="0"/>
              <a:ea typeface="DengXian" panose="02010600030101010101" pitchFamily="2" charset="-122"/>
              <a:cs typeface="Times New Roman" panose="02020603050405020304" pitchFamily="18" charset="0"/>
            </a:endParaRPr>
          </a:p>
          <a:p>
            <a:pPr marL="454660" marR="0" indent="-454660">
              <a:spcBef>
                <a:spcPts val="0"/>
              </a:spcBef>
              <a:spcAft>
                <a:spcPts val="0"/>
              </a:spcAft>
            </a:pP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Accounts for about 15% of the world’s Muslim population, it advocates that Muhammad's successors can define laws and interpret teachings.</a:t>
            </a:r>
          </a:p>
          <a:p>
            <a:pPr marL="454660" marR="0" indent="-454660">
              <a:spcBef>
                <a:spcPts val="0"/>
              </a:spcBef>
              <a:spcAft>
                <a:spcPts val="0"/>
              </a:spcAft>
            </a:pP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The selection of its leaders is exactly the opposite of the Sunnis. Shia countries include Iran and Iraq.</a:t>
            </a:r>
            <a:endParaRPr lang="en-US" dirty="0"/>
          </a:p>
          <a:p>
            <a:pPr marL="454660" marR="0" indent="-454660">
              <a:spcBef>
                <a:spcPts val="0"/>
              </a:spcBef>
              <a:spcAft>
                <a:spcPts val="0"/>
              </a:spcAft>
            </a:pPr>
            <a:endParaRPr lang="en-MY" altLang="zh-TW" sz="1200" b="1" dirty="0">
              <a:solidFill>
                <a:srgbClr val="202122"/>
              </a:solidFill>
              <a:effectLst/>
              <a:latin typeface="Arial" panose="020B0604020202020204" pitchFamily="34" charset="0"/>
              <a:ea typeface="PMingLiU" panose="02020500000000000000" pitchFamily="18" charset="-120"/>
              <a:cs typeface="Arial" panose="020B0604020202020204" pitchFamily="34" charset="0"/>
            </a:endParaRPr>
          </a:p>
          <a:p>
            <a:pPr marL="454660" marR="0" indent="-454660">
              <a:spcBef>
                <a:spcPts val="0"/>
              </a:spcBef>
              <a:spcAft>
                <a:spcPts val="0"/>
              </a:spcAft>
            </a:pPr>
            <a:r>
              <a:rPr lang="en-US" altLang="zh-TW" sz="1200" b="1" dirty="0">
                <a:solidFill>
                  <a:srgbClr val="202122"/>
                </a:solidFill>
                <a:effectLst/>
                <a:latin typeface="Arial" panose="020B0604020202020204" pitchFamily="34" charset="0"/>
                <a:ea typeface="PMingLiU" panose="02020500000000000000" pitchFamily="18" charset="-120"/>
                <a:cs typeface="Arial" panose="020B0604020202020204" pitchFamily="34" charset="0"/>
              </a:rPr>
              <a:t>Additional information about Shia:</a:t>
            </a:r>
          </a:p>
          <a:p>
            <a:pPr marL="454660" marR="0" indent="-454660">
              <a:spcBef>
                <a:spcPts val="0"/>
              </a:spcBef>
              <a:spcAft>
                <a:spcPts val="0"/>
              </a:spcAft>
            </a:pPr>
            <a:endPar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endParaRPr>
          </a:p>
          <a:p>
            <a:pPr marL="0" marR="0" indent="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Ali's father, Abu Talib, and Muhammad's father, Abdullah, were brothers of the same parents (Muhammad's other uncles had different mothers), so the two families are extremely close.</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Muhammad lost his father in his early years and was raised by Ali's father. And Muhammad raised his first cousin, Ali.</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After Muhammad married his favorite fourth daughter, Fatima, to Ali, he implicitly designated Ali as his heir.</a:t>
            </a:r>
          </a:p>
          <a:p>
            <a:pPr marL="0" marR="0" indent="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The division between Sunnis and Shiites began after Muhammad's death. Shiites believed that Muhammad designated his son-in-law, Ali bin Abi Talib, as his successor.</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But Sunnis believed that Mohammad had no designated successor and recognized Abu Bakr, elected by the community, as the orthodox first caliph.</a:t>
            </a:r>
          </a:p>
          <a:p>
            <a:pPr marL="454660" marR="0" indent="-454660">
              <a:spcBef>
                <a:spcPts val="0"/>
              </a:spcBef>
              <a:spcAft>
                <a:spcPts val="0"/>
              </a:spcAft>
            </a:pPr>
            <a:endPar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endParaRP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Shiites also believed that Muhammad's family was absolutely correct and innocent, and that they were the Muslim leaders chosen by Allah.</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Shia Islam came from the abbreviation of Arabic </a:t>
            </a:r>
            <a:r>
              <a:rPr lang="en-US" altLang="zh-TW" sz="120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شيعة </a:t>
            </a:r>
            <a:r>
              <a:rPr lang="en-US" altLang="zh-TW" sz="1200" dirty="0" err="1">
                <a:solidFill>
                  <a:srgbClr val="202122"/>
                </a:solidFill>
                <a:effectLst/>
                <a:latin typeface="Arial" panose="020B0604020202020204" pitchFamily="34" charset="0"/>
                <a:ea typeface="PMingLiU" panose="02020500000000000000" pitchFamily="18" charset="-120"/>
                <a:cs typeface="Arial" panose="020B0604020202020204" pitchFamily="34" charset="0"/>
              </a:rPr>
              <a:t>علي</a:t>
            </a: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 (</a:t>
            </a:r>
            <a:r>
              <a:rPr lang="en-US" altLang="zh-TW" sz="1200" b="0" dirty="0" err="1">
                <a:solidFill>
                  <a:srgbClr val="202122"/>
                </a:solidFill>
                <a:effectLst/>
                <a:latin typeface="Arial" panose="020B0604020202020204" pitchFamily="34" charset="0"/>
                <a:ea typeface="PMingLiU" panose="02020500000000000000" pitchFamily="18" charset="-120"/>
                <a:cs typeface="Arial" panose="020B0604020202020204" pitchFamily="34" charset="0"/>
              </a:rPr>
              <a:t>Shīʻatu</a:t>
            </a: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 </a:t>
            </a:r>
            <a:r>
              <a:rPr lang="en-US" altLang="zh-TW" sz="1200" b="0" dirty="0" err="1">
                <a:solidFill>
                  <a:srgbClr val="202122"/>
                </a:solidFill>
                <a:effectLst/>
                <a:latin typeface="Arial" panose="020B0604020202020204" pitchFamily="34" charset="0"/>
                <a:ea typeface="PMingLiU" panose="02020500000000000000" pitchFamily="18" charset="-120"/>
                <a:cs typeface="Arial" panose="020B0604020202020204" pitchFamily="34" charset="0"/>
              </a:rPr>
              <a:t>ʻAlī</a:t>
            </a: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 Shia-ne-Ali), which originally meant followers of Ali</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Iran and Iraq are predominantly Shia Muslim countries. Bahrain and Lebanon also have many Shia Muslims.</a:t>
            </a:r>
          </a:p>
          <a:p>
            <a:pPr marL="454660" marR="0" indent="-454660">
              <a:spcBef>
                <a:spcPts val="0"/>
              </a:spcBef>
              <a:spcAft>
                <a:spcPts val="0"/>
              </a:spcAft>
            </a:pPr>
            <a:r>
              <a:rPr lang="en-US" altLang="zh-TW" sz="1200" b="0" dirty="0">
                <a:solidFill>
                  <a:srgbClr val="202122"/>
                </a:solidFill>
                <a:effectLst/>
                <a:latin typeface="Arial" panose="020B0604020202020204" pitchFamily="34" charset="0"/>
                <a:ea typeface="PMingLiU" panose="02020500000000000000" pitchFamily="18" charset="-120"/>
                <a:cs typeface="Arial" panose="020B0604020202020204" pitchFamily="34" charset="0"/>
              </a:rPr>
              <a:t>Historically, Shiites have been repeatedly suppressed by the Sunnis, so they often regarded themselves as victims.</a:t>
            </a:r>
            <a:endParaRPr lang="en-US" altLang="en-US" b="0"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18105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Sufism</a:t>
            </a:r>
            <a:endParaRPr lang="en-US" altLang="zh-TW" sz="1200" b="1" dirty="0">
              <a:effectLst/>
              <a:latin typeface="Calibri" panose="020F0502020204030204" pitchFamily="34" charset="0"/>
              <a:ea typeface="DengXian" panose="02010600030101010101" pitchFamily="2" charset="-122"/>
              <a:cs typeface="Times New Roman" panose="02020603050405020304" pitchFamily="18" charset="0"/>
            </a:endParaRP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Both Sunni and Shia have Muslims practice Sufi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It is believed that the love for Allah can be expressed through abstinence, meditation, prayer, music and spinning dance - in order to get close to and to unite with Allah, without the need to wait for the doomsday judgement.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DengXian" panose="02010600030101010101" pitchFamily="2" charset="-122"/>
                <a:cs typeface="Times New Roman" panose="02020603050405020304" pitchFamily="18" charset="0"/>
              </a:rPr>
              <a:t>The moderate and mystic group in Islam. The number of people is about 5-20% of total Muslims.</a:t>
            </a:r>
            <a:endParaRPr lang="en-US" sz="1200" dirty="0">
              <a:solidFill>
                <a:srgbClr val="000000"/>
              </a:solidFill>
              <a:effectLst/>
              <a:latin typeface="Helvetica Neue" panose="02000503000000020004" pitchFamily="2" charset="0"/>
              <a:ea typeface="PingFang SC" panose="020B0400000000000000" pitchFamily="34" charset="-122"/>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PMingLiU" panose="02020500000000000000" pitchFamily="18" charset="-120"/>
                <a:cs typeface="Times New Roman" panose="02020603050405020304" pitchFamily="18" charset="0"/>
              </a:rPr>
              <a:t>Jihadism</a:t>
            </a:r>
            <a:endParaRPr lang="en-MY" altLang="zh-TW" sz="1200" b="1" dirty="0">
              <a:effectLst/>
              <a:latin typeface="Calibri" panose="020F0502020204030204" pitchFamily="34" charset="0"/>
              <a:ea typeface="PMingLiU" panose="02020500000000000000" pitchFamily="18" charset="-12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PMingLiU" panose="02020500000000000000" pitchFamily="18" charset="-120"/>
                <a:cs typeface="Times New Roman" panose="02020603050405020304" pitchFamily="18" charset="0"/>
              </a:rPr>
              <a:t>Islamic radicals who advocate the expansion and protection of Islamic development by means of 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PMingLiU" panose="02020500000000000000" pitchFamily="18" charset="-120"/>
                <a:cs typeface="Times New Roman" panose="02020603050405020304" pitchFamily="18" charset="0"/>
              </a:rPr>
              <a:t>Its goal is to establish an Islamic social order throughout the world, and people all over the world will eventually become Muslims. The most famous groups are Al Qaeda, Taliban, and 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a:effectLst/>
                <a:latin typeface="Calibri" panose="020F0502020204030204" pitchFamily="34" charset="0"/>
                <a:ea typeface="PMingLiU" panose="02020500000000000000" pitchFamily="18" charset="-120"/>
                <a:cs typeface="Times New Roman" panose="02020603050405020304" pitchFamily="18" charset="0"/>
              </a:rPr>
              <a:t>It has been condemned by the vast majority of scholars in the Islamic world, who believed that Jihadism has distorted the Islamic spirit.</a:t>
            </a:r>
            <a:endParaRPr lang="en-MY" altLang="zh-TW" sz="120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endParaRPr>
          </a:p>
          <a:p>
            <a:pPr marL="0" marR="0">
              <a:spcBef>
                <a:spcPts val="0"/>
              </a:spcBef>
              <a:spcAft>
                <a:spcPts val="0"/>
              </a:spcAft>
            </a:pPr>
            <a:endParaRPr lang="en-US" altLang="zh-TW" sz="1200" b="1"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endParaRPr>
          </a:p>
          <a:p>
            <a:pPr marL="0" marR="0">
              <a:spcBef>
                <a:spcPts val="0"/>
              </a:spcBef>
              <a:spcAft>
                <a:spcPts val="0"/>
              </a:spcAft>
            </a:pPr>
            <a:r>
              <a:rPr lang="en-US" altLang="zh-TW" sz="1200" b="1"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Jihad is considered the greatest deed</a:t>
            </a:r>
          </a:p>
          <a:p>
            <a:pPr marL="171450" marR="0" indent="-171450">
              <a:spcBef>
                <a:spcPts val="0"/>
              </a:spcBef>
              <a:spcAft>
                <a:spcPts val="0"/>
              </a:spcAft>
              <a:buFont typeface="Arial" panose="020B0604020202020204" pitchFamily="34" charset="0"/>
              <a:buChar char="•"/>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Since there is no certainty of salvation in the Islamic faith, one can only be saved by doing things that please Allah to gain mercy. Performing jihad is regarded as the most pleasing thing to Allah.</a:t>
            </a:r>
          </a:p>
          <a:p>
            <a:pPr marL="171450" marR="0" indent="-171450">
              <a:spcBef>
                <a:spcPts val="0"/>
              </a:spcBef>
              <a:spcAft>
                <a:spcPts val="0"/>
              </a:spcAft>
              <a:buFont typeface="Arial" panose="020B0604020202020204" pitchFamily="34" charset="0"/>
              <a:buChar char="•"/>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Muhammad said: “To believe in Allah and His Apostle (Muhammad) is the best deed. The next is to participate in Jihad (religious fighting) in Allah’s Cause.” (Bukhari 1:2:25)</a:t>
            </a:r>
          </a:p>
          <a:p>
            <a:pPr marL="0" marR="0">
              <a:spcBef>
                <a:spcPts val="0"/>
              </a:spcBef>
              <a:spcAft>
                <a:spcPts val="0"/>
              </a:spcAft>
            </a:pPr>
            <a:endParaRPr lang="en-US"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altLang="zh-TW" sz="1200" b="1"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Different aspects of jihad</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Jihad is an action to fight for Allah and to expand Islam. It is also a way for Allah to test and to be with Muslims. Actions include armed attacks on any person or country that rejects, opposes, or goes against Islam. It is not purely for self-defense.</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It can also include doing your best, working hard, competing, struggling, and dealing with your own evil and selfish desires. Jihad also laid the foundation for violent conflicts between sects</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Muhammad recognized jihad as a legitimate means of defending and preaching. Therefore, when there is a conflict between sects, they can legally go to war by labeling the other party as violating Allah.</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Jihad tends to be ideological among minorities</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Jihadism refers to the prioritization, absolutization, and extremization of violence by certain Muslim factions in order to overthrow Western rule, establish an Islamic state, and force non-Muslims to convert.</a:t>
            </a:r>
          </a:p>
          <a:p>
            <a:pPr marL="0" marR="0">
              <a:spcBef>
                <a:spcPts val="0"/>
              </a:spcBef>
              <a:spcAft>
                <a:spcPts val="0"/>
              </a:spcAft>
            </a:pPr>
            <a:r>
              <a:rPr lang="en-US" altLang="zh-TW" sz="1200" b="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After the Soviet Union invaded Afghanistan in 1979, various jihadist movements emerged and were later expanded into various Islamic terrorism, of which Al Qaeda being the representing force</a:t>
            </a:r>
            <a:r>
              <a:rPr lang="en-US" altLang="zh-TW" sz="1200" b="1"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rPr>
              <a:t>.</a:t>
            </a:r>
            <a:endParaRPr lang="en-US" altLang="zh-TW" sz="1200" dirty="0">
              <a:solidFill>
                <a:srgbClr val="000000"/>
              </a:solidFill>
              <a:effectLst/>
              <a:latin typeface="Calibri" panose="020F0502020204030204" pitchFamily="34" charset="0"/>
              <a:ea typeface="PingFang SC" panose="020B0400000000000000" pitchFamily="34" charset="-122"/>
              <a:cs typeface="PingFang SC" panose="020B0400000000000000" pitchFamily="34" charset="-122"/>
            </a:endParaRPr>
          </a:p>
          <a:p>
            <a:pPr marL="285750" marR="0" indent="-285750">
              <a:spcBef>
                <a:spcPts val="0"/>
              </a:spcBef>
              <a:spcAft>
                <a:spcPts val="0"/>
              </a:spcAft>
              <a:buFont typeface="Arial" panose="020B0604020202020204" pitchFamily="34" charset="0"/>
              <a:buChar char="•"/>
            </a:pPr>
            <a:endParaRPr lang="en-US" sz="1200" dirty="0">
              <a:solidFill>
                <a:srgbClr val="000000"/>
              </a:solidFill>
              <a:effectLst/>
              <a:latin typeface="Calibri" panose="020F0502020204030204" pitchFamily="34" charset="0"/>
              <a:ea typeface="PingFang SC" panose="020B0400000000000000" pitchFamily="34"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74431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142341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159761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97820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8</a:t>
            </a:fld>
            <a:endParaRPr lang="en-US"/>
          </a:p>
        </p:txBody>
      </p:sp>
    </p:spTree>
    <p:extLst>
      <p:ext uri="{BB962C8B-B14F-4D97-AF65-F5344CB8AC3E}">
        <p14:creationId xmlns:p14="http://schemas.microsoft.com/office/powerpoint/2010/main" val="165547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9</a:t>
            </a:fld>
            <a:endParaRPr lang="en-US"/>
          </a:p>
        </p:txBody>
      </p:sp>
    </p:spTree>
    <p:extLst>
      <p:ext uri="{BB962C8B-B14F-4D97-AF65-F5344CB8AC3E}">
        <p14:creationId xmlns:p14="http://schemas.microsoft.com/office/powerpoint/2010/main" val="42650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4/3/2023</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739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4/3/2023</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8BD4DBE-EC26-A3F9-4E5B-0ACCD6D8E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 t="41613" r="182" b="726"/>
          <a:stretch/>
        </p:blipFill>
        <p:spPr bwMode="auto">
          <a:xfrm>
            <a:off x="1385" y="0"/>
            <a:ext cx="12192000" cy="838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E49E423-AFA0-4D36-A81A-87E76218A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76800" y="1191826"/>
            <a:ext cx="2517409" cy="275236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sp>
        <p:nvSpPr>
          <p:cNvPr id="9" name="TextBox 8">
            <a:extLst>
              <a:ext uri="{FF2B5EF4-FFF2-40B4-BE49-F238E27FC236}">
                <a16:creationId xmlns:a16="http://schemas.microsoft.com/office/drawing/2014/main" id="{DB83EE9E-6726-F8D2-C6CC-186F930EFF01}"/>
              </a:ext>
            </a:extLst>
          </p:cNvPr>
          <p:cNvSpPr txBox="1"/>
          <p:nvPr/>
        </p:nvSpPr>
        <p:spPr>
          <a:xfrm>
            <a:off x="1672243" y="4800600"/>
            <a:ext cx="9067800" cy="1077218"/>
          </a:xfrm>
          <a:prstGeom prst="rect">
            <a:avLst/>
          </a:prstGeom>
          <a:noFill/>
        </p:spPr>
        <p:txBody>
          <a:bodyPr wrap="square">
            <a:spAutoFit/>
          </a:bodyPr>
          <a:lstStyle/>
          <a:p>
            <a:pPr algn="ctr"/>
            <a:r>
              <a:rPr lang="en-US" altLang="zh-TW" sz="2400" b="1" dirty="0">
                <a:solidFill>
                  <a:schemeClr val="bg1"/>
                </a:solidFill>
                <a:ea typeface="微軟正黑體" panose="020B0604030504040204" pitchFamily="34" charset="-120"/>
                <a:cs typeface="Times New Roman" panose="02020603050405020304" pitchFamily="18" charset="0"/>
              </a:rPr>
              <a:t>April 2023</a:t>
            </a:r>
            <a:endParaRPr lang="en-US" altLang="zh-TW" sz="2400" dirty="0">
              <a:solidFill>
                <a:schemeClr val="bg1"/>
              </a:solidFill>
              <a:ea typeface="微軟正黑體" panose="020B0604030504040204" pitchFamily="34" charset="-120"/>
              <a:cs typeface="Times New Roman" panose="02020603050405020304" pitchFamily="18" charset="0"/>
            </a:endParaRPr>
          </a:p>
          <a:p>
            <a:pPr algn="ctr"/>
            <a:r>
              <a:rPr lang="en-US" altLang="zh-TW" sz="4000" b="1" dirty="0">
                <a:solidFill>
                  <a:schemeClr val="bg1"/>
                </a:solidFill>
                <a:ea typeface="微軟正黑體" panose="020B0604030504040204" pitchFamily="34" charset="-120"/>
              </a:rPr>
              <a:t>30-Day Prayer for the Muslim World</a:t>
            </a:r>
            <a:endParaRPr lang="en-MY" sz="2400" b="1" dirty="0">
              <a:solidFill>
                <a:schemeClr val="bg1"/>
              </a:solidFill>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64" presetClass="path" presetSubtype="0" accel="50000" decel="50000" fill="hold" nodeType="withEffect">
                                  <p:stCondLst>
                                    <p:cond delay="0"/>
                                  </p:stCondLst>
                                  <p:childTnLst>
                                    <p:animMotion origin="layout" path="M -2.08333E-7 -1.11111E-6 L -2.08333E-7 -0.2 " pathEditMode="relative" rAng="0" ptsTypes="AA">
                                      <p:cBhvr>
                                        <p:cTn id="11" dur="2000" fill="hold"/>
                                        <p:tgtEl>
                                          <p:spTgt spid="3"/>
                                        </p:tgtEl>
                                        <p:attrNameLst>
                                          <p:attrName>ppt_x</p:attrName>
                                          <p:attrName>ppt_y</p:attrName>
                                        </p:attrNameLst>
                                      </p:cBhvr>
                                      <p:rCtr x="0" y="-10000"/>
                                    </p:animMotion>
                                  </p:childTnLst>
                                </p:cTn>
                              </p:par>
                              <p:par>
                                <p:cTn id="12" presetID="10" presetClass="entr" presetSubtype="0"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74D003-AF58-4A7E-9846-DC80292AE507}"/>
              </a:ext>
            </a:extLst>
          </p:cNvPr>
          <p:cNvPicPr>
            <a:picLocks noChangeAspect="1"/>
          </p:cNvPicPr>
          <p:nvPr/>
        </p:nvPicPr>
        <p:blipFill rotWithShape="1">
          <a:blip r:embed="rId3">
            <a:extLst>
              <a:ext uri="{28A0092B-C50C-407E-A947-70E740481C1C}">
                <a14:useLocalDpi xmlns:a14="http://schemas.microsoft.com/office/drawing/2010/main" val="0"/>
              </a:ext>
            </a:extLst>
          </a:blip>
          <a:srcRect l="7973" t="22967" r="1686" b="-41"/>
          <a:stretch/>
        </p:blipFill>
        <p:spPr>
          <a:xfrm>
            <a:off x="-61458" y="-76200"/>
            <a:ext cx="12253458" cy="6970594"/>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533399" y="425242"/>
            <a:ext cx="6324601" cy="707886"/>
          </a:xfrm>
          <a:prstGeom prst="rect">
            <a:avLst/>
          </a:prstGeom>
          <a:noFill/>
        </p:spPr>
        <p:txBody>
          <a:bodyPr wrap="square">
            <a:spAutoFit/>
          </a:bodyPr>
          <a:lstStyle/>
          <a:p>
            <a:r>
              <a:rPr lang="en-US" sz="4000" b="1" dirty="0">
                <a:solidFill>
                  <a:srgbClr val="B7E3D6"/>
                </a:solidFill>
                <a:ea typeface="Microsoft JhengHei" panose="020B0604030504040204" pitchFamily="34" charset="-120"/>
              </a:rPr>
              <a:t>Getting to Know Islam</a:t>
            </a:r>
          </a:p>
        </p:txBody>
      </p:sp>
      <p:pic>
        <p:nvPicPr>
          <p:cNvPr id="5" name="Picture 4">
            <a:extLst>
              <a:ext uri="{FF2B5EF4-FFF2-40B4-BE49-F238E27FC236}">
                <a16:creationId xmlns:a16="http://schemas.microsoft.com/office/drawing/2014/main" id="{7B3893C1-59E6-416A-9337-DFDDC4DC7A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500742" y="1342182"/>
            <a:ext cx="9633858" cy="584775"/>
          </a:xfrm>
          <a:prstGeom prst="rect">
            <a:avLst/>
          </a:prstGeom>
          <a:noFill/>
        </p:spPr>
        <p:txBody>
          <a:bodyPr wrap="square">
            <a:spAutoFit/>
          </a:bodyPr>
          <a:lstStyle/>
          <a:p>
            <a:r>
              <a:rPr lang="en-US" sz="3200" dirty="0">
                <a:solidFill>
                  <a:schemeClr val="bg1"/>
                </a:solidFill>
                <a:ea typeface="Microsoft JhengHei" panose="020B0604030504040204" pitchFamily="34" charset="-120"/>
              </a:rPr>
              <a:t>RAMADAN  The Muslim fasting month: 3/22-4/20</a:t>
            </a:r>
          </a:p>
        </p:txBody>
      </p:sp>
      <p:graphicFrame>
        <p:nvGraphicFramePr>
          <p:cNvPr id="2" name="Table 1">
            <a:extLst>
              <a:ext uri="{FF2B5EF4-FFF2-40B4-BE49-F238E27FC236}">
                <a16:creationId xmlns:a16="http://schemas.microsoft.com/office/drawing/2014/main" id="{63F2C7F1-3E74-8948-C3ED-4237E036DF28}"/>
              </a:ext>
            </a:extLst>
          </p:cNvPr>
          <p:cNvGraphicFramePr>
            <a:graphicFrameLocks noGrp="1"/>
          </p:cNvGraphicFramePr>
          <p:nvPr>
            <p:extLst>
              <p:ext uri="{D42A27DB-BD31-4B8C-83A1-F6EECF244321}">
                <p14:modId xmlns:p14="http://schemas.microsoft.com/office/powerpoint/2010/main" val="3501179418"/>
              </p:ext>
            </p:extLst>
          </p:nvPr>
        </p:nvGraphicFramePr>
        <p:xfrm>
          <a:off x="616326" y="2648657"/>
          <a:ext cx="10966074" cy="3076215"/>
        </p:xfrm>
        <a:graphic>
          <a:graphicData uri="http://schemas.openxmlformats.org/drawingml/2006/table">
            <a:tbl>
              <a:tblPr firstRow="1" firstCol="1" bandRow="1">
                <a:tableStyleId>{7DF18680-E054-41AD-8BC1-D1AEF772440D}</a:tableStyleId>
              </a:tblPr>
              <a:tblGrid>
                <a:gridCol w="2316364">
                  <a:extLst>
                    <a:ext uri="{9D8B030D-6E8A-4147-A177-3AD203B41FA5}">
                      <a16:colId xmlns:a16="http://schemas.microsoft.com/office/drawing/2014/main" val="3895357970"/>
                    </a:ext>
                  </a:extLst>
                </a:gridCol>
                <a:gridCol w="2322225">
                  <a:extLst>
                    <a:ext uri="{9D8B030D-6E8A-4147-A177-3AD203B41FA5}">
                      <a16:colId xmlns:a16="http://schemas.microsoft.com/office/drawing/2014/main" val="1100205068"/>
                    </a:ext>
                  </a:extLst>
                </a:gridCol>
                <a:gridCol w="4011121">
                  <a:extLst>
                    <a:ext uri="{9D8B030D-6E8A-4147-A177-3AD203B41FA5}">
                      <a16:colId xmlns:a16="http://schemas.microsoft.com/office/drawing/2014/main" val="2461090357"/>
                    </a:ext>
                  </a:extLst>
                </a:gridCol>
                <a:gridCol w="2316364">
                  <a:extLst>
                    <a:ext uri="{9D8B030D-6E8A-4147-A177-3AD203B41FA5}">
                      <a16:colId xmlns:a16="http://schemas.microsoft.com/office/drawing/2014/main" val="1678859285"/>
                    </a:ext>
                  </a:extLst>
                </a:gridCol>
              </a:tblGrid>
              <a:tr h="1085143">
                <a:tc>
                  <a:txBody>
                    <a:bodyPr/>
                    <a:lstStyle/>
                    <a:p>
                      <a:pPr marL="0" marR="0" algn="ctr">
                        <a:spcBef>
                          <a:spcPts val="0"/>
                        </a:spcBef>
                        <a:spcAft>
                          <a:spcPts val="0"/>
                        </a:spcAft>
                      </a:pPr>
                      <a:r>
                        <a:rPr lang="en-US" altLang="zh-TW" sz="2400" dirty="0">
                          <a:effectLst/>
                          <a:latin typeface="+mn-lt"/>
                          <a:ea typeface="Microsoft JhengHei" panose="020B0604030504040204" pitchFamily="34" charset="-120"/>
                        </a:rPr>
                        <a:t>Islamic Sects</a:t>
                      </a:r>
                      <a:endParaRPr lang="en-US" sz="2400" dirty="0">
                        <a:effectLst/>
                        <a:latin typeface="+mn-lt"/>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0909">
                        <a:alpha val="80000"/>
                      </a:srgbClr>
                    </a:solidFill>
                  </a:tcPr>
                </a:tc>
                <a:tc>
                  <a:txBody>
                    <a:bodyPr/>
                    <a:lstStyle/>
                    <a:p>
                      <a:pPr marL="0" marR="0" algn="ctr">
                        <a:spcBef>
                          <a:spcPts val="0"/>
                        </a:spcBef>
                        <a:spcAft>
                          <a:spcPts val="0"/>
                        </a:spcAft>
                      </a:pPr>
                      <a:r>
                        <a:rPr lang="en-US" altLang="zh-TW" sz="2400" dirty="0">
                          <a:effectLst/>
                          <a:latin typeface="+mn-lt"/>
                          <a:ea typeface="Microsoft JhengHei" panose="020B0604030504040204" pitchFamily="34" charset="-120"/>
                        </a:rPr>
                        <a:t>% of Muslim Population</a:t>
                      </a:r>
                      <a:endParaRPr lang="en-US" sz="2400" dirty="0">
                        <a:effectLst/>
                        <a:latin typeface="+mn-lt"/>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6">
                        <a:alpha val="80000"/>
                      </a:srgbClr>
                    </a:solidFill>
                  </a:tcPr>
                </a:tc>
                <a:tc>
                  <a:txBody>
                    <a:bodyPr/>
                    <a:lstStyle/>
                    <a:p>
                      <a:pPr marL="0" marR="0" algn="ctr">
                        <a:spcBef>
                          <a:spcPts val="0"/>
                        </a:spcBef>
                        <a:spcAft>
                          <a:spcPts val="0"/>
                        </a:spcAft>
                      </a:pPr>
                      <a:r>
                        <a:rPr lang="en-US" altLang="zh-TW" sz="2400" dirty="0">
                          <a:effectLst/>
                          <a:latin typeface="+mn-lt"/>
                          <a:ea typeface="Microsoft JhengHei" panose="020B0604030504040204" pitchFamily="34" charset="-120"/>
                        </a:rPr>
                        <a:t>Interpretation of Doctrine / Enactment of Law</a:t>
                      </a:r>
                      <a:endParaRPr lang="en-US" sz="2400" dirty="0">
                        <a:effectLst/>
                        <a:latin typeface="+mn-lt"/>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6">
                        <a:alpha val="80000"/>
                      </a:srgbClr>
                    </a:solidFill>
                  </a:tcPr>
                </a:tc>
                <a:tc>
                  <a:txBody>
                    <a:bodyPr/>
                    <a:lstStyle/>
                    <a:p>
                      <a:pPr marL="0" marR="0" algn="ctr">
                        <a:spcBef>
                          <a:spcPts val="600"/>
                        </a:spcBef>
                        <a:spcAft>
                          <a:spcPts val="0"/>
                        </a:spcAft>
                      </a:pPr>
                      <a:r>
                        <a:rPr lang="en-US" altLang="zh-CN" sz="2400" dirty="0">
                          <a:effectLst/>
                          <a:latin typeface="+mn-lt"/>
                          <a:ea typeface="Microsoft JhengHei" panose="020B0604030504040204" pitchFamily="34" charset="-120"/>
                        </a:rPr>
                        <a:t>Leadership</a:t>
                      </a:r>
                      <a:endParaRPr lang="en-US" sz="2400" dirty="0">
                        <a:effectLst/>
                        <a:latin typeface="+mn-lt"/>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6">
                        <a:alpha val="80000"/>
                      </a:srgbClr>
                    </a:solidFill>
                  </a:tcPr>
                </a:tc>
                <a:extLst>
                  <a:ext uri="{0D108BD9-81ED-4DB2-BD59-A6C34878D82A}">
                    <a16:rowId xmlns:a16="http://schemas.microsoft.com/office/drawing/2014/main" val="3104740258"/>
                  </a:ext>
                </a:extLst>
              </a:tr>
              <a:tr h="974839">
                <a:tc>
                  <a:txBody>
                    <a:bodyPr/>
                    <a:lstStyle/>
                    <a:p>
                      <a:pPr marL="0" marR="0" algn="ctr">
                        <a:spcBef>
                          <a:spcPts val="0"/>
                        </a:spcBef>
                        <a:spcAft>
                          <a:spcPts val="0"/>
                        </a:spcAft>
                      </a:pPr>
                      <a:r>
                        <a:rPr lang="en-US" sz="2400" dirty="0">
                          <a:effectLst/>
                          <a:latin typeface="+mn-lt"/>
                        </a:rPr>
                        <a:t>Sunni</a:t>
                      </a:r>
                      <a:endParaRPr lang="en-US" sz="2400" dirty="0">
                        <a:effectLst/>
                        <a:latin typeface="+mn-lt"/>
                        <a:ea typeface="微軟正黑體"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6">
                        <a:alpha val="80000"/>
                      </a:srgbClr>
                    </a:solidFill>
                  </a:tcPr>
                </a:tc>
                <a:tc>
                  <a:txBody>
                    <a:bodyPr/>
                    <a:lstStyle/>
                    <a:p>
                      <a:pPr marL="0" marR="0" algn="ctr">
                        <a:spcBef>
                          <a:spcPts val="0"/>
                        </a:spcBef>
                        <a:spcAft>
                          <a:spcPts val="0"/>
                        </a:spcAft>
                      </a:pPr>
                      <a:r>
                        <a:rPr lang="en-US" sz="2400" b="1" dirty="0">
                          <a:solidFill>
                            <a:srgbClr val="047396"/>
                          </a:solidFill>
                          <a:effectLst/>
                          <a:latin typeface="+mn-lt"/>
                        </a:rPr>
                        <a:t>85%</a:t>
                      </a:r>
                      <a:endParaRPr lang="en-US" sz="2400" b="1" dirty="0">
                        <a:solidFill>
                          <a:srgbClr val="047396"/>
                        </a:solidFill>
                        <a:effectLst/>
                        <a:latin typeface="+mn-lt"/>
                        <a:ea typeface="微軟正黑體"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ECF8F5">
                        <a:alpha val="90000"/>
                      </a:srgbClr>
                    </a:solidFill>
                  </a:tcPr>
                </a:tc>
                <a:tc>
                  <a:txBody>
                    <a:bodyPr/>
                    <a:lstStyle/>
                    <a:p>
                      <a:pPr marL="0" marR="0" algn="ctr">
                        <a:spcBef>
                          <a:spcPts val="0"/>
                        </a:spcBef>
                        <a:spcAft>
                          <a:spcPts val="0"/>
                        </a:spcAft>
                      </a:pPr>
                      <a:r>
                        <a:rPr lang="en-US" altLang="zh-TW" sz="2400" b="1" dirty="0">
                          <a:solidFill>
                            <a:srgbClr val="047396"/>
                          </a:solidFill>
                          <a:effectLst/>
                          <a:latin typeface="+mn-lt"/>
                          <a:ea typeface="Microsoft JhengHei" panose="020B0604030504040204" pitchFamily="34" charset="-120"/>
                        </a:rPr>
                        <a:t>Practices Islam according to hadith and holy scriptures</a:t>
                      </a:r>
                      <a:endParaRPr lang="en-US" sz="2400" b="1" dirty="0">
                        <a:solidFill>
                          <a:srgbClr val="047396"/>
                        </a:solidFill>
                        <a:effectLst/>
                        <a:latin typeface="+mn-lt"/>
                        <a:ea typeface="Microsoft JhengHei" panose="020B0604030504040204" pitchFamily="34" charset="-12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solidFill>
                      <a:srgbClr val="ECF8F5">
                        <a:alpha val="90000"/>
                      </a:srgbClr>
                    </a:solidFill>
                  </a:tcPr>
                </a:tc>
                <a:tc>
                  <a:txBody>
                    <a:bodyPr/>
                    <a:lstStyle/>
                    <a:p>
                      <a:pPr marL="0" marR="0" algn="ctr">
                        <a:spcBef>
                          <a:spcPts val="0"/>
                        </a:spcBef>
                        <a:spcAft>
                          <a:spcPts val="0"/>
                        </a:spcAft>
                      </a:pPr>
                      <a:r>
                        <a:rPr lang="en-US" altLang="zh-CN" sz="2400" b="1" dirty="0">
                          <a:solidFill>
                            <a:srgbClr val="047396"/>
                          </a:solidFill>
                          <a:effectLst/>
                          <a:latin typeface="+mn-lt"/>
                        </a:rPr>
                        <a:t>Public selection</a:t>
                      </a:r>
                      <a:endParaRPr lang="en-US" sz="2400" b="1" dirty="0">
                        <a:solidFill>
                          <a:srgbClr val="047396"/>
                        </a:solidFill>
                        <a:effectLst/>
                        <a:latin typeface="+mn-lt"/>
                        <a:ea typeface="微軟正黑體" panose="020B0604030504040204" pitchFamily="34" charset="-120"/>
                        <a:cs typeface="Times New Roman" panose="02020603050405020304" pitchFamily="18" charset="0"/>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CF8F5">
                        <a:alpha val="90000"/>
                      </a:srgbClr>
                    </a:solidFill>
                  </a:tcPr>
                </a:tc>
                <a:extLst>
                  <a:ext uri="{0D108BD9-81ED-4DB2-BD59-A6C34878D82A}">
                    <a16:rowId xmlns:a16="http://schemas.microsoft.com/office/drawing/2014/main" val="2336066112"/>
                  </a:ext>
                </a:extLst>
              </a:tr>
              <a:tr h="1016233">
                <a:tc>
                  <a:txBody>
                    <a:bodyPr/>
                    <a:lstStyle/>
                    <a:p>
                      <a:pPr marL="0" marR="0" algn="ctr">
                        <a:spcBef>
                          <a:spcPts val="0"/>
                        </a:spcBef>
                        <a:spcAft>
                          <a:spcPts val="0"/>
                        </a:spcAft>
                      </a:pPr>
                      <a:r>
                        <a:rPr lang="en-US" sz="2400" dirty="0">
                          <a:effectLst/>
                          <a:latin typeface="+mn-lt"/>
                          <a:ea typeface="Microsoft JhengHei" panose="020B0604030504040204" pitchFamily="34" charset="-120"/>
                        </a:rPr>
                        <a:t>Shia</a:t>
                      </a:r>
                      <a:endParaRPr lang="en-US" sz="2400" dirty="0">
                        <a:effectLst/>
                        <a:latin typeface="+mn-lt"/>
                        <a:ea typeface="Microsoft JhengHei"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6">
                        <a:alpha val="80000"/>
                      </a:srgbClr>
                    </a:solidFill>
                  </a:tcPr>
                </a:tc>
                <a:tc>
                  <a:txBody>
                    <a:bodyPr/>
                    <a:lstStyle/>
                    <a:p>
                      <a:pPr marL="0" marR="0" algn="ctr">
                        <a:spcBef>
                          <a:spcPts val="0"/>
                        </a:spcBef>
                        <a:spcAft>
                          <a:spcPts val="0"/>
                        </a:spcAft>
                      </a:pPr>
                      <a:r>
                        <a:rPr lang="en-US" sz="2400" b="1" dirty="0">
                          <a:solidFill>
                            <a:srgbClr val="047396"/>
                          </a:solidFill>
                          <a:effectLst/>
                          <a:latin typeface="+mn-lt"/>
                        </a:rPr>
                        <a:t>15%</a:t>
                      </a:r>
                      <a:endParaRPr lang="en-US" sz="2400" b="1" dirty="0">
                        <a:solidFill>
                          <a:srgbClr val="047396"/>
                        </a:solidFill>
                        <a:effectLst/>
                        <a:latin typeface="+mn-lt"/>
                        <a:ea typeface="微軟正黑體" panose="020B0604030504040204" pitchFamily="34"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ECF8F5">
                        <a:alpha val="90000"/>
                      </a:srgbClr>
                    </a:solidFill>
                  </a:tcPr>
                </a:tc>
                <a:tc>
                  <a:txBody>
                    <a:bodyPr/>
                    <a:lstStyle/>
                    <a:p>
                      <a:pPr marL="0" marR="0" algn="ctr">
                        <a:spcBef>
                          <a:spcPts val="0"/>
                        </a:spcBef>
                        <a:spcAft>
                          <a:spcPts val="0"/>
                        </a:spcAft>
                      </a:pPr>
                      <a:r>
                        <a:rPr lang="en-US" altLang="zh-TW" sz="2400" b="1" dirty="0">
                          <a:solidFill>
                            <a:srgbClr val="047396"/>
                          </a:solidFill>
                          <a:effectLst/>
                          <a:latin typeface="+mn-lt"/>
                          <a:ea typeface="Microsoft JhengHei" panose="020B0604030504040204" pitchFamily="34" charset="-120"/>
                        </a:rPr>
                        <a:t>Laws made and doctrines interpreted by successors</a:t>
                      </a:r>
                      <a:endParaRPr lang="en-US" sz="2400" b="1" dirty="0">
                        <a:solidFill>
                          <a:srgbClr val="047396"/>
                        </a:solidFill>
                        <a:effectLst/>
                        <a:latin typeface="+mn-lt"/>
                        <a:ea typeface="Microsoft JhengHei" panose="020B0604030504040204" pitchFamily="34" charset="-120"/>
                        <a:cs typeface="Times New Roman" panose="02020603050405020304" pitchFamily="18" charset="0"/>
                      </a:endParaRPr>
                    </a:p>
                  </a:txBody>
                  <a:tcPr marL="68580" marR="68580" marT="0" marB="0" anchor="ctr">
                    <a:lnB w="28575" cap="flat" cmpd="sng" algn="ctr">
                      <a:solidFill>
                        <a:schemeClr val="bg1"/>
                      </a:solidFill>
                      <a:prstDash val="solid"/>
                      <a:round/>
                      <a:headEnd type="none" w="med" len="med"/>
                      <a:tailEnd type="none" w="med" len="med"/>
                    </a:lnB>
                    <a:solidFill>
                      <a:srgbClr val="ECF8F5">
                        <a:alpha val="90000"/>
                      </a:srgbClr>
                    </a:solidFill>
                  </a:tcPr>
                </a:tc>
                <a:tc>
                  <a:txBody>
                    <a:bodyPr/>
                    <a:lstStyle/>
                    <a:p>
                      <a:pPr marL="0" marR="0" algn="ctr">
                        <a:spcBef>
                          <a:spcPts val="0"/>
                        </a:spcBef>
                        <a:spcAft>
                          <a:spcPts val="0"/>
                        </a:spcAft>
                      </a:pPr>
                      <a:r>
                        <a:rPr lang="en-US" altLang="zh-TW" sz="2400" b="1" dirty="0">
                          <a:solidFill>
                            <a:srgbClr val="047396"/>
                          </a:solidFill>
                          <a:effectLst/>
                          <a:latin typeface="+mn-lt"/>
                          <a:ea typeface="Microsoft JhengHei" panose="020B0604030504040204" pitchFamily="34" charset="-120"/>
                        </a:rPr>
                        <a:t>Muhammad's direct relative</a:t>
                      </a:r>
                      <a:endParaRPr lang="en-US" sz="2400" b="1" dirty="0">
                        <a:solidFill>
                          <a:srgbClr val="047396"/>
                        </a:solidFill>
                        <a:effectLst/>
                        <a:latin typeface="+mn-lt"/>
                        <a:ea typeface="Microsoft JhengHei" panose="020B0604030504040204" pitchFamily="34" charset="-120"/>
                        <a:cs typeface="Times New Roman" panose="02020603050405020304" pitchFamily="18" charset="0"/>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CF8F5">
                        <a:alpha val="90000"/>
                      </a:srgbClr>
                    </a:solidFill>
                  </a:tcPr>
                </a:tc>
                <a:extLst>
                  <a:ext uri="{0D108BD9-81ED-4DB2-BD59-A6C34878D82A}">
                    <a16:rowId xmlns:a16="http://schemas.microsoft.com/office/drawing/2014/main" val="2502404922"/>
                  </a:ext>
                </a:extLst>
              </a:tr>
            </a:tbl>
          </a:graphicData>
        </a:graphic>
      </p:graphicFrame>
    </p:spTree>
    <p:extLst>
      <p:ext uri="{BB962C8B-B14F-4D97-AF65-F5344CB8AC3E}">
        <p14:creationId xmlns:p14="http://schemas.microsoft.com/office/powerpoint/2010/main" val="1397967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C364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E5F2E-4618-41E9-9728-5FBAF2CF43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66" r="37038" b="2812"/>
          <a:stretch/>
        </p:blipFill>
        <p:spPr>
          <a:xfrm>
            <a:off x="1" y="3124199"/>
            <a:ext cx="3886199" cy="3729251"/>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4114800" y="1053824"/>
            <a:ext cx="7706278" cy="5432256"/>
          </a:xfrm>
          <a:prstGeom prst="rect">
            <a:avLst/>
          </a:prstGeom>
          <a:noFill/>
        </p:spPr>
        <p:txBody>
          <a:bodyPr wrap="square">
            <a:spAutoFit/>
          </a:bodyPr>
          <a:lstStyle/>
          <a:p>
            <a:r>
              <a:rPr lang="en-US" altLang="zh-TW" sz="2400" b="1" dirty="0">
                <a:solidFill>
                  <a:schemeClr val="accent4">
                    <a:lumMod val="20000"/>
                    <a:lumOff val="80000"/>
                  </a:schemeClr>
                </a:solidFill>
                <a:effectLst/>
                <a:ea typeface="Adobe 繁黑體 Std B" panose="020B0700000000000000" pitchFamily="34" charset="-120"/>
                <a:cs typeface="Times New Roman" panose="02020603050405020304" pitchFamily="18" charset="0"/>
              </a:rPr>
              <a:t>Sufism</a:t>
            </a:r>
            <a:endParaRPr lang="en-MY" altLang="zh-TW" sz="2400" b="1" dirty="0">
              <a:solidFill>
                <a:schemeClr val="accent4">
                  <a:lumMod val="20000"/>
                  <a:lumOff val="80000"/>
                </a:schemeClr>
              </a:solidFill>
              <a:effectLst/>
              <a:ea typeface="Adobe 繁黑體 Std B" panose="020B0700000000000000" pitchFamily="34" charset="-120"/>
              <a:cs typeface="Times New Roman" panose="02020603050405020304" pitchFamily="18" charset="0"/>
            </a:endParaRPr>
          </a:p>
          <a:p>
            <a:pPr marL="365760" indent="-365760">
              <a:spcBef>
                <a:spcPts val="600"/>
              </a:spcBef>
              <a:buFont typeface="Arial" panose="020B0604020202020204" pitchFamily="34" charset="0"/>
              <a:buChar char="•"/>
            </a:pPr>
            <a:r>
              <a:rPr lang="en-US" altLang="zh-TW" sz="2400" dirty="0">
                <a:solidFill>
                  <a:schemeClr val="bg1"/>
                </a:solidFill>
                <a:effectLst/>
                <a:ea typeface="微軟正黑體" panose="020B0604030504040204" pitchFamily="34" charset="-120"/>
                <a:cs typeface="Times New Roman" panose="02020603050405020304" pitchFamily="18" charset="0"/>
              </a:rPr>
              <a:t>Through ritual practices to express love for Allah, get close to him, and reach the state of unity with Allah.</a:t>
            </a:r>
          </a:p>
          <a:p>
            <a:pPr marL="365760" indent="-365760">
              <a:spcBef>
                <a:spcPts val="600"/>
              </a:spcBef>
              <a:buFont typeface="Arial" panose="020B0604020202020204" pitchFamily="34" charset="0"/>
              <a:buChar char="•"/>
            </a:pPr>
            <a:r>
              <a:rPr lang="en-US" altLang="zh-TW" sz="2400" dirty="0">
                <a:solidFill>
                  <a:schemeClr val="bg1"/>
                </a:solidFill>
                <a:ea typeface="微軟正黑體" panose="020B0604030504040204" pitchFamily="34" charset="-120"/>
                <a:cs typeface="Times New Roman" panose="02020603050405020304" pitchFamily="18" charset="0"/>
              </a:rPr>
              <a:t>Accounted for </a:t>
            </a:r>
            <a:r>
              <a:rPr lang="en-US" altLang="zh-TW" sz="2400" dirty="0">
                <a:solidFill>
                  <a:schemeClr val="bg1"/>
                </a:solidFill>
                <a:effectLst/>
                <a:ea typeface="微軟正黑體" panose="020B0604030504040204" pitchFamily="34" charset="-120"/>
                <a:cs typeface="Times New Roman" panose="02020603050405020304" pitchFamily="18" charset="0"/>
              </a:rPr>
              <a:t>5-20% of all Muslims</a:t>
            </a:r>
            <a:endParaRPr lang="en-US" altLang="zh-TW" sz="2400" b="1" dirty="0">
              <a:solidFill>
                <a:schemeClr val="bg1"/>
              </a:solidFill>
              <a:effectLst/>
              <a:ea typeface="微軟正黑體" panose="020B0604030504040204" pitchFamily="34" charset="-120"/>
              <a:cs typeface="Times New Roman" panose="02020603050405020304" pitchFamily="18" charset="0"/>
            </a:endParaRPr>
          </a:p>
          <a:p>
            <a:pPr>
              <a:spcBef>
                <a:spcPts val="600"/>
              </a:spcBef>
            </a:pPr>
            <a:endParaRPr lang="en-US" altLang="zh-TW" sz="2400" b="1" dirty="0">
              <a:solidFill>
                <a:schemeClr val="accent4">
                  <a:lumMod val="20000"/>
                  <a:lumOff val="80000"/>
                </a:schemeClr>
              </a:solidFill>
              <a:effectLst/>
              <a:ea typeface="微軟正黑體" panose="020B0604030504040204" pitchFamily="34" charset="-120"/>
              <a:cs typeface="PingFang SC" panose="020B0400000000000000" pitchFamily="34" charset="-122"/>
            </a:endParaRPr>
          </a:p>
          <a:p>
            <a:pPr>
              <a:spcBef>
                <a:spcPts val="600"/>
              </a:spcBef>
            </a:pPr>
            <a:r>
              <a:rPr lang="en-US" altLang="zh-TW" sz="2400" b="1" dirty="0">
                <a:solidFill>
                  <a:schemeClr val="accent4">
                    <a:lumMod val="20000"/>
                    <a:lumOff val="80000"/>
                  </a:schemeClr>
                </a:solidFill>
                <a:effectLst/>
                <a:ea typeface="微軟正黑體" panose="020B0604030504040204" pitchFamily="34" charset="-120"/>
                <a:cs typeface="PingFang SC" panose="020B0400000000000000" pitchFamily="34" charset="-122"/>
              </a:rPr>
              <a:t>Jihadism</a:t>
            </a:r>
            <a:endParaRPr lang="en-MY" altLang="zh-TW" sz="2400" b="1" dirty="0">
              <a:solidFill>
                <a:schemeClr val="accent4">
                  <a:lumMod val="20000"/>
                  <a:lumOff val="80000"/>
                </a:schemeClr>
              </a:solidFill>
              <a:effectLst/>
              <a:ea typeface="微軟正黑體" panose="020B0604030504040204" pitchFamily="34" charset="-120"/>
              <a:cs typeface="Times New Roman" panose="02020603050405020304" pitchFamily="18" charset="0"/>
            </a:endParaRPr>
          </a:p>
          <a:p>
            <a:pPr marL="365760" indent="-365760">
              <a:spcBef>
                <a:spcPts val="600"/>
              </a:spcBef>
              <a:buFont typeface="Arial" panose="020B0604020202020204" pitchFamily="34" charset="0"/>
              <a:buChar char="•"/>
            </a:pPr>
            <a:r>
              <a:rPr lang="en-US" altLang="zh-TW" sz="2400" dirty="0">
                <a:solidFill>
                  <a:schemeClr val="bg1"/>
                </a:solidFill>
                <a:effectLst/>
                <a:ea typeface="微軟正黑體" panose="020B0604030504040204" pitchFamily="34" charset="-120"/>
                <a:cs typeface="PingFang SC" panose="020B0400000000000000" pitchFamily="34" charset="-122"/>
              </a:rPr>
              <a:t>The greatest deed is to please Allah in order to be saved.</a:t>
            </a:r>
          </a:p>
          <a:p>
            <a:pPr marL="365760" indent="-365760">
              <a:spcBef>
                <a:spcPts val="600"/>
              </a:spcBef>
              <a:buFont typeface="Arial" panose="020B0604020202020204" pitchFamily="34" charset="0"/>
              <a:buChar char="•"/>
            </a:pPr>
            <a:r>
              <a:rPr lang="en-US" altLang="zh-TW" sz="2400" dirty="0">
                <a:solidFill>
                  <a:schemeClr val="bg1"/>
                </a:solidFill>
                <a:ea typeface="微軟正黑體" panose="020B0604030504040204" pitchFamily="34" charset="-120"/>
                <a:cs typeface="PingFang SC" panose="020B0400000000000000" pitchFamily="34" charset="-122"/>
              </a:rPr>
              <a:t>Different aspects, which include </a:t>
            </a:r>
            <a:r>
              <a:rPr lang="en-US" altLang="zh-TW" sz="2400" dirty="0">
                <a:solidFill>
                  <a:schemeClr val="bg1"/>
                </a:solidFill>
                <a:effectLst/>
                <a:ea typeface="微軟正黑體" panose="020B0604030504040204" pitchFamily="34" charset="-120"/>
                <a:cs typeface="PingFang SC" panose="020B0400000000000000" pitchFamily="34" charset="-122"/>
              </a:rPr>
              <a:t>self-denial of the individual and using attacks to restraint any rejection or opposition to Islam. The goal is to have the whole world to eventually become Muslims.</a:t>
            </a:r>
          </a:p>
          <a:p>
            <a:pPr marL="365760" indent="-365760">
              <a:spcBef>
                <a:spcPts val="600"/>
              </a:spcBef>
              <a:buFont typeface="Arial" panose="020B0604020202020204" pitchFamily="34" charset="0"/>
              <a:buChar char="•"/>
            </a:pPr>
            <a:r>
              <a:rPr lang="en-US" altLang="zh-TW" sz="2400" dirty="0">
                <a:solidFill>
                  <a:schemeClr val="bg1"/>
                </a:solidFill>
                <a:ea typeface="微軟正黑體" panose="020B0604030504040204" pitchFamily="34" charset="-120"/>
                <a:cs typeface="PingFang SC" panose="020B0400000000000000" pitchFamily="34" charset="-122"/>
              </a:rPr>
              <a:t>Ideological</a:t>
            </a:r>
            <a:r>
              <a:rPr lang="en-US" altLang="zh-TW" sz="2400" dirty="0">
                <a:solidFill>
                  <a:schemeClr val="bg1"/>
                </a:solidFill>
                <a:effectLst/>
                <a:ea typeface="微軟正黑體" panose="020B0604030504040204" pitchFamily="34" charset="-120"/>
                <a:cs typeface="PingFang SC" panose="020B0400000000000000" pitchFamily="34" charset="-122"/>
              </a:rPr>
              <a:t>: </a:t>
            </a:r>
            <a:r>
              <a:rPr lang="en-US" altLang="zh-TW" sz="2400" dirty="0">
                <a:solidFill>
                  <a:schemeClr val="bg1"/>
                </a:solidFill>
                <a:ea typeface="微軟正黑體" panose="020B0604030504040204" pitchFamily="34" charset="-120"/>
                <a:cs typeface="PingFang SC" panose="020B0400000000000000" pitchFamily="34" charset="-122"/>
              </a:rPr>
              <a:t>P</a:t>
            </a:r>
            <a:r>
              <a:rPr lang="en-US" altLang="zh-TW" sz="2400" dirty="0">
                <a:solidFill>
                  <a:schemeClr val="bg1"/>
                </a:solidFill>
                <a:effectLst/>
                <a:ea typeface="微軟正黑體" panose="020B0604030504040204" pitchFamily="34" charset="-120"/>
                <a:cs typeface="PingFang SC" panose="020B0400000000000000" pitchFamily="34" charset="-122"/>
              </a:rPr>
              <a:t>rioritizing, absolutize, and extremize violence as the means to achieve.</a:t>
            </a:r>
            <a:endParaRPr lang="en-US" sz="2400" dirty="0">
              <a:solidFill>
                <a:schemeClr val="bg1"/>
              </a:solidFill>
              <a:ea typeface="Microsoft JhengHei" panose="020B0604030504040204" pitchFamily="34" charset="-120"/>
            </a:endParaRPr>
          </a:p>
        </p:txBody>
      </p:sp>
      <p:pic>
        <p:nvPicPr>
          <p:cNvPr id="2" name="Picture 1">
            <a:extLst>
              <a:ext uri="{FF2B5EF4-FFF2-40B4-BE49-F238E27FC236}">
                <a16:creationId xmlns:a16="http://schemas.microsoft.com/office/drawing/2014/main" id="{57E36508-E6C4-C846-3794-102008C11B71}"/>
              </a:ext>
            </a:extLst>
          </p:cNvPr>
          <p:cNvPicPr>
            <a:picLocks noChangeAspect="1"/>
          </p:cNvPicPr>
          <p:nvPr/>
        </p:nvPicPr>
        <p:blipFill rotWithShape="1">
          <a:blip r:embed="rId4">
            <a:extLst>
              <a:ext uri="{28A0092B-C50C-407E-A947-70E740481C1C}">
                <a14:useLocalDpi xmlns:a14="http://schemas.microsoft.com/office/drawing/2010/main" val="0"/>
              </a:ext>
            </a:extLst>
          </a:blip>
          <a:srcRect l="13221" r="17307" b="7122"/>
          <a:stretch/>
        </p:blipFill>
        <p:spPr>
          <a:xfrm>
            <a:off x="1" y="-34637"/>
            <a:ext cx="3886199" cy="3463637"/>
          </a:xfrm>
          <a:prstGeom prst="rect">
            <a:avLst/>
          </a:prstGeom>
        </p:spPr>
      </p:pic>
      <p:pic>
        <p:nvPicPr>
          <p:cNvPr id="3" name="Picture 2">
            <a:extLst>
              <a:ext uri="{FF2B5EF4-FFF2-40B4-BE49-F238E27FC236}">
                <a16:creationId xmlns:a16="http://schemas.microsoft.com/office/drawing/2014/main" id="{2F57B2D3-16EC-CD9A-A938-3ECD401EED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305612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28244" b="28244"/>
          <a:stretch>
            <a:fillRect/>
          </a:stretch>
        </p:blipFill>
        <p:spPr bwMode="auto">
          <a:xfrm>
            <a:off x="0" y="0"/>
            <a:ext cx="12192000" cy="79303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52600" y="3048000"/>
            <a:ext cx="8229600" cy="646331"/>
          </a:xfrm>
          <a:prstGeom prst="rect">
            <a:avLst/>
          </a:prstGeom>
          <a:noFill/>
        </p:spPr>
        <p:txBody>
          <a:bodyPr wrap="square">
            <a:spAutoFit/>
          </a:bodyPr>
          <a:lstStyle/>
          <a:p>
            <a:pPr algn="ctr"/>
            <a:r>
              <a:rPr lang="en-US" altLang="zh-TW" sz="3600" b="1" dirty="0">
                <a:solidFill>
                  <a:schemeClr val="bg1"/>
                </a:solidFill>
                <a:ea typeface="Microsoft JhengHei" panose="020B0604030504040204" pitchFamily="34" charset="-120"/>
              </a:rPr>
              <a:t>Let us pray together for the </a:t>
            </a:r>
            <a:r>
              <a:rPr lang="en-US" altLang="zh-TW" sz="3600" b="1" dirty="0">
                <a:solidFill>
                  <a:srgbClr val="B7E3D6"/>
                </a:solidFill>
                <a:ea typeface="Microsoft JhengHei" panose="020B0604030504040204" pitchFamily="34" charset="-120"/>
              </a:rPr>
              <a:t>Muslim World</a:t>
            </a:r>
            <a:endParaRPr lang="en-US" sz="3600" b="1" dirty="0">
              <a:solidFill>
                <a:srgbClr val="B7E3D6"/>
              </a:solidFill>
              <a:ea typeface="Microsoft JhengHei" panose="020B0604030504040204" pitchFamily="34" charset="-12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600"/>
                                        <p:tgtEl>
                                          <p:spTgt spid="12">
                                            <p:txEl>
                                              <p:pRg st="0" end="0"/>
                                            </p:txEl>
                                          </p:spTgt>
                                        </p:tgtEl>
                                      </p:cBhvr>
                                    </p:animEffect>
                                  </p:childTnLst>
                                </p:cTn>
                              </p:par>
                              <p:par>
                                <p:cTn id="8" presetID="64" presetClass="path" presetSubtype="0" accel="50000" decel="50000" fill="hold" nodeType="withEffect">
                                  <p:stCondLst>
                                    <p:cond delay="0"/>
                                  </p:stCondLst>
                                  <p:childTnLst>
                                    <p:animMotion origin="layout" path="M 0 7.40741E-7 L 0 -0.14514 " pathEditMode="relative" rAng="0" ptsTypes="AA">
                                      <p:cBhvr>
                                        <p:cTn id="9" dur="2000" fill="hold"/>
                                        <p:tgtEl>
                                          <p:spTgt spid="3"/>
                                        </p:tgtEl>
                                        <p:attrNameLst>
                                          <p:attrName>ppt_x</p:attrName>
                                          <p:attrName>ppt_y</p:attrName>
                                        </p:attrNameLst>
                                      </p:cBhvr>
                                      <p:rCtr x="0" y="-7269"/>
                                    </p:animMotion>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700"/>
                                        <p:tgtEl>
                                          <p:spTgt spid="3"/>
                                        </p:tgtEl>
                                      </p:cBhvr>
                                    </p:animEffect>
                                    <p:set>
                                      <p:cBhvr>
                                        <p:cTn id="13" dur="1" fill="hold">
                                          <p:stCondLst>
                                            <p:cond delay="6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81CD1A-B5E7-49E4-BB09-FD32DD476322}"/>
              </a:ext>
            </a:extLst>
          </p:cNvPr>
          <p:cNvPicPr>
            <a:picLocks noChangeAspect="1"/>
          </p:cNvPicPr>
          <p:nvPr/>
        </p:nvPicPr>
        <p:blipFill rotWithShape="1">
          <a:blip r:embed="rId3">
            <a:extLst>
              <a:ext uri="{28A0092B-C50C-407E-A947-70E740481C1C}">
                <a14:useLocalDpi xmlns:a14="http://schemas.microsoft.com/office/drawing/2010/main" val="0"/>
              </a:ext>
            </a:extLst>
          </a:blip>
          <a:srcRect l="79" t="24104" r="11297" b="1091"/>
          <a:stretch/>
        </p:blipFill>
        <p:spPr>
          <a:xfrm>
            <a:off x="0" y="0"/>
            <a:ext cx="12192000" cy="6858000"/>
          </a:xfrm>
          <a:prstGeom prst="rect">
            <a:avLst/>
          </a:prstGeom>
        </p:spPr>
      </p:pic>
      <p:sp>
        <p:nvSpPr>
          <p:cNvPr id="3" name="Rectangle 2">
            <a:extLst>
              <a:ext uri="{FF2B5EF4-FFF2-40B4-BE49-F238E27FC236}">
                <a16:creationId xmlns:a16="http://schemas.microsoft.com/office/drawing/2014/main" id="{A1CDB9EC-8F91-837B-486D-B34582CA953C}"/>
              </a:ext>
            </a:extLst>
          </p:cNvPr>
          <p:cNvSpPr/>
          <p:nvPr/>
        </p:nvSpPr>
        <p:spPr>
          <a:xfrm>
            <a:off x="1143000" y="1600200"/>
            <a:ext cx="9906000" cy="4114800"/>
          </a:xfrm>
          <a:prstGeom prst="rect">
            <a:avLst/>
          </a:prstGeom>
          <a:solidFill>
            <a:srgbClr val="04739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2" name="Title 3">
            <a:extLst>
              <a:ext uri="{FF2B5EF4-FFF2-40B4-BE49-F238E27FC236}">
                <a16:creationId xmlns:a16="http://schemas.microsoft.com/office/drawing/2014/main" id="{7BB8CB94-15BE-D40C-5B1C-E9C076AEE907}"/>
              </a:ext>
            </a:extLst>
          </p:cNvPr>
          <p:cNvSpPr>
            <a:spLocks noGrp="1"/>
          </p:cNvSpPr>
          <p:nvPr>
            <p:ph idx="1"/>
          </p:nvPr>
        </p:nvSpPr>
        <p:spPr>
          <a:xfrm>
            <a:off x="4124325" y="513788"/>
            <a:ext cx="3943350" cy="639743"/>
          </a:xfrm>
          <a:noFill/>
        </p:spPr>
        <p:txBody>
          <a:bodyPr vert="horz" lIns="91440" tIns="45720" rIns="91440" bIns="45720" rtlCol="0" anchor="b">
            <a:normAutofit/>
          </a:bodyPr>
          <a:lstStyle/>
          <a:p>
            <a:pPr marL="0" indent="0" algn="ctr">
              <a:buNone/>
            </a:pPr>
            <a:r>
              <a:rPr lang="en-US" altLang="zh-TW" b="1" dirty="0">
                <a:solidFill>
                  <a:srgbClr val="ECF8F5"/>
                </a:solidFill>
                <a:ea typeface="Microsoft JhengHei" panose="020B0604030504040204" pitchFamily="34" charset="-120"/>
              </a:rPr>
              <a:t>Pray for the Shia Muslims</a:t>
            </a:r>
            <a:endParaRPr lang="en-US" b="1" dirty="0">
              <a:solidFill>
                <a:srgbClr val="ECF8F5"/>
              </a:solidFill>
              <a:ea typeface="Microsoft JhengHei" panose="020B0604030504040204" pitchFamily="34" charset="-120"/>
            </a:endParaRPr>
          </a:p>
        </p:txBody>
      </p:sp>
      <p:sp>
        <p:nvSpPr>
          <p:cNvPr id="7" name="TextBox 6">
            <a:extLst>
              <a:ext uri="{FF2B5EF4-FFF2-40B4-BE49-F238E27FC236}">
                <a16:creationId xmlns:a16="http://schemas.microsoft.com/office/drawing/2014/main" id="{9F520C81-B75C-497A-9163-C0FA884E3965}"/>
              </a:ext>
            </a:extLst>
          </p:cNvPr>
          <p:cNvSpPr txBox="1"/>
          <p:nvPr/>
        </p:nvSpPr>
        <p:spPr>
          <a:xfrm>
            <a:off x="1371600" y="1979980"/>
            <a:ext cx="9354688" cy="3200876"/>
          </a:xfrm>
          <a:prstGeom prst="rect">
            <a:avLst/>
          </a:prstGeom>
          <a:noFill/>
        </p:spPr>
        <p:txBody>
          <a:bodyPr wrap="square">
            <a:spAutoFit/>
          </a:bodyPr>
          <a:lstStyle/>
          <a:p>
            <a:pPr indent="292608" algn="ctr">
              <a:spcAft>
                <a:spcPts val="1200"/>
              </a:spcAft>
            </a:pPr>
            <a:r>
              <a:rPr lang="en-US" altLang="zh-TW" sz="2400" dirty="0">
                <a:solidFill>
                  <a:schemeClr val="bg1"/>
                </a:solidFill>
                <a:effectLst/>
                <a:ea typeface="微軟正黑體" panose="020B0604030504040204" pitchFamily="34" charset="-120"/>
                <a:cs typeface="Times New Roman" panose="02020603050405020304" pitchFamily="18" charset="0"/>
              </a:rPr>
              <a:t>Dear Loving Father</a:t>
            </a:r>
            <a:r>
              <a:rPr lang="en-US" altLang="zh-TW" sz="2400" dirty="0">
                <a:solidFill>
                  <a:schemeClr val="bg1"/>
                </a:solidFill>
                <a:ea typeface="微軟正黑體" panose="020B0604030504040204" pitchFamily="34" charset="-120"/>
                <a:cs typeface="Times New Roman" panose="02020603050405020304" pitchFamily="18" charset="0"/>
              </a:rPr>
              <a:t>,</a:t>
            </a:r>
            <a:br>
              <a:rPr lang="en-US" altLang="zh-TW" sz="2400" dirty="0">
                <a:solidFill>
                  <a:schemeClr val="bg1"/>
                </a:solidFill>
                <a:effectLst/>
                <a:ea typeface="微軟正黑體" panose="020B0604030504040204" pitchFamily="34" charset="-120"/>
                <a:cs typeface="Times New Roman" panose="02020603050405020304" pitchFamily="18" charset="0"/>
              </a:rPr>
            </a:br>
            <a:r>
              <a:rPr lang="en-US" altLang="zh-TW" sz="2400" dirty="0">
                <a:solidFill>
                  <a:schemeClr val="bg1"/>
                </a:solidFill>
                <a:effectLst/>
                <a:ea typeface="微軟正黑體" panose="020B0604030504040204" pitchFamily="34" charset="-120"/>
                <a:cs typeface="Times New Roman" panose="02020603050405020304" pitchFamily="18" charset="0"/>
              </a:rPr>
              <a:t>Thank you for sending your only son to this group </a:t>
            </a:r>
            <a:br>
              <a:rPr lang="en-US" altLang="zh-TW" sz="2400" dirty="0">
                <a:solidFill>
                  <a:schemeClr val="bg1"/>
                </a:solidFill>
                <a:effectLst/>
                <a:ea typeface="微軟正黑體" panose="020B0604030504040204" pitchFamily="34" charset="-120"/>
                <a:cs typeface="Times New Roman" panose="02020603050405020304" pitchFamily="18" charset="0"/>
              </a:rPr>
            </a:br>
            <a:r>
              <a:rPr lang="en-US" altLang="zh-TW" sz="2400" dirty="0">
                <a:solidFill>
                  <a:schemeClr val="bg1"/>
                </a:solidFill>
                <a:effectLst/>
                <a:ea typeface="微軟正黑體" panose="020B0604030504040204" pitchFamily="34" charset="-120"/>
                <a:cs typeface="Times New Roman" panose="02020603050405020304" pitchFamily="18" charset="0"/>
              </a:rPr>
              <a:t>that is full of history of killings and hatred. </a:t>
            </a:r>
            <a:br>
              <a:rPr lang="en-US" altLang="zh-TW" sz="2400" dirty="0">
                <a:solidFill>
                  <a:schemeClr val="bg1"/>
                </a:solidFill>
                <a:ea typeface="微軟正黑體" panose="020B0604030504040204" pitchFamily="34" charset="-120"/>
                <a:cs typeface="Times New Roman" panose="02020603050405020304" pitchFamily="18" charset="0"/>
              </a:rPr>
            </a:br>
            <a:r>
              <a:rPr lang="en-US" altLang="zh-TW" sz="2400" dirty="0">
                <a:solidFill>
                  <a:schemeClr val="bg1"/>
                </a:solidFill>
                <a:effectLst/>
                <a:ea typeface="微軟正黑體" panose="020B0604030504040204" pitchFamily="34" charset="-120"/>
                <a:cs typeface="Times New Roman" panose="02020603050405020304" pitchFamily="18" charset="0"/>
              </a:rPr>
              <a:t>Please reveal to all Shia Muslims your only son, Jesus Christ.</a:t>
            </a:r>
          </a:p>
          <a:p>
            <a:pPr indent="292608" algn="ctr">
              <a:spcAft>
                <a:spcPts val="1200"/>
              </a:spcAft>
            </a:pPr>
            <a:r>
              <a:rPr lang="en-US" altLang="zh-TW" sz="2400" b="1" dirty="0">
                <a:solidFill>
                  <a:schemeClr val="bg1"/>
                </a:solidFill>
                <a:effectLst/>
                <a:ea typeface="微軟正黑體" panose="020B0604030504040204" pitchFamily="34" charset="-120"/>
                <a:cs typeface="Times New Roman" panose="02020603050405020304" pitchFamily="18" charset="0"/>
              </a:rPr>
              <a:t>Only Christ can heal the tremendous wounds they suffered in the past. </a:t>
            </a:r>
            <a:br>
              <a:rPr lang="en-US" altLang="zh-TW" sz="2400" b="1" dirty="0">
                <a:solidFill>
                  <a:schemeClr val="bg1"/>
                </a:solidFill>
                <a:effectLst/>
                <a:ea typeface="微軟正黑體" panose="020B0604030504040204" pitchFamily="34" charset="-120"/>
                <a:cs typeface="Times New Roman" panose="02020603050405020304" pitchFamily="18" charset="0"/>
              </a:rPr>
            </a:br>
            <a:r>
              <a:rPr lang="en-US" altLang="zh-TW" sz="2400" b="1" dirty="0">
                <a:solidFill>
                  <a:schemeClr val="bg1"/>
                </a:solidFill>
                <a:effectLst/>
                <a:ea typeface="微軟正黑體" panose="020B0604030504040204" pitchFamily="34" charset="-120"/>
                <a:cs typeface="Times New Roman" panose="02020603050405020304" pitchFamily="18" charset="0"/>
              </a:rPr>
              <a:t>Please release Shia Muslims by the Holy Spirit from the bondage and hatred left from the murder of their ancestor, Ali, </a:t>
            </a:r>
            <a:br>
              <a:rPr lang="en-US" altLang="zh-TW" sz="2400" b="1" dirty="0">
                <a:solidFill>
                  <a:schemeClr val="bg1"/>
                </a:solidFill>
                <a:effectLst/>
                <a:ea typeface="微軟正黑體" panose="020B0604030504040204" pitchFamily="34" charset="-120"/>
                <a:cs typeface="Times New Roman" panose="02020603050405020304" pitchFamily="18" charset="0"/>
              </a:rPr>
            </a:br>
            <a:r>
              <a:rPr lang="en-US" altLang="zh-TW" sz="2400" b="1" dirty="0">
                <a:solidFill>
                  <a:schemeClr val="bg1"/>
                </a:solidFill>
                <a:effectLst/>
                <a:ea typeface="微軟正黑體" panose="020B0604030504040204" pitchFamily="34" charset="-120"/>
                <a:cs typeface="Times New Roman" panose="02020603050405020304" pitchFamily="18" charset="0"/>
              </a:rPr>
              <a:t>and turn their lamentation into dancing.</a:t>
            </a:r>
            <a:endParaRPr lang="en-US" sz="3600" b="1" dirty="0">
              <a:solidFill>
                <a:schemeClr val="bg1"/>
              </a:solidFill>
              <a:effectLst/>
              <a:ea typeface="微軟正黑體" panose="020B0604030504040204" pitchFamily="34" charset="-120"/>
            </a:endParaRPr>
          </a:p>
        </p:txBody>
      </p:sp>
      <p:pic>
        <p:nvPicPr>
          <p:cNvPr id="8" name="Picture 7">
            <a:extLst>
              <a:ext uri="{FF2B5EF4-FFF2-40B4-BE49-F238E27FC236}">
                <a16:creationId xmlns:a16="http://schemas.microsoft.com/office/drawing/2014/main" id="{549504ED-18E9-B05C-F8AE-388C73A101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12630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5C9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8F4E3D-DAF4-4B7A-BB84-1CE1EABA76F3}"/>
              </a:ext>
            </a:extLst>
          </p:cNvPr>
          <p:cNvPicPr>
            <a:picLocks noChangeAspect="1"/>
          </p:cNvPicPr>
          <p:nvPr/>
        </p:nvPicPr>
        <p:blipFill rotWithShape="1">
          <a:blip r:embed="rId3">
            <a:extLst>
              <a:ext uri="{28A0092B-C50C-407E-A947-70E740481C1C}">
                <a14:useLocalDpi xmlns:a14="http://schemas.microsoft.com/office/drawing/2010/main" val="0"/>
              </a:ext>
            </a:extLst>
          </a:blip>
          <a:srcRect l="5221" t="13636" r="5221" b="4546"/>
          <a:stretch/>
        </p:blipFill>
        <p:spPr>
          <a:xfrm>
            <a:off x="-31641" y="0"/>
            <a:ext cx="12253458" cy="6858000"/>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676400" y="2020925"/>
            <a:ext cx="8991600" cy="4114800"/>
          </a:xfrm>
          <a:prstGeom prst="rect">
            <a:avLst/>
          </a:prstGeom>
          <a:solidFill>
            <a:srgbClr val="5C364E">
              <a:alpha val="8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8" name="Content Placeholder 2">
            <a:extLst>
              <a:ext uri="{FF2B5EF4-FFF2-40B4-BE49-F238E27FC236}">
                <a16:creationId xmlns:a16="http://schemas.microsoft.com/office/drawing/2014/main" id="{6D771A1C-7B13-ABC5-F89F-A0B5BCF62254}"/>
              </a:ext>
            </a:extLst>
          </p:cNvPr>
          <p:cNvSpPr txBox="1">
            <a:spLocks/>
          </p:cNvSpPr>
          <p:nvPr/>
        </p:nvSpPr>
        <p:spPr>
          <a:xfrm>
            <a:off x="1676400" y="2362200"/>
            <a:ext cx="8991600" cy="3352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Bef>
                <a:spcPts val="0"/>
              </a:spcBef>
              <a:spcAft>
                <a:spcPts val="1200"/>
              </a:spcAft>
              <a:buNone/>
            </a:pPr>
            <a:r>
              <a:rPr lang="en-US" altLang="zh-TW" sz="2400" dirty="0">
                <a:solidFill>
                  <a:schemeClr val="bg1"/>
                </a:solidFill>
                <a:ea typeface="微軟正黑體" panose="020B0604030504040204" pitchFamily="34" charset="-120"/>
                <a:cs typeface="Microsoft JhengHei" panose="020B0604030504040204" pitchFamily="34" charset="-120"/>
              </a:rPr>
              <a:t>Oh Lord, Your word is a lamp for my feet, a light on my path.</a:t>
            </a:r>
            <a:br>
              <a:rPr lang="en-US" altLang="zh-TW" sz="2400" dirty="0">
                <a:solidFill>
                  <a:schemeClr val="bg1"/>
                </a:solidFill>
                <a:ea typeface="微軟正黑體" panose="020B0604030504040204" pitchFamily="34" charset="-120"/>
                <a:cs typeface="Microsoft JhengHei" panose="020B0604030504040204" pitchFamily="34" charset="-120"/>
              </a:rPr>
            </a:br>
            <a:r>
              <a:rPr lang="en-US" altLang="zh-TW" sz="2400" dirty="0">
                <a:solidFill>
                  <a:schemeClr val="bg1"/>
                </a:solidFill>
                <a:ea typeface="微軟正黑體" panose="020B0604030504040204" pitchFamily="34" charset="-120"/>
                <a:cs typeface="Microsoft JhengHei" panose="020B0604030504040204" pitchFamily="34" charset="-120"/>
              </a:rPr>
              <a:t>Only Jesus Christ is our example to follow.</a:t>
            </a:r>
          </a:p>
          <a:p>
            <a:pPr marL="0" indent="0" algn="ctr" fontAlgn="base">
              <a:lnSpc>
                <a:spcPct val="100000"/>
              </a:lnSpc>
              <a:spcBef>
                <a:spcPts val="0"/>
              </a:spcBef>
              <a:spcAft>
                <a:spcPts val="1200"/>
              </a:spcAft>
              <a:buNone/>
            </a:pPr>
            <a:r>
              <a:rPr lang="en-US" altLang="zh-TW" sz="2400" b="1" dirty="0">
                <a:solidFill>
                  <a:schemeClr val="bg1"/>
                </a:solidFill>
                <a:ea typeface="微軟正黑體" panose="020B0604030504040204" pitchFamily="34" charset="-120"/>
                <a:cs typeface="Microsoft JhengHei" panose="020B0604030504040204" pitchFamily="34" charset="-120"/>
              </a:rPr>
              <a:t>Please lead all Sunni Muslims and Sufi Muslims to be enlightened </a:t>
            </a:r>
            <a:br>
              <a:rPr lang="en-US" altLang="zh-TW" sz="2400" b="1" dirty="0">
                <a:solidFill>
                  <a:schemeClr val="bg1"/>
                </a:solidFill>
                <a:ea typeface="微軟正黑體" panose="020B0604030504040204" pitchFamily="34" charset="-120"/>
                <a:cs typeface="Microsoft JhengHei" panose="020B0604030504040204" pitchFamily="34" charset="-120"/>
              </a:rPr>
            </a:br>
            <a:r>
              <a:rPr lang="en-US" altLang="zh-TW" sz="2400" b="1" dirty="0">
                <a:solidFill>
                  <a:schemeClr val="bg1"/>
                </a:solidFill>
                <a:ea typeface="微軟正黑體" panose="020B0604030504040204" pitchFamily="34" charset="-120"/>
                <a:cs typeface="Microsoft JhengHei" panose="020B0604030504040204" pitchFamily="34" charset="-120"/>
              </a:rPr>
              <a:t>by the Holy Spirit when fasting, praying, and meditating. </a:t>
            </a:r>
            <a:br>
              <a:rPr lang="en-US" altLang="zh-TW" sz="2400" b="1" dirty="0">
                <a:solidFill>
                  <a:schemeClr val="bg1"/>
                </a:solidFill>
                <a:ea typeface="微軟正黑體" panose="020B0604030504040204" pitchFamily="34" charset="-120"/>
                <a:cs typeface="Microsoft JhengHei" panose="020B0604030504040204" pitchFamily="34" charset="-120"/>
              </a:rPr>
            </a:br>
            <a:r>
              <a:rPr lang="en-US" altLang="zh-TW" sz="2400" b="1" dirty="0">
                <a:solidFill>
                  <a:schemeClr val="bg1"/>
                </a:solidFill>
                <a:ea typeface="微軟正黑體" panose="020B0604030504040204" pitchFamily="34" charset="-120"/>
                <a:cs typeface="Microsoft JhengHei" panose="020B0604030504040204" pitchFamily="34" charset="-120"/>
              </a:rPr>
              <a:t>By hearing the message about Jesus, our Savior,</a:t>
            </a:r>
            <a:br>
              <a:rPr lang="en-US" altLang="zh-TW" sz="2400" b="1" dirty="0">
                <a:solidFill>
                  <a:schemeClr val="bg1"/>
                </a:solidFill>
                <a:ea typeface="微軟正黑體" panose="020B0604030504040204" pitchFamily="34" charset="-120"/>
                <a:cs typeface="Microsoft JhengHei" panose="020B0604030504040204" pitchFamily="34" charset="-120"/>
              </a:rPr>
            </a:br>
            <a:r>
              <a:rPr lang="en-US" altLang="zh-TW" sz="2400" b="1" dirty="0">
                <a:solidFill>
                  <a:schemeClr val="bg1"/>
                </a:solidFill>
                <a:ea typeface="微軟正黑體" panose="020B0604030504040204" pitchFamily="34" charset="-120"/>
                <a:cs typeface="Microsoft JhengHei" panose="020B0604030504040204" pitchFamily="34" charset="-120"/>
              </a:rPr>
              <a:t>they will receive divine revelation,</a:t>
            </a:r>
            <a:br>
              <a:rPr lang="en-US" altLang="zh-TW" sz="2400" b="1" dirty="0">
                <a:solidFill>
                  <a:schemeClr val="bg1"/>
                </a:solidFill>
                <a:ea typeface="微軟正黑體" panose="020B0604030504040204" pitchFamily="34" charset="-120"/>
                <a:cs typeface="Microsoft JhengHei" panose="020B0604030504040204" pitchFamily="34" charset="-120"/>
              </a:rPr>
            </a:br>
            <a:r>
              <a:rPr lang="en-US" altLang="zh-TW" sz="2400" b="1" dirty="0">
                <a:solidFill>
                  <a:schemeClr val="bg1"/>
                </a:solidFill>
                <a:ea typeface="微軟正黑體" panose="020B0604030504040204" pitchFamily="34" charset="-120"/>
                <a:cs typeface="Microsoft JhengHei" panose="020B0604030504040204" pitchFamily="34" charset="-120"/>
              </a:rPr>
              <a:t>experience the kingdom of God that only Jesus Christ can enter </a:t>
            </a:r>
            <a:br>
              <a:rPr lang="en-US" altLang="zh-TW" sz="2400" b="1" dirty="0">
                <a:solidFill>
                  <a:schemeClr val="bg1"/>
                </a:solidFill>
                <a:ea typeface="微軟正黑體" panose="020B0604030504040204" pitchFamily="34" charset="-120"/>
                <a:cs typeface="Microsoft JhengHei" panose="020B0604030504040204" pitchFamily="34" charset="-120"/>
              </a:rPr>
            </a:br>
            <a:r>
              <a:rPr lang="en-US" altLang="zh-TW" sz="2400" b="1" dirty="0">
                <a:solidFill>
                  <a:schemeClr val="bg1"/>
                </a:solidFill>
                <a:ea typeface="微軟正黑體" panose="020B0604030504040204" pitchFamily="34" charset="-120"/>
                <a:cs typeface="Microsoft JhengHei" panose="020B0604030504040204" pitchFamily="34" charset="-120"/>
              </a:rPr>
              <a:t>and through him to be saved.</a:t>
            </a:r>
            <a:endParaRPr lang="en-US" sz="2400" b="1" dirty="0">
              <a:solidFill>
                <a:schemeClr val="bg1"/>
              </a:solidFill>
              <a:ea typeface="微軟正黑體" panose="020B0604030504040204" pitchFamily="34" charset="-120"/>
            </a:endParaRPr>
          </a:p>
        </p:txBody>
      </p:sp>
      <p:pic>
        <p:nvPicPr>
          <p:cNvPr id="2" name="Picture 1">
            <a:extLst>
              <a:ext uri="{FF2B5EF4-FFF2-40B4-BE49-F238E27FC236}">
                <a16:creationId xmlns:a16="http://schemas.microsoft.com/office/drawing/2014/main" id="{69464C04-6902-F28A-56BC-468493B9C0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7" cy="923480"/>
          </a:xfrm>
          <a:prstGeom prst="rect">
            <a:avLst/>
          </a:prstGeom>
        </p:spPr>
      </p:pic>
      <p:sp>
        <p:nvSpPr>
          <p:cNvPr id="4" name="TextBox 3">
            <a:extLst>
              <a:ext uri="{FF2B5EF4-FFF2-40B4-BE49-F238E27FC236}">
                <a16:creationId xmlns:a16="http://schemas.microsoft.com/office/drawing/2014/main" id="{2588F52B-AD85-31F0-558F-8AA53D58BD78}"/>
              </a:ext>
            </a:extLst>
          </p:cNvPr>
          <p:cNvSpPr txBox="1"/>
          <p:nvPr/>
        </p:nvSpPr>
        <p:spPr>
          <a:xfrm>
            <a:off x="3701602" y="650557"/>
            <a:ext cx="4832798" cy="523220"/>
          </a:xfrm>
          <a:prstGeom prst="rect">
            <a:avLst/>
          </a:prstGeom>
          <a:noFill/>
        </p:spPr>
        <p:txBody>
          <a:bodyPr wrap="none" rtlCol="0">
            <a:spAutoFit/>
          </a:bodyPr>
          <a:lstStyle/>
          <a:p>
            <a:r>
              <a:rPr lang="en-US" altLang="zh-TW" sz="2800" b="1" dirty="0">
                <a:solidFill>
                  <a:schemeClr val="accent4">
                    <a:lumMod val="20000"/>
                    <a:lumOff val="80000"/>
                  </a:schemeClr>
                </a:solidFill>
                <a:ea typeface="Microsoft JhengHei" panose="020B0604030504040204" pitchFamily="34" charset="-120"/>
              </a:rPr>
              <a:t>Pray for the Sunni Sufi Muslims</a:t>
            </a:r>
            <a:endParaRPr lang="en-MY" sz="2800" b="1" dirty="0">
              <a:solidFill>
                <a:schemeClr val="accent4">
                  <a:lumMod val="20000"/>
                  <a:lumOff val="80000"/>
                </a:schemeClr>
              </a:solidFill>
              <a:ea typeface="Microsoft JhengHei" panose="020B0604030504040204" pitchFamily="34" charset="-120"/>
            </a:endParaRPr>
          </a:p>
        </p:txBody>
      </p:sp>
    </p:spTree>
    <p:extLst>
      <p:ext uri="{BB962C8B-B14F-4D97-AF65-F5344CB8AC3E}">
        <p14:creationId xmlns:p14="http://schemas.microsoft.com/office/powerpoint/2010/main" val="4241285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739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17A95-6856-44FC-84B8-1FB10049F32C}"/>
              </a:ext>
            </a:extLst>
          </p:cNvPr>
          <p:cNvPicPr>
            <a:picLocks noChangeAspect="1"/>
          </p:cNvPicPr>
          <p:nvPr/>
        </p:nvPicPr>
        <p:blipFill rotWithShape="1">
          <a:blip r:embed="rId3">
            <a:extLst>
              <a:ext uri="{28A0092B-C50C-407E-A947-70E740481C1C}">
                <a14:useLocalDpi xmlns:a14="http://schemas.microsoft.com/office/drawing/2010/main" val="0"/>
              </a:ext>
            </a:extLst>
          </a:blip>
          <a:srcRect l="25926" t="18887" r="-463" b="25837"/>
          <a:stretch/>
        </p:blipFill>
        <p:spPr>
          <a:xfrm>
            <a:off x="0" y="-21432"/>
            <a:ext cx="12268200" cy="6900863"/>
          </a:xfrm>
          <a:prstGeom prst="rect">
            <a:avLst/>
          </a:prstGeom>
        </p:spPr>
      </p:pic>
      <p:sp>
        <p:nvSpPr>
          <p:cNvPr id="9" name="Rectangle 8">
            <a:extLst>
              <a:ext uri="{FF2B5EF4-FFF2-40B4-BE49-F238E27FC236}">
                <a16:creationId xmlns:a16="http://schemas.microsoft.com/office/drawing/2014/main" id="{DEB9E7C4-3AEA-4BD1-AAEF-321AED334C31}"/>
              </a:ext>
            </a:extLst>
          </p:cNvPr>
          <p:cNvSpPr/>
          <p:nvPr/>
        </p:nvSpPr>
        <p:spPr>
          <a:xfrm>
            <a:off x="1828800" y="1779016"/>
            <a:ext cx="9144000" cy="4167634"/>
          </a:xfrm>
          <a:prstGeom prst="rect">
            <a:avLst/>
          </a:prstGeom>
          <a:solidFill>
            <a:srgbClr val="0473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800" dirty="0">
              <a:solidFill>
                <a:srgbClr val="B7E3D6"/>
              </a:solidFill>
            </a:endParaRPr>
          </a:p>
        </p:txBody>
      </p:sp>
      <p:sp>
        <p:nvSpPr>
          <p:cNvPr id="3" name="TextBox 2">
            <a:extLst>
              <a:ext uri="{FF2B5EF4-FFF2-40B4-BE49-F238E27FC236}">
                <a16:creationId xmlns:a16="http://schemas.microsoft.com/office/drawing/2014/main" id="{A9AC2DC8-DB9D-F077-50AE-4F5839F30FC8}"/>
              </a:ext>
            </a:extLst>
          </p:cNvPr>
          <p:cNvSpPr txBox="1"/>
          <p:nvPr/>
        </p:nvSpPr>
        <p:spPr>
          <a:xfrm>
            <a:off x="2362200" y="846235"/>
            <a:ext cx="7239000" cy="523220"/>
          </a:xfrm>
          <a:prstGeom prst="rect">
            <a:avLst/>
          </a:prstGeom>
          <a:noFill/>
        </p:spPr>
        <p:txBody>
          <a:bodyPr wrap="square">
            <a:spAutoFit/>
          </a:bodyPr>
          <a:lstStyle/>
          <a:p>
            <a:pPr marL="0" marR="0" algn="ctr">
              <a:spcAft>
                <a:spcPts val="1200"/>
              </a:spcAft>
            </a:pPr>
            <a:r>
              <a:rPr lang="en-US" altLang="zh-TW" sz="2800" b="1" dirty="0">
                <a:solidFill>
                  <a:schemeClr val="accent4">
                    <a:lumMod val="20000"/>
                    <a:lumOff val="80000"/>
                  </a:schemeClr>
                </a:solidFill>
                <a:ea typeface="微軟正黑體" panose="020B0604030504040204" pitchFamily="34" charset="-120"/>
              </a:rPr>
              <a:t>Pray for the Stability of the Muslim Society</a:t>
            </a:r>
            <a:endParaRPr lang="en-US" sz="2800" b="1" dirty="0">
              <a:solidFill>
                <a:schemeClr val="accent4">
                  <a:lumMod val="20000"/>
                  <a:lumOff val="80000"/>
                </a:schemeClr>
              </a:solidFill>
              <a:ea typeface="微軟正黑體" panose="020B0604030504040204" pitchFamily="34" charset="-120"/>
            </a:endParaRPr>
          </a:p>
        </p:txBody>
      </p:sp>
      <p:sp>
        <p:nvSpPr>
          <p:cNvPr id="4" name="TextBox 3">
            <a:extLst>
              <a:ext uri="{FF2B5EF4-FFF2-40B4-BE49-F238E27FC236}">
                <a16:creationId xmlns:a16="http://schemas.microsoft.com/office/drawing/2014/main" id="{9FA3A194-C503-40DA-A414-5A81E648332D}"/>
              </a:ext>
            </a:extLst>
          </p:cNvPr>
          <p:cNvSpPr txBox="1"/>
          <p:nvPr/>
        </p:nvSpPr>
        <p:spPr>
          <a:xfrm>
            <a:off x="1828800" y="2210068"/>
            <a:ext cx="9067800" cy="3200876"/>
          </a:xfrm>
          <a:prstGeom prst="rect">
            <a:avLst/>
          </a:prstGeom>
          <a:noFill/>
        </p:spPr>
        <p:txBody>
          <a:bodyPr wrap="square">
            <a:spAutoFit/>
          </a:bodyPr>
          <a:lstStyle/>
          <a:p>
            <a:pPr marL="0" indent="0" algn="ctr">
              <a:spcAft>
                <a:spcPts val="1200"/>
              </a:spcAft>
              <a:buNone/>
            </a:pPr>
            <a:r>
              <a:rPr lang="en-US" sz="2400" dirty="0">
                <a:solidFill>
                  <a:schemeClr val="bg1"/>
                </a:solidFill>
                <a:ea typeface="微軟正黑體" panose="020B0604030504040204" pitchFamily="34" charset="-120"/>
              </a:rPr>
              <a:t>Dear Heavenly Father,</a:t>
            </a:r>
            <a:br>
              <a:rPr lang="en-US" altLang="zh-TW" sz="2400" dirty="0">
                <a:solidFill>
                  <a:schemeClr val="bg1"/>
                </a:solidFill>
                <a:ea typeface="微軟正黑體" panose="020B0604030504040204" pitchFamily="34" charset="-120"/>
              </a:rPr>
            </a:br>
            <a:r>
              <a:rPr lang="en-US" altLang="zh-TW" sz="2400" dirty="0">
                <a:solidFill>
                  <a:schemeClr val="bg1"/>
                </a:solidFill>
                <a:ea typeface="微軟正黑體" panose="020B0604030504040204" pitchFamily="34" charset="-120"/>
              </a:rPr>
              <a:t>Please open the minds of the Muslim community, so that they realize that the best way to solve problems is not to conquer by force, </a:t>
            </a:r>
            <a:br>
              <a:rPr lang="en-US" altLang="zh-TW" sz="2400" dirty="0">
                <a:solidFill>
                  <a:schemeClr val="bg1"/>
                </a:solidFill>
                <a:ea typeface="微軟正黑體" panose="020B0604030504040204" pitchFamily="34" charset="-120"/>
              </a:rPr>
            </a:br>
            <a:r>
              <a:rPr lang="en-US" altLang="zh-TW" sz="2400" dirty="0">
                <a:solidFill>
                  <a:schemeClr val="bg1"/>
                </a:solidFill>
                <a:ea typeface="微軟正黑體" panose="020B0604030504040204" pitchFamily="34" charset="-120"/>
              </a:rPr>
              <a:t>but to rely on the love and peace that comes from the true God.</a:t>
            </a:r>
          </a:p>
          <a:p>
            <a:pPr marL="0" indent="0" algn="ctr">
              <a:spcAft>
                <a:spcPts val="1200"/>
              </a:spcAft>
              <a:buNone/>
            </a:pPr>
            <a:r>
              <a:rPr lang="en-US" altLang="zh-TW" sz="2400" b="1" dirty="0">
                <a:solidFill>
                  <a:schemeClr val="bg1"/>
                </a:solidFill>
                <a:ea typeface="微軟正黑體" panose="020B0604030504040204" pitchFamily="34" charset="-120"/>
              </a:rPr>
              <a:t>Please make them see through the mistakes of the few extremists,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no longer be manipulated and used by the evil ones,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cherish their own lives and the lives of others,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pursue the peaceful coexistence with all nations and peoples.</a:t>
            </a:r>
            <a:endParaRPr lang="en-US" sz="2400" b="1" dirty="0">
              <a:solidFill>
                <a:schemeClr val="bg1"/>
              </a:solidFill>
              <a:ea typeface="微軟正黑體" panose="020B0604030504040204" pitchFamily="34" charset="-120"/>
            </a:endParaRPr>
          </a:p>
        </p:txBody>
      </p:sp>
      <p:pic>
        <p:nvPicPr>
          <p:cNvPr id="8" name="Picture 7">
            <a:extLst>
              <a:ext uri="{FF2B5EF4-FFF2-40B4-BE49-F238E27FC236}">
                <a16:creationId xmlns:a16="http://schemas.microsoft.com/office/drawing/2014/main" id="{AC18E7A0-5D00-467A-9E2B-39DC619E3A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spTree>
    <p:extLst>
      <p:ext uri="{BB962C8B-B14F-4D97-AF65-F5344CB8AC3E}">
        <p14:creationId xmlns:p14="http://schemas.microsoft.com/office/powerpoint/2010/main" val="2320274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99F5B4-1AE7-4686-9BA1-47073B6A7411}"/>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62741"/>
            <a:ext cx="12268200" cy="6900863"/>
          </a:xfrm>
          <a:prstGeom prst="rect">
            <a:avLst/>
          </a:prstGeom>
        </p:spPr>
      </p:pic>
      <p:sp>
        <p:nvSpPr>
          <p:cNvPr id="4" name="Rectangle 3">
            <a:extLst>
              <a:ext uri="{FF2B5EF4-FFF2-40B4-BE49-F238E27FC236}">
                <a16:creationId xmlns:a16="http://schemas.microsoft.com/office/drawing/2014/main" id="{85D81946-DE6A-FEB3-BE36-BD963B28C12D}"/>
              </a:ext>
            </a:extLst>
          </p:cNvPr>
          <p:cNvSpPr/>
          <p:nvPr/>
        </p:nvSpPr>
        <p:spPr>
          <a:xfrm>
            <a:off x="1295401" y="1905000"/>
            <a:ext cx="9677399" cy="4230725"/>
          </a:xfrm>
          <a:prstGeom prst="rect">
            <a:avLst/>
          </a:prstGeom>
          <a:solidFill>
            <a:srgbClr val="5C364E">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7" name="TextBox 6">
            <a:extLst>
              <a:ext uri="{FF2B5EF4-FFF2-40B4-BE49-F238E27FC236}">
                <a16:creationId xmlns:a16="http://schemas.microsoft.com/office/drawing/2014/main" id="{CCDDC02D-BF17-4209-B8FA-6E7707F49146}"/>
              </a:ext>
            </a:extLst>
          </p:cNvPr>
          <p:cNvSpPr txBox="1"/>
          <p:nvPr/>
        </p:nvSpPr>
        <p:spPr>
          <a:xfrm>
            <a:off x="2743201" y="772180"/>
            <a:ext cx="7238999" cy="523220"/>
          </a:xfrm>
          <a:prstGeom prst="rect">
            <a:avLst/>
          </a:prstGeom>
          <a:noFill/>
        </p:spPr>
        <p:txBody>
          <a:bodyPr wrap="square">
            <a:spAutoFit/>
          </a:bodyPr>
          <a:lstStyle/>
          <a:p>
            <a:pPr marL="0" marR="0" algn="ctr">
              <a:spcBef>
                <a:spcPts val="0"/>
              </a:spcBef>
              <a:spcAft>
                <a:spcPts val="600"/>
              </a:spcAft>
            </a:pPr>
            <a:r>
              <a:rPr lang="en-US" sz="2800" b="1" dirty="0">
                <a:solidFill>
                  <a:schemeClr val="accent4">
                    <a:lumMod val="20000"/>
                    <a:lumOff val="80000"/>
                  </a:schemeClr>
                </a:solidFill>
                <a:ea typeface="微軟正黑體" panose="020B0604030504040204" pitchFamily="34" charset="-120"/>
              </a:rPr>
              <a:t>Pray for Jesus’ Followers among Muslims</a:t>
            </a:r>
          </a:p>
        </p:txBody>
      </p:sp>
      <p:sp>
        <p:nvSpPr>
          <p:cNvPr id="3" name="TextBox 2">
            <a:extLst>
              <a:ext uri="{FF2B5EF4-FFF2-40B4-BE49-F238E27FC236}">
                <a16:creationId xmlns:a16="http://schemas.microsoft.com/office/drawing/2014/main" id="{E131D217-1C5B-AF08-F143-4B7533CD6E0E}"/>
              </a:ext>
            </a:extLst>
          </p:cNvPr>
          <p:cNvSpPr txBox="1"/>
          <p:nvPr/>
        </p:nvSpPr>
        <p:spPr>
          <a:xfrm>
            <a:off x="1295400" y="2235258"/>
            <a:ext cx="9677399" cy="3632142"/>
          </a:xfrm>
          <a:prstGeom prst="rect">
            <a:avLst/>
          </a:prstGeom>
          <a:noFill/>
        </p:spPr>
        <p:txBody>
          <a:bodyPr wrap="square">
            <a:spAutoFit/>
          </a:bodyPr>
          <a:lstStyle/>
          <a:p>
            <a:pPr indent="292608" algn="ctr">
              <a:spcAft>
                <a:spcPts val="1200"/>
              </a:spcAft>
            </a:pPr>
            <a:r>
              <a:rPr lang="en-US" sz="2400" dirty="0">
                <a:solidFill>
                  <a:schemeClr val="bg1"/>
                </a:solidFill>
                <a:ea typeface="微軟正黑體" panose="020B0604030504040204" pitchFamily="34" charset="-120"/>
              </a:rPr>
              <a:t>Dear Heavenly Father,</a:t>
            </a:r>
            <a:br>
              <a:rPr lang="en-US" altLang="zh-TW" sz="2400" dirty="0">
                <a:solidFill>
                  <a:schemeClr val="bg1"/>
                </a:solidFill>
                <a:ea typeface="微軟正黑體" panose="020B0604030504040204" pitchFamily="34" charset="-120"/>
              </a:rPr>
            </a:br>
            <a:r>
              <a:rPr lang="en-US" altLang="zh-TW" sz="2400" dirty="0">
                <a:solidFill>
                  <a:schemeClr val="bg1"/>
                </a:solidFill>
                <a:ea typeface="微軟正黑體" panose="020B0604030504040204" pitchFamily="34" charset="-120"/>
              </a:rPr>
              <a:t>We pray for all brothers and sisters who keep the faith and are disciples of our Lord, Jesus Christ, in the Muslim world.</a:t>
            </a:r>
          </a:p>
          <a:p>
            <a:pPr indent="292608" algn="ctr">
              <a:spcAft>
                <a:spcPts val="1200"/>
              </a:spcAft>
            </a:pPr>
            <a:r>
              <a:rPr lang="en-US" altLang="zh-TW" sz="2400" b="1" dirty="0">
                <a:solidFill>
                  <a:schemeClr val="bg1"/>
                </a:solidFill>
                <a:ea typeface="微軟正黑體" panose="020B0604030504040204" pitchFamily="34" charset="-120"/>
              </a:rPr>
              <a:t>We ask the Lord to provide your people with their daily needs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and keep them safe.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May the Lord give them courage and hope,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With the power of the Holy Spirit to be light and salt among their people,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and in wisdom to spread the gospel of the Savior's grace. </a:t>
            </a:r>
            <a:br>
              <a:rPr lang="en-US" altLang="zh-TW" sz="2400" b="1" dirty="0">
                <a:solidFill>
                  <a:schemeClr val="bg1"/>
                </a:solidFill>
                <a:ea typeface="微軟正黑體" panose="020B0604030504040204" pitchFamily="34" charset="-120"/>
              </a:rPr>
            </a:br>
            <a:r>
              <a:rPr lang="en-US" altLang="zh-TW" sz="2400" b="1" dirty="0">
                <a:solidFill>
                  <a:schemeClr val="bg1"/>
                </a:solidFill>
                <a:ea typeface="微軟正黑體" panose="020B0604030504040204" pitchFamily="34" charset="-120"/>
              </a:rPr>
              <a:t>In the name of our Lord Jesus Christ. Amen!</a:t>
            </a:r>
            <a:endParaRPr lang="en-US" sz="2400" b="1" dirty="0">
              <a:solidFill>
                <a:schemeClr val="bg1"/>
              </a:solidFill>
              <a:ea typeface="微軟正黑體" panose="020B0604030504040204" pitchFamily="34" charset="-120"/>
            </a:endParaRPr>
          </a:p>
        </p:txBody>
      </p:sp>
      <p:pic>
        <p:nvPicPr>
          <p:cNvPr id="2" name="Picture 1">
            <a:extLst>
              <a:ext uri="{FF2B5EF4-FFF2-40B4-BE49-F238E27FC236}">
                <a16:creationId xmlns:a16="http://schemas.microsoft.com/office/drawing/2014/main" id="{1045F01D-B179-53B2-59F4-231931404B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7" cy="923480"/>
          </a:xfrm>
          <a:prstGeom prst="rect">
            <a:avLst/>
          </a:prstGeom>
        </p:spPr>
      </p:pic>
    </p:spTree>
    <p:extLst>
      <p:ext uri="{BB962C8B-B14F-4D97-AF65-F5344CB8AC3E}">
        <p14:creationId xmlns:p14="http://schemas.microsoft.com/office/powerpoint/2010/main" val="308953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202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11501</TotalTime>
  <Words>1702</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Helvetica Neue</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2726</cp:revision>
  <dcterms:created xsi:type="dcterms:W3CDTF">2020-11-06T17:04:32Z</dcterms:created>
  <dcterms:modified xsi:type="dcterms:W3CDTF">2023-04-03T03:03:34Z</dcterms:modified>
</cp:coreProperties>
</file>