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</p:sldMasterIdLst>
  <p:notesMasterIdLst>
    <p:notesMasterId r:id="rId13"/>
  </p:notesMasterIdLst>
  <p:sldIdLst>
    <p:sldId id="270" r:id="rId2"/>
    <p:sldId id="311" r:id="rId3"/>
    <p:sldId id="355" r:id="rId4"/>
    <p:sldId id="363" r:id="rId5"/>
    <p:sldId id="361" r:id="rId6"/>
    <p:sldId id="364" r:id="rId7"/>
    <p:sldId id="349" r:id="rId8"/>
    <p:sldId id="356" r:id="rId9"/>
    <p:sldId id="365" r:id="rId10"/>
    <p:sldId id="362" r:id="rId11"/>
    <p:sldId id="34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ther fan" initials="ef" lastIdx="1" clrIdx="0">
    <p:extLst>
      <p:ext uri="{19B8F6BF-5375-455C-9EA6-DF929625EA0E}">
        <p15:presenceInfo xmlns:p15="http://schemas.microsoft.com/office/powerpoint/2012/main" userId="075f14a0ffea5f7f" providerId="Windows Live"/>
      </p:ext>
    </p:extLst>
  </p:cmAuthor>
  <p:cmAuthor id="2" name="Yeng Shiow Lim" initials="YSL" lastIdx="1" clrIdx="1">
    <p:extLst>
      <p:ext uri="{19B8F6BF-5375-455C-9EA6-DF929625EA0E}">
        <p15:presenceInfo xmlns:p15="http://schemas.microsoft.com/office/powerpoint/2012/main" userId="385ee0dce7a98e8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5C9A"/>
    <a:srgbClr val="F8E108"/>
    <a:srgbClr val="FFFFFF"/>
    <a:srgbClr val="FFFFCC"/>
    <a:srgbClr val="533993"/>
    <a:srgbClr val="A80080"/>
    <a:srgbClr val="670D0D"/>
    <a:srgbClr val="8F2407"/>
    <a:srgbClr val="36285E"/>
    <a:srgbClr val="9255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3" autoAdjust="0"/>
    <p:restoredTop sz="87925" autoAdjust="0"/>
  </p:normalViewPr>
  <p:slideViewPr>
    <p:cSldViewPr>
      <p:cViewPr varScale="1">
        <p:scale>
          <a:sx n="63" d="100"/>
          <a:sy n="63" d="100"/>
        </p:scale>
        <p:origin x="327" y="48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9FC77-4C07-4250-9504-1442D3B1CB40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0A47A-5C7E-436F-BE97-00A4918567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5%BC%97%E6%8B%89%E5%9F%BA%E7%B1%B3%E5%B0%94%C2%B7%E6%99%AE%E4%BA%AC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zh.wikipedia.org/wiki/%E5%8E%BB%E7%BA%B3%E7%B2%B9%E5%8C%96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4%BF%84%E8%BB%8D" TargetMode="External"/><Relationship Id="rId3" Type="http://schemas.openxmlformats.org/officeDocument/2006/relationships/hyperlink" Target="https://zh.wikipedia.org/wiki/%E5%9F%BA%E8%BC%94" TargetMode="External"/><Relationship Id="rId7" Type="http://schemas.openxmlformats.org/officeDocument/2006/relationships/hyperlink" Target="https://zh.wikipedia.org/wiki/%E5%8D%A2%E7%94%98%E6%96%AF%E5%85%8B%E4%BA%BA%E6%B0%91%E5%85%B1%E5%92%8C%E5%9B%BD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zh.wikipedia.org/wiki/%E9%A0%93%E6%B6%85%E8%8C%A8%E5%85%8B%E4%BA%BA%E6%B0%91%E5%85%B1%E5%92%8C%E5%9C%8B" TargetMode="External"/><Relationship Id="rId11" Type="http://schemas.openxmlformats.org/officeDocument/2006/relationships/hyperlink" Target="https://zh.wikipedia.org/wiki/%E5%93%88%E7%88%BE%E7%A7%91%E5%A4%AB" TargetMode="External"/><Relationship Id="rId5" Type="http://schemas.openxmlformats.org/officeDocument/2006/relationships/hyperlink" Target="https://zh.wikipedia.org/wiki/%E5%9F%BA%E8%BE%85%E7%BD%97%E6%96%AF" TargetMode="External"/><Relationship Id="rId10" Type="http://schemas.openxmlformats.org/officeDocument/2006/relationships/hyperlink" Target="https://zh.wikipedia.org/wiki/%E6%95%96%E5%BE%B7%E8%96%A9" TargetMode="External"/><Relationship Id="rId4" Type="http://schemas.openxmlformats.org/officeDocument/2006/relationships/hyperlink" Target="https://zh.wikipedia.org/wiki/%E6%9D%B1%E6%96%AF%E6%8B%89%E5%A4%AB%E6%B0%91%E6%97%8F" TargetMode="External"/><Relationship Id="rId9" Type="http://schemas.openxmlformats.org/officeDocument/2006/relationships/hyperlink" Target="https://zh.wikipedia.org/wiki/%E9%A0%93%E5%B7%B4%E6%96%AF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800" dirty="0"/>
              <a:t>  </a:t>
            </a:r>
          </a:p>
          <a:p>
            <a:r>
              <a:rPr lang="en-US" altLang="zh-CN" sz="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2022</a:t>
            </a:r>
            <a:r>
              <a:rPr lang="zh-CN" altLang="en-US" sz="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年</a:t>
            </a:r>
            <a:r>
              <a:rPr lang="en-US" altLang="zh-CN" sz="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zh-CN" altLang="en-US" sz="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月</a:t>
            </a:r>
            <a:r>
              <a:rPr lang="en-US" altLang="zh-CN" sz="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24</a:t>
            </a:r>
            <a:r>
              <a:rPr lang="zh-CN" altLang="en-US" sz="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日，清晨，</a:t>
            </a:r>
            <a:r>
              <a:rPr lang="zh-CN" altLang="en-US" sz="8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 tooltip="弗拉基米尔·普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普京</a:t>
            </a:r>
            <a:r>
              <a:rPr lang="zh-CN" altLang="en-US" sz="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宣告以“去軍事化”及“</a:t>
            </a:r>
            <a:r>
              <a:rPr lang="zh-CN" altLang="en-US" sz="8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 tooltip="去纳粹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去納粹化</a:t>
            </a:r>
            <a:r>
              <a:rPr lang="zh-CN" altLang="en-US" sz="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”為名對烏克蘭採取特別軍事行動。</a:t>
            </a:r>
            <a:endParaRPr lang="en-US" sz="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Ukraine Christians sing hymn of hope, love, forgiveness and peace in the subway hall.</a:t>
            </a:r>
          </a:p>
          <a:p>
            <a:r>
              <a:rPr lang="en-US" dirty="0"/>
              <a:t>https://www.youtube.com/watch?v=RCC5WhzaWYs&amp;ab_channel=ChristianVibesTV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70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57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現任總統</a:t>
            </a:r>
            <a:r>
              <a:rPr lang="zh-TW" sz="1600" b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澤連斯基</a:t>
            </a:r>
            <a:r>
              <a:rPr lang="zh-TW" altLang="en-US" sz="1600" b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是</a:t>
            </a:r>
            <a:r>
              <a:rPr lang="zh-TW" alt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猶太人。</a:t>
            </a:r>
            <a:endParaRPr lang="en-MY" altLang="zh-TW" sz="1600" b="0" dirty="0">
              <a:solidFill>
                <a:srgbClr val="FFFF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182880" indent="-18288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1600" b="0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YaHei" panose="020B0503020204020204" pitchFamily="34" charset="-122"/>
              </a:rPr>
              <a:t>歐洲</a:t>
            </a:r>
            <a:r>
              <a:rPr lang="zh-TW" sz="1600" b="0" dirty="0">
                <a:solidFill>
                  <a:srgbClr val="FFFF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YaHei" panose="020B0503020204020204" pitchFamily="34" charset="-122"/>
              </a:rPr>
              <a:t>面積第二大國</a:t>
            </a:r>
            <a:r>
              <a:rPr lang="en-US" altLang="zh-TW" sz="1600" b="0" dirty="0">
                <a:solidFill>
                  <a:srgbClr val="FFFF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YaHei" panose="020B0503020204020204" pitchFamily="34" charset="-122"/>
              </a:rPr>
              <a:t>, </a:t>
            </a:r>
            <a:r>
              <a:rPr lang="en-US" altLang="zh-TW" sz="1600" b="0" dirty="0" err="1">
                <a:solidFill>
                  <a:srgbClr val="FFFF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YaHei" panose="020B0503020204020204" pitchFamily="34" charset="-122"/>
              </a:rPr>
              <a:t>僅次於俄國。是德國地四倍</a:t>
            </a:r>
            <a:r>
              <a:rPr lang="en-US" altLang="zh-TW" sz="1600" b="0" dirty="0">
                <a:solidFill>
                  <a:srgbClr val="FFFF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YaHei" panose="020B0503020204020204" pitchFamily="34" charset="-122"/>
              </a:rPr>
              <a:t>。</a:t>
            </a:r>
          </a:p>
          <a:p>
            <a:pPr marL="182880" indent="-18288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sz="1600" b="0" dirty="0">
                <a:solidFill>
                  <a:srgbClr val="FFFF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世上第三大糧食出口國</a:t>
            </a:r>
            <a:r>
              <a:rPr lang="en-US" altLang="zh-TW" sz="1600" b="0" dirty="0">
                <a:solidFill>
                  <a:srgbClr val="FFFF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, </a:t>
            </a:r>
            <a:r>
              <a:rPr lang="zh-TW" sz="1600" b="0" dirty="0">
                <a:solidFill>
                  <a:srgbClr val="FFFF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是歐洲糧倉。</a:t>
            </a:r>
            <a:endParaRPr lang="en-US" altLang="zh-TW" sz="1600" b="0" dirty="0">
              <a:solidFill>
                <a:srgbClr val="FFFF00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182880" indent="-182880">
              <a:lnSpc>
                <a:spcPts val="3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FFFF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4400</a:t>
            </a:r>
            <a:r>
              <a:rPr lang="zh-TW" sz="1600" b="0" dirty="0">
                <a:solidFill>
                  <a:srgbClr val="FFFF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萬</a:t>
            </a:r>
            <a:r>
              <a:rPr lang="zh-TW" altLang="en-US" sz="1600" b="0" dirty="0">
                <a:solidFill>
                  <a:srgbClr val="FFFF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人口</a:t>
            </a:r>
            <a:r>
              <a:rPr lang="zh-TW" sz="1600" b="0" dirty="0">
                <a:solidFill>
                  <a:srgbClr val="FFFF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sz="1600" b="0" dirty="0">
                <a:solidFill>
                  <a:srgbClr val="FFFF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130</a:t>
            </a:r>
            <a:r>
              <a:rPr lang="zh-TW" sz="1600" b="0" dirty="0">
                <a:solidFill>
                  <a:srgbClr val="FFFF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民族。東正教</a:t>
            </a:r>
            <a:r>
              <a:rPr lang="en-US" sz="1600" b="0" dirty="0">
                <a:solidFill>
                  <a:srgbClr val="FFFF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63% </a:t>
            </a:r>
            <a:endParaRPr lang="en-US" altLang="zh-TW" sz="1600" b="0" dirty="0">
              <a:solidFill>
                <a:srgbClr val="FFFF00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182880" indent="-182880">
              <a:lnSpc>
                <a:spcPts val="3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FFFF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50</a:t>
            </a:r>
            <a:r>
              <a:rPr lang="zh-TW" sz="1600" b="0" dirty="0">
                <a:solidFill>
                  <a:srgbClr val="FFFF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萬  克裡米亞韃靼、土耳其、</a:t>
            </a:r>
            <a:r>
              <a:rPr lang="en-US" altLang="zh-TW" sz="1600" b="0" dirty="0">
                <a:solidFill>
                  <a:srgbClr val="FFFF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sz="1600" b="0" dirty="0">
                <a:solidFill>
                  <a:srgbClr val="FFFF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阿拉伯和中亞穆斯林族羣。</a:t>
            </a:r>
            <a:endParaRPr lang="en-US" altLang="zh-TW" sz="1600" b="0" i="0" dirty="0">
              <a:solidFill>
                <a:srgbClr val="FFFF00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182880" marR="0" lvl="0" indent="-18288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TW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1941-1944</a:t>
            </a:r>
            <a:r>
              <a:rPr lang="zh-TW" alt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年間，烏克蘭境內的</a:t>
            </a:r>
            <a:r>
              <a:rPr lang="en-US" altLang="zh-TW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100</a:t>
            </a:r>
            <a:r>
              <a:rPr lang="zh-TW" alt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多萬猶太人被殺害，至今仍</a:t>
            </a:r>
            <a:r>
              <a:rPr lang="zh-TW" altLang="en-US" sz="1600" b="0" dirty="0">
                <a:solidFill>
                  <a:srgbClr val="FFFF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有</a:t>
            </a:r>
            <a:r>
              <a:rPr lang="en-US" altLang="zh-TW" sz="1600" b="0" dirty="0">
                <a:solidFill>
                  <a:srgbClr val="FFFF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1600" b="0" dirty="0">
                <a:solidFill>
                  <a:srgbClr val="FFFF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萬</a:t>
            </a:r>
            <a:r>
              <a:rPr lang="zh-TW" alt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猶太人</a:t>
            </a:r>
            <a:endParaRPr lang="en-US" altLang="zh-TW" sz="16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182880" indent="-182880">
              <a:lnSpc>
                <a:spcPts val="3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51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在</a:t>
            </a:r>
            <a:r>
              <a:rPr lang="en-US" altLang="zh-CN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9</a:t>
            </a:r>
            <a:r>
              <a:rPr lang="zh-CN" alt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世紀時，以烏克蘭首都</a:t>
            </a:r>
            <a:r>
              <a:rPr lang="zh-CN" altLang="en-US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 tooltip="基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基輔</a:t>
            </a:r>
            <a:r>
              <a:rPr lang="zh-CN" alt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為中心，古代</a:t>
            </a:r>
            <a:r>
              <a:rPr lang="zh-CN" altLang="en-US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 tooltip="东斯拉夫民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東斯拉夫人</a:t>
            </a:r>
            <a:r>
              <a:rPr lang="zh-CN" alt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建立了第一個民族國家</a:t>
            </a:r>
            <a:r>
              <a:rPr lang="zh-CN" altLang="en-US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 tooltip="基辅罗斯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基輔羅斯</a:t>
            </a:r>
            <a:r>
              <a:rPr lang="zh-CN" alt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，</a:t>
            </a:r>
            <a:br>
              <a:rPr lang="en-MY" altLang="zh-CN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zh-CN" alt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曾一度十分強盛，直至</a:t>
            </a:r>
            <a:r>
              <a:rPr lang="en-US" altLang="zh-CN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12</a:t>
            </a:r>
            <a:r>
              <a:rPr lang="zh-CN" alt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世紀分裂。</a:t>
            </a:r>
            <a:br>
              <a:rPr lang="en-MY" altLang="zh-CN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zh-TW" sz="1200" dirty="0">
                <a:solidFill>
                  <a:schemeClr val="tx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分成</a:t>
            </a:r>
            <a:r>
              <a:rPr lang="zh-TW" altLang="en-US" sz="1200" dirty="0">
                <a:solidFill>
                  <a:schemeClr val="tx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俄羅斯</a:t>
            </a:r>
            <a:r>
              <a:rPr lang="en-US" altLang="zh-TW" sz="1200" dirty="0">
                <a:solidFill>
                  <a:schemeClr val="tx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(</a:t>
            </a:r>
            <a:r>
              <a:rPr lang="zh-TW" sz="1200" dirty="0">
                <a:solidFill>
                  <a:schemeClr val="tx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大俄羅斯人</a:t>
            </a:r>
            <a:r>
              <a:rPr lang="en-US" altLang="zh-TW" sz="1200" dirty="0">
                <a:solidFill>
                  <a:schemeClr val="tx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)</a:t>
            </a:r>
            <a:r>
              <a:rPr lang="zh-TW" sz="1200" dirty="0">
                <a:solidFill>
                  <a:schemeClr val="tx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、</a:t>
            </a:r>
            <a:r>
              <a:rPr lang="zh-TW" sz="1200" dirty="0">
                <a:solidFill>
                  <a:schemeClr val="tx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烏克蘭</a:t>
            </a:r>
            <a:r>
              <a:rPr lang="en-US" altLang="zh-TW" sz="1200" dirty="0">
                <a:solidFill>
                  <a:schemeClr val="tx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TW" sz="1200" dirty="0">
                <a:solidFill>
                  <a:schemeClr val="tx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小俄羅斯人</a:t>
            </a:r>
            <a:r>
              <a:rPr lang="en-US" altLang="zh-TW" sz="1200" dirty="0">
                <a:solidFill>
                  <a:schemeClr val="tx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)</a:t>
            </a:r>
            <a:r>
              <a:rPr lang="zh-TW" sz="1200" dirty="0">
                <a:solidFill>
                  <a:schemeClr val="tx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和</a:t>
            </a:r>
            <a:r>
              <a:rPr lang="zh-TW" altLang="en-US" sz="1200" dirty="0">
                <a:solidFill>
                  <a:schemeClr val="tx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白俄羅斯，</a:t>
            </a:r>
            <a:r>
              <a:rPr lang="zh-TW" sz="1200" dirty="0">
                <a:solidFill>
                  <a:schemeClr val="tx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3</a:t>
            </a:r>
            <a:r>
              <a:rPr lang="zh-TW" sz="1200" dirty="0">
                <a:solidFill>
                  <a:schemeClr val="tx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個支系。</a:t>
            </a:r>
            <a:endParaRPr lang="en-US" altLang="zh-TW" sz="1200" dirty="0">
              <a:solidFill>
                <a:schemeClr val="tx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Microsoft YaHei" panose="020B0503020204020204" pitchFamily="34" charset="-122"/>
            </a:endParaRPr>
          </a:p>
          <a:p>
            <a:endParaRPr lang="en-US" altLang="zh-CN" sz="1200" b="0" i="0" dirty="0">
              <a:solidFill>
                <a:srgbClr val="FFFFFF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/>
            <a:r>
              <a:rPr lang="en-US" altLang="zh-TW" b="0" i="0" dirty="0">
                <a:solidFill>
                  <a:srgbClr val="171717"/>
                </a:solidFill>
                <a:effectLst/>
                <a:latin typeface="Roboto" panose="02000000000000000000" pitchFamily="2" charset="0"/>
              </a:rPr>
              <a:t>1991</a:t>
            </a:r>
            <a:r>
              <a:rPr lang="zh-TW" altLang="en-US" b="0" i="0" dirty="0">
                <a:solidFill>
                  <a:srgbClr val="171717"/>
                </a:solidFill>
                <a:effectLst/>
                <a:latin typeface="Roboto" panose="02000000000000000000" pitchFamily="2" charset="0"/>
              </a:rPr>
              <a:t>烏克蘭獨立時，曾經是世界第三大核武強國的位置。</a:t>
            </a:r>
          </a:p>
          <a:p>
            <a:pPr algn="l"/>
            <a:r>
              <a:rPr lang="zh-TW" altLang="en-US" b="0" i="0" dirty="0">
                <a:solidFill>
                  <a:srgbClr val="171717"/>
                </a:solidFill>
                <a:effectLst/>
                <a:latin typeface="Roboto" panose="02000000000000000000" pitchFamily="2" charset="0"/>
              </a:rPr>
              <a:t>那時候，蘇聯垮台，現在的莫斯科將數千核子武器留在了烏克蘭的國土上，</a:t>
            </a:r>
            <a:br>
              <a:rPr lang="en-MY" altLang="zh-TW" b="0" i="0" dirty="0">
                <a:solidFill>
                  <a:srgbClr val="171717"/>
                </a:solidFill>
                <a:effectLst/>
                <a:latin typeface="Roboto" panose="02000000000000000000" pitchFamily="2" charset="0"/>
              </a:rPr>
            </a:br>
            <a:r>
              <a:rPr lang="zh-TW" altLang="en-US" b="0" i="0" dirty="0">
                <a:solidFill>
                  <a:srgbClr val="171717"/>
                </a:solidFill>
                <a:effectLst/>
                <a:latin typeface="Roboto" panose="02000000000000000000" pitchFamily="2" charset="0"/>
              </a:rPr>
              <a:t>包含</a:t>
            </a:r>
            <a:r>
              <a:rPr lang="en-US" altLang="zh-TW" b="0" i="0" dirty="0">
                <a:solidFill>
                  <a:srgbClr val="171717"/>
                </a:solidFill>
                <a:effectLst/>
                <a:latin typeface="Roboto" panose="02000000000000000000" pitchFamily="2" charset="0"/>
              </a:rPr>
              <a:t>176</a:t>
            </a:r>
            <a:r>
              <a:rPr lang="zh-TW" altLang="en-US" b="0" i="0" dirty="0">
                <a:solidFill>
                  <a:srgbClr val="171717"/>
                </a:solidFill>
                <a:effectLst/>
                <a:latin typeface="Roboto" panose="02000000000000000000" pitchFamily="2" charset="0"/>
              </a:rPr>
              <a:t>枚洲際彈道飛彈，</a:t>
            </a:r>
            <a:r>
              <a:rPr lang="en-US" altLang="zh-TW" b="0" i="0" dirty="0">
                <a:solidFill>
                  <a:srgbClr val="171717"/>
                </a:solidFill>
                <a:effectLst/>
                <a:latin typeface="Roboto" panose="02000000000000000000" pitchFamily="2" charset="0"/>
              </a:rPr>
              <a:t>1240</a:t>
            </a:r>
            <a:r>
              <a:rPr lang="zh-TW" altLang="en-US" b="0" i="0" dirty="0">
                <a:solidFill>
                  <a:srgbClr val="171717"/>
                </a:solidFill>
                <a:effectLst/>
                <a:latin typeface="Roboto" panose="02000000000000000000" pitchFamily="2" charset="0"/>
              </a:rPr>
              <a:t>枚核彈頭，總計約</a:t>
            </a:r>
            <a:r>
              <a:rPr lang="en-US" altLang="zh-TW" b="0" i="0" dirty="0">
                <a:solidFill>
                  <a:srgbClr val="171717"/>
                </a:solidFill>
                <a:effectLst/>
                <a:latin typeface="Roboto" panose="02000000000000000000" pitchFamily="2" charset="0"/>
              </a:rPr>
              <a:t>5000</a:t>
            </a:r>
            <a:r>
              <a:rPr lang="zh-TW" altLang="en-US" b="0" i="0" dirty="0">
                <a:solidFill>
                  <a:srgbClr val="171717"/>
                </a:solidFill>
                <a:effectLst/>
                <a:latin typeface="Roboto" panose="02000000000000000000" pitchFamily="2" charset="0"/>
              </a:rPr>
              <a:t>枚左右的戰術核武器，數量僅次美國和俄羅斯。</a:t>
            </a:r>
          </a:p>
          <a:p>
            <a:pPr algn="l"/>
            <a:r>
              <a:rPr lang="zh-TW" altLang="en-US" b="0" i="0" dirty="0">
                <a:solidFill>
                  <a:srgbClr val="171717"/>
                </a:solidFill>
                <a:effectLst/>
                <a:latin typeface="Roboto" panose="02000000000000000000" pitchFamily="2" charset="0"/>
              </a:rPr>
              <a:t>但烏克蘭決定完全棄核，並在俄羅斯、美國的幫助下，銷毀大量核武器，成為無核武器國家。</a:t>
            </a:r>
          </a:p>
          <a:p>
            <a:pPr algn="l"/>
            <a:r>
              <a:rPr lang="zh-TW" altLang="en-US" b="0" i="0" dirty="0">
                <a:solidFill>
                  <a:srgbClr val="171717"/>
                </a:solidFill>
                <a:effectLst/>
                <a:latin typeface="Roboto" panose="02000000000000000000" pitchFamily="2" charset="0"/>
              </a:rPr>
              <a:t>毅然決定的背景是美國、英國與俄羅斯用一紙布達佩斯安全保障備忘錄保證了「領土完整和政治獨立」將獲尊重。</a:t>
            </a:r>
            <a:endParaRPr lang="en-US" altLang="zh-CN" sz="1200" b="0" i="0" dirty="0">
              <a:solidFill>
                <a:srgbClr val="FFFFFF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en-US" altLang="zh-TW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2014年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由頓涅茨克和盧甘斯克組成的頓巴斯地區（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Donbass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）是烏克蘭境內主要的俄羅斯族聚集區，</a:t>
            </a:r>
            <a:r>
              <a:rPr lang="en-US" altLang="zh-TW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發生</a:t>
            </a:r>
            <a:r>
              <a:rPr lang="zh-CN" alt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武裝</a:t>
            </a:r>
            <a:r>
              <a:rPr lang="en-US" altLang="zh-TW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沖突變亂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。</a:t>
            </a:r>
          </a:p>
          <a:p>
            <a:endParaRPr lang="en-US" altLang="zh-TW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r>
              <a:rPr lang="en-US" altLang="zh-CN" sz="1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2022</a:t>
            </a:r>
            <a:r>
              <a:rPr lang="zh-CN" altLang="en-US" sz="1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年</a:t>
            </a:r>
            <a:r>
              <a:rPr lang="en-US" altLang="zh-CN" sz="1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zh-CN" altLang="en-US" sz="1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月</a:t>
            </a:r>
            <a:r>
              <a:rPr lang="en-US" altLang="zh-CN" sz="1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21</a:t>
            </a:r>
            <a:r>
              <a:rPr lang="zh-CN" altLang="en-US" sz="1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日，俄羅斯宣佈承認</a:t>
            </a:r>
            <a:r>
              <a:rPr lang="zh-CN" alt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" tooltip="顿涅茨克人民共和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頓涅茨克人民共和國</a:t>
            </a:r>
            <a:r>
              <a:rPr lang="zh-CN" altLang="en-US" sz="1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和</a:t>
            </a:r>
            <a:r>
              <a:rPr lang="zh-CN" alt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7" tooltip="卢甘斯克人民共和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盧甘斯克人民共和國</a:t>
            </a:r>
            <a:r>
              <a:rPr lang="zh-CN" altLang="en-US" sz="1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，並於次日與其建交。隨後</a:t>
            </a:r>
            <a:r>
              <a:rPr lang="zh-CN" alt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8" tooltip="俄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俄軍</a:t>
            </a:r>
            <a:r>
              <a:rPr lang="zh-CN" altLang="en-US" sz="1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進入</a:t>
            </a:r>
            <a:r>
              <a:rPr lang="zh-CN" alt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9" tooltip="顿巴斯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頓巴斯</a:t>
            </a:r>
            <a:r>
              <a:rPr lang="zh-CN" altLang="en-US" sz="1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地區。</a:t>
            </a:r>
            <a:endParaRPr lang="en-US" altLang="zh-CN" sz="12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2022</a:t>
            </a:r>
            <a:r>
              <a:rPr lang="zh-CN" altLang="en-US" sz="1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年</a:t>
            </a:r>
            <a:r>
              <a:rPr lang="en-US" altLang="zh-CN" sz="1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zh-CN" altLang="en-US" sz="1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月</a:t>
            </a:r>
            <a:r>
              <a:rPr lang="en-US" altLang="zh-CN" sz="1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24</a:t>
            </a:r>
            <a:r>
              <a:rPr lang="zh-CN" altLang="en-US" sz="1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日清晨，</a:t>
            </a:r>
            <a:r>
              <a:rPr lang="zh-TW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普京入侵烏克蘭。</a:t>
            </a:r>
            <a:r>
              <a:rPr lang="en-HK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br>
              <a:rPr lang="en-HK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</a:br>
            <a:r>
              <a:rPr lang="zh-TW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理由是要保護「受凌辱和遭屠殺人民」</a:t>
            </a:r>
            <a:r>
              <a:rPr lang="zh-CN" alt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和</a:t>
            </a:r>
            <a:r>
              <a:rPr lang="zh-TW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「將烏克蘭去軍事化和去納粹化」是必須</a:t>
            </a:r>
            <a:r>
              <a:rPr lang="zh-CN" alt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的</a:t>
            </a:r>
            <a:r>
              <a:rPr lang="zh-TW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，並要將「傷害平民的人繩之以法」。</a:t>
            </a:r>
            <a:br>
              <a:rPr lang="en-MY" altLang="zh-TW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r>
              <a:rPr lang="zh-TW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他指責「烏克蘭被極端份子控制了」，所以必須撤換政府。他又指責烏克蘭要申請加入北約是威脅俄羅斯。</a:t>
            </a:r>
            <a:endParaRPr lang="en-MY" altLang="zh-TW" sz="1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事實是北約從沒有表示會接受烏克蘭申請，反而俄羅斯恃強凌弱多於他所說受威脅。</a:t>
            </a:r>
            <a:endParaRPr lang="en-MY" altLang="zh-TW" sz="1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隨後兵分三路入侵烏克蘭，轟炸首都</a:t>
            </a:r>
            <a:r>
              <a:rPr lang="zh-CN" altLang="en-US" sz="12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3" tooltip="基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基輔</a:t>
            </a:r>
            <a:r>
              <a:rPr lang="zh-CN" altLang="en-US" sz="12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和</a:t>
            </a:r>
            <a:r>
              <a:rPr lang="zh-CN" altLang="en-US" sz="1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多個城市及軍事設施，登陸</a:t>
            </a:r>
            <a:r>
              <a:rPr lang="zh-CN" altLang="en-US" sz="12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10" tooltip="敖德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奧德薩</a:t>
            </a:r>
            <a:r>
              <a:rPr lang="zh-CN" altLang="en-US" sz="1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港並朝</a:t>
            </a:r>
            <a:r>
              <a:rPr lang="zh-CN" altLang="en-US" sz="12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11" tooltip="哈尔科夫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哈爾科夫</a:t>
            </a:r>
            <a:r>
              <a:rPr lang="zh-CN" altLang="en-US" sz="1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進攻。 </a:t>
            </a:r>
            <a:endParaRPr lang="en-US" altLang="zh-CN" sz="1200" b="1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endParaRPr lang="en-MY" altLang="zh-TW" sz="1200" b="1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r>
              <a:rPr lang="zh-TW" altLang="en-US" sz="12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總兵力 </a:t>
            </a:r>
            <a:r>
              <a:rPr lang="zh-CN" altLang="en-US" sz="12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：</a:t>
            </a:r>
            <a:endParaRPr lang="en-MY" altLang="zh-CN" sz="1200" b="1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r>
              <a:rPr lang="zh-TW" altLang="en-US" sz="1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烏克蘭現役</a:t>
            </a:r>
            <a:r>
              <a:rPr lang="en-US" altLang="zh-TW" sz="1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19</a:t>
            </a:r>
            <a:r>
              <a:rPr lang="zh-TW" altLang="en-US" sz="1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萬</a:t>
            </a:r>
            <a:r>
              <a:rPr lang="en-US" altLang="zh-TW" sz="1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6000</a:t>
            </a:r>
            <a:r>
              <a:rPr lang="zh-TW" altLang="en-US" sz="1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人</a:t>
            </a:r>
            <a:r>
              <a:rPr lang="zh-CN" altLang="en-US" sz="1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，</a:t>
            </a:r>
            <a:r>
              <a:rPr lang="zh-TW" altLang="en-US" sz="1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後備</a:t>
            </a:r>
            <a:r>
              <a:rPr lang="en-US" altLang="zh-TW" sz="1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90</a:t>
            </a:r>
            <a:r>
              <a:rPr lang="zh-TW" altLang="en-US" sz="1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萬人</a:t>
            </a:r>
            <a:endParaRPr lang="en-MY" altLang="zh-TW" sz="12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r>
              <a:rPr lang="zh-TW" altLang="en-US" sz="1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俄羅斯現 役</a:t>
            </a:r>
            <a:r>
              <a:rPr lang="en-US" altLang="zh-TW" sz="1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90</a:t>
            </a:r>
            <a:r>
              <a:rPr lang="zh-TW" altLang="en-US" sz="1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萬人</a:t>
            </a:r>
            <a:r>
              <a:rPr lang="zh-CN" altLang="en-US" sz="1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，</a:t>
            </a:r>
            <a:r>
              <a:rPr lang="zh-TW" altLang="en-US" sz="1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後備</a:t>
            </a:r>
            <a:r>
              <a:rPr lang="en-US" altLang="zh-TW" sz="1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200</a:t>
            </a:r>
            <a:r>
              <a:rPr lang="zh-TW" altLang="en-US" sz="1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萬人</a:t>
            </a:r>
            <a:endParaRPr lang="en-US" sz="1000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97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引言</a:t>
            </a:r>
            <a:r>
              <a:rPr lang="en-US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https://www.youtube.com/watch?v=hC0AN6AIui0&amp;t=97s&amp;ab_channel=TimoteoBand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面對著軍事侵略的威脅</a:t>
            </a:r>
            <a:r>
              <a:rPr lang="en-US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, </a:t>
            </a:r>
            <a:r>
              <a:rPr lang="zh-TW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烏克蘭教會聯會請求所有教會都加倍禁食和祈禱記念他們。</a:t>
            </a:r>
            <a:endParaRPr lang="en-US" sz="1600" dirty="0">
              <a:effectLst/>
              <a:latin typeface="Calibri" panose="020F0502020204030204" pitchFamily="34" charset="0"/>
              <a:ea typeface="PMingLiU" panose="02020500000000000000" pitchFamily="2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使他們滿有屬天的平安，可以在未知的明天等侯上帝應允他子女。</a:t>
            </a:r>
            <a:r>
              <a:rPr lang="zh-TW" altLang="en-US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讓我們看以下這短片地頭</a:t>
            </a:r>
            <a:r>
              <a:rPr lang="en-US" altLang="zh-TW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2分鐘。英文發言者為美南浸信會的同工，可以略過)</a:t>
            </a:r>
            <a:endParaRPr lang="en-US" sz="1600" dirty="0">
              <a:effectLst/>
              <a:latin typeface="Calibri" panose="020F0502020204030204" pitchFamily="34" charset="0"/>
              <a:ea typeface="PMingLiU" panose="02020500000000000000" pitchFamily="2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 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以下為中譯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：</a:t>
            </a:r>
            <a:endParaRPr lang="en-MY" altLang="zh-CN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PMingLiU" panose="02020500000000000000" pitchFamily="2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MY" altLang="zh-CN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PMingLiU" panose="02020500000000000000" pitchFamily="2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60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親愛的兄弟姐妹，</a:t>
            </a:r>
            <a:r>
              <a:rPr lang="en-US" sz="160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 </a:t>
            </a:r>
            <a:r>
              <a:rPr lang="zh-TW" sz="160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今天，我們烏克蘭教會聯會，面對著軍事侵略的威脅，想向你們講幾句說話，</a:t>
            </a:r>
            <a:r>
              <a:rPr lang="en-US" sz="160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sz="160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我們今天請求所有教會都加倍禁食和祈禱。</a:t>
            </a:r>
            <a:r>
              <a:rPr lang="en-US" sz="160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60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我們感謝全世界所有關心烏克蘭，並為我們祈禱的教會。</a:t>
            </a:r>
            <a:r>
              <a:rPr lang="en-US" sz="160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PMingLiU" panose="02020500000000000000" pitchFamily="2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sz="160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我們深信，當神的兒女呼求天父時，他是全能的神。他認識我們每一個人，他也垂聽我們的禱告。</a:t>
            </a:r>
            <a:endParaRPr lang="en-MY" altLang="zh-TW" sz="1600" dirty="0">
              <a:effectLst/>
              <a:latin typeface="Calibri" panose="020F0502020204030204" pitchFamily="34" charset="0"/>
              <a:ea typeface="PMingLiU" panose="02020500000000000000" pitchFamily="2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MY" altLang="zh-TW" sz="1600" dirty="0">
              <a:effectLst/>
              <a:latin typeface="Calibri" panose="020F0502020204030204" pitchFamily="34" charset="0"/>
              <a:ea typeface="PMingLiU" panose="02020500000000000000" pitchFamily="2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sz="160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我們知道，在聖經上，</a:t>
            </a:r>
            <a:r>
              <a:rPr lang="zh-TW" sz="1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PMingLiU" panose="02020500000000000000" pitchFamily="2" charset="-120"/>
                <a:cs typeface="Times New Roman" panose="02020603050405020304" pitchFamily="18" charset="0"/>
              </a:rPr>
              <a:t>祂說：「這稱為我名下的子民，若是自卑、禱告，尋求我的面，我必從天上垂聽，醫治他們的地</a:t>
            </a:r>
            <a:r>
              <a:rPr lang="zh-TW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」</a:t>
            </a:r>
            <a:r>
              <a:rPr lang="zh-TW" sz="160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，</a:t>
            </a:r>
            <a:r>
              <a:rPr lang="en-US" sz="160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sz="160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這就是我們應該呼求主的原因，</a:t>
            </a:r>
            <a:r>
              <a:rPr lang="en-US" sz="160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 </a:t>
            </a:r>
            <a:r>
              <a:rPr lang="zh-TW" sz="160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我們確信和但願， 每一個教會和基督徒，都滿有屬天的平安，以至在這些時刻中，</a:t>
            </a:r>
            <a:endParaRPr lang="en-MY" altLang="zh-TW" sz="1600" dirty="0">
              <a:effectLst/>
              <a:latin typeface="Calibri" panose="020F0502020204030204" pitchFamily="34" charset="0"/>
              <a:ea typeface="PMingLiU" panose="02020500000000000000" pitchFamily="2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sz="160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我們是可以在未知的明天中事奉主，和等侯上帝應允他子女。</a:t>
            </a:r>
            <a:r>
              <a:rPr lang="en-US" sz="160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effectLst/>
              <a:latin typeface="Calibri" panose="020F0502020204030204" pitchFamily="34" charset="0"/>
              <a:ea typeface="PMingLiU" panose="02020500000000000000" pitchFamily="2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sz="160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我們感謝大家與我們在一起，請為我們祈禱，</a:t>
            </a:r>
            <a:r>
              <a:rPr lang="en-US" sz="160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60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並感謝世界各地， 那些希望在這非常困難的情況下，支持我們的，所有兄弟姐妹。</a:t>
            </a:r>
            <a:endParaRPr lang="en-MY" altLang="zh-TW" sz="1600" dirty="0">
              <a:effectLst/>
              <a:latin typeface="Calibri" panose="020F0502020204030204" pitchFamily="34" charset="0"/>
              <a:ea typeface="PMingLiU" panose="02020500000000000000" pitchFamily="2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MY" altLang="zh-TW" sz="1600" dirty="0">
              <a:effectLst/>
              <a:latin typeface="Calibri" panose="020F0502020204030204" pitchFamily="34" charset="0"/>
              <a:ea typeface="PMingLiU" panose="02020500000000000000" pitchFamily="2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sz="160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讓我們一起祈禱，一齊稱謝上帝</a:t>
            </a:r>
            <a:r>
              <a:rPr lang="en-US" sz="160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 </a:t>
            </a:r>
            <a:r>
              <a:rPr lang="zh-CN" altLang="en-US" sz="160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，</a:t>
            </a:r>
            <a:r>
              <a:rPr lang="zh-TW" sz="160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我們會繼續在烏克蘭的各處事奉，</a:t>
            </a:r>
            <a:r>
              <a:rPr lang="en-US" sz="160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sz="160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而且，我們所有服事的地區，都會以前所未有的方式，呼求父神保佑烏克蘭</a:t>
            </a:r>
            <a:r>
              <a:rPr lang="en-US" sz="160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 </a:t>
            </a:r>
            <a:r>
              <a:rPr lang="zh-CN" altLang="en-US" sz="160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。</a:t>
            </a:r>
            <a:endParaRPr lang="en-US" sz="1600" dirty="0">
              <a:effectLst/>
              <a:latin typeface="Calibri" panose="020F0502020204030204" pitchFamily="34" charset="0"/>
              <a:ea typeface="PMingLiU" panose="02020500000000000000" pitchFamily="2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effectLst/>
              <a:latin typeface="Calibri" panose="020F0502020204030204" pitchFamily="34" charset="0"/>
              <a:ea typeface="PMingLiU" panose="02020500000000000000" pitchFamily="2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MY" altLang="zh-TW" sz="1600" dirty="0">
              <a:effectLst/>
              <a:latin typeface="Calibri" panose="020F0502020204030204" pitchFamily="34" charset="0"/>
              <a:ea typeface="PMingLiU" panose="02020500000000000000" pitchFamily="2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MY" sz="1600" dirty="0">
              <a:effectLst/>
              <a:latin typeface="Calibri" panose="020F0502020204030204" pitchFamily="34" charset="0"/>
              <a:ea typeface="PMingLiU" panose="02020500000000000000" pitchFamily="2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Dear brothers and sisters,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today we address you as union of churches council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before the threat of the military aggression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today we call all churches to double fasting and prayer.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We thanks all the churches around the world who care about Ukraine and pray for us 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and we firmly believe that when the children of God invoke their heavenly father,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he is  all powerful God .He knows each one and he answers us 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We believe he says in his word, when God‘s people humble themselves when you cry in his name he hears us from heaven and bless our land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that’s why we should cry,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we believe that every church and every Christian may you be filled with the peace of heaven </a:t>
            </a:r>
            <a:r>
              <a:rPr lang="zh-TW" sz="160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，</a:t>
            </a:r>
            <a:r>
              <a:rPr lang="en-US" sz="160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so that in these time that we can serve in an unknown tomorrow , waiting for the answer that God gives his children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We invite you to pray  and we thank you all for being with us,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and to all brothers and sisters around the world who want to support us in these very difficult 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let’s pray together let’s bless God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and we continue to serve each region of Ukraine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and from all our regions serve like never before to cry to heaven for God bless Ukraine</a:t>
            </a:r>
          </a:p>
          <a:p>
            <a:endParaRPr lang="en-US" sz="1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15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禱文分幼粗兩字體</a:t>
            </a:r>
            <a:r>
              <a:rPr lang="zh-CN" altLang="en-US" dirty="0"/>
              <a:t>，</a:t>
            </a:r>
            <a:endParaRPr lang="en-US" dirty="0"/>
          </a:p>
          <a:p>
            <a:r>
              <a:rPr lang="en-US" dirty="0"/>
              <a:t>可</a:t>
            </a:r>
            <a:r>
              <a:rPr lang="zh-CN" altLang="en-US" dirty="0"/>
              <a:t>以作</a:t>
            </a:r>
            <a:r>
              <a:rPr lang="en-US" dirty="0" err="1"/>
              <a:t>啟應</a:t>
            </a:r>
            <a:r>
              <a:rPr lang="zh-CN" altLang="en-US" dirty="0"/>
              <a:t>方式，</a:t>
            </a:r>
            <a:r>
              <a:rPr lang="en-US" dirty="0" err="1"/>
              <a:t>男女</a:t>
            </a:r>
            <a:r>
              <a:rPr lang="zh-CN" altLang="en-US" dirty="0"/>
              <a:t>或</a:t>
            </a:r>
            <a:r>
              <a:rPr lang="en-US" dirty="0" err="1"/>
              <a:t>左右會眾等</a:t>
            </a:r>
            <a:r>
              <a:rPr lang="zh-CN" altLang="en-US" dirty="0"/>
              <a:t>輪流開聲</a:t>
            </a:r>
            <a:r>
              <a:rPr lang="en-US" dirty="0" err="1"/>
              <a:t>禱告</a:t>
            </a:r>
            <a:r>
              <a:rPr lang="en-US" dirty="0"/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99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b="0" i="0" dirty="0">
                <a:solidFill>
                  <a:srgbClr val="FF4C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總統</a:t>
            </a:r>
            <a:r>
              <a:rPr lang="zh-TW" sz="1200" b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澤連斯基</a:t>
            </a:r>
            <a:r>
              <a:rPr lang="zh-CN" altLang="en-US" sz="1200" b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全副軍裝</a:t>
            </a:r>
            <a:r>
              <a:rPr lang="zh-CN" altLang="en-US" b="0" i="0" dirty="0">
                <a:solidFill>
                  <a:srgbClr val="FF4C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上前綫。</a:t>
            </a:r>
            <a:r>
              <a:rPr lang="zh-CN" altLang="en-US" b="1" i="0" dirty="0">
                <a:solidFill>
                  <a:srgbClr val="FF4C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這是一年前的資料照片。</a:t>
            </a:r>
            <a:endParaRPr lang="en-MY" altLang="zh-CN" b="1" i="0" dirty="0">
              <a:solidFill>
                <a:srgbClr val="FF4C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b="1" i="0" dirty="0">
              <a:solidFill>
                <a:srgbClr val="FF4C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TW" altLang="en-US" dirty="0"/>
              <a:t>耶和華對你們如此說：</a:t>
            </a:r>
            <a:br>
              <a:rPr lang="en-MY" altLang="zh-TW" dirty="0"/>
            </a:br>
            <a:r>
              <a:rPr lang="en-US" altLang="zh-TW" dirty="0"/>
              <a:t>『</a:t>
            </a:r>
            <a:r>
              <a:rPr lang="zh-TW" altLang="en-US" dirty="0"/>
              <a:t>不要因這大軍恐懼驚惶，因為勝敗不在乎你們，而是在乎神。 </a:t>
            </a:r>
            <a:br>
              <a:rPr lang="en-MY" altLang="zh-TW" dirty="0"/>
            </a:br>
            <a:r>
              <a:rPr lang="zh-TW" altLang="en-US" dirty="0"/>
              <a:t>明日你們要下去迎敵；看哪</a:t>
            </a:r>
            <a:r>
              <a:rPr lang="en-US" altLang="zh-TW" dirty="0"/>
              <a:t>......</a:t>
            </a:r>
            <a:r>
              <a:rPr lang="zh-TW" altLang="en-US" dirty="0"/>
              <a:t>猶大和耶路撒冷人哪，</a:t>
            </a:r>
            <a:br>
              <a:rPr lang="en-MY" altLang="zh-TW" dirty="0"/>
            </a:br>
            <a:r>
              <a:rPr lang="zh-TW" altLang="en-US" dirty="0"/>
              <a:t>這次你們不要爭戰，要擺陣站着，</a:t>
            </a:r>
            <a:br>
              <a:rPr lang="en-MY" altLang="zh-TW" dirty="0"/>
            </a:br>
            <a:r>
              <a:rPr lang="zh-TW" altLang="en-US" dirty="0"/>
              <a:t>看耶和華為你們施行拯救。不要恐懼，也不要驚惶。」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74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19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FKai-SB"/>
                <a:cs typeface="Calibri" panose="020F0502020204030204" pitchFamily="34" charset="0"/>
              </a:rPr>
              <a:t>宣教機構包括遠東廣播公司的、學園傳道會、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FKai-SB"/>
                <a:cs typeface="PMingLiU" panose="02020500000000000000" pitchFamily="18" charset="-120"/>
              </a:rPr>
              <a:t>Chosen People Ministries</a:t>
            </a:r>
            <a:r>
              <a:rPr 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FKai-SB"/>
                <a:cs typeface="Calibri" panose="020F0502020204030204" pitchFamily="34" charset="0"/>
              </a:rPr>
              <a:t>、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FKai-SB"/>
                <a:cs typeface="PMingLiU" panose="02020500000000000000" pitchFamily="18" charset="-120"/>
              </a:rPr>
              <a:t>Jews for Jesus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FKai-SB"/>
                <a:cs typeface="Calibri" panose="020F0502020204030204" pitchFamily="34" charset="0"/>
              </a:rPr>
              <a:t>，</a:t>
            </a:r>
            <a:endParaRPr lang="en-MY" altLang="zh-C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DFKai-SB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alt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FKai-SB"/>
                <a:cs typeface="Calibri" panose="020F0502020204030204" pitchFamily="34" charset="0"/>
              </a:rPr>
              <a:t>無論是</a:t>
            </a:r>
            <a:r>
              <a:rPr 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FKai-SB"/>
                <a:cs typeface="Calibri" panose="020F0502020204030204" pitchFamily="34" charset="0"/>
              </a:rPr>
              <a:t>外來的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FKai-SB"/>
                <a:cs typeface="Calibri" panose="020F0502020204030204" pitchFamily="34" charset="0"/>
              </a:rPr>
              <a:t>或</a:t>
            </a:r>
            <a:r>
              <a:rPr 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FKai-SB"/>
                <a:cs typeface="Calibri" panose="020F0502020204030204" pitchFamily="34" charset="0"/>
              </a:rPr>
              <a:t>本土的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FKai-SB"/>
                <a:cs typeface="Calibri" panose="020F0502020204030204" pitchFamily="34" charset="0"/>
              </a:rPr>
              <a:t>，</a:t>
            </a:r>
            <a:r>
              <a:rPr 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FKai-SB"/>
                <a:cs typeface="Calibri" panose="020F0502020204030204" pitchFamily="34" charset="0"/>
              </a:rPr>
              <a:t>該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FKai-SB"/>
                <a:cs typeface="Calibri" panose="020F0502020204030204" pitchFamily="34" charset="0"/>
              </a:rPr>
              <a:t>撤離</a:t>
            </a:r>
            <a:r>
              <a:rPr 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FKai-SB"/>
                <a:cs typeface="Calibri" panose="020F0502020204030204" pitchFamily="34" charset="0"/>
              </a:rPr>
              <a:t>的求主帶他們平安出來，該留下事奉的求主賜他們勇氣和智慧。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FKai-SB"/>
                <a:cs typeface="PMingLiU" panose="02020500000000000000" pitchFamily="18" charset="-120"/>
              </a:rPr>
              <a:t> </a:t>
            </a:r>
            <a:endParaRPr lang="en-US" sz="1800" dirty="0">
              <a:effectLst/>
              <a:latin typeface="PMingLiU" panose="02020500000000000000" pitchFamily="18" charset="-120"/>
              <a:ea typeface="PMingLiU" panose="02020500000000000000" pitchFamily="18" charset="-120"/>
              <a:cs typeface="PMingLiU" panose="02020500000000000000" pitchFamily="18" charset="-12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00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32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5A894-F66E-45B4-AC16-03078491A5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910006-2876-4983-B1ED-78A744F84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E30F0-340C-4327-8FD2-755C12DB8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42832-5165-4C1F-A9DF-A7A219AA1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05D4B-65BE-4E45-BE45-2E146999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01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FEF97-55E4-4CDC-8388-F6EBC04FB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ADFF08-B8B8-4F44-B5EB-E703A40F8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3C0E0-2039-4E50-9A64-B0DB016AE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4B13E-4663-468A-9CF4-5483BDCB4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11233-48EA-47E2-BBA4-C67AD9721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99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7B333B-78C2-492F-A119-A8439BE4C8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0C0FBF-0BC9-4EA4-B45A-80A833F8A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C0398-4BFE-4DAD-BC0F-A40507812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16DB9-C9EA-4C26-9232-81EA4DD5B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3428F-8763-4A3C-A61C-E1CC39E47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4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4A5DF-28ED-46DE-8D36-9C693ACEA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BA59C-E57F-4C17-B90F-B90FE515C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CF973-4982-4EA9-B892-11EF41DA9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D909B-CADA-422C-96F2-6F4A64A75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00675-BF7A-485F-AD44-0F798E4CE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69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525C4-2391-4EE5-89F1-FFF42054E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F132F-CBFD-4D74-908C-0C5F3546C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6CAA1-2019-4B9B-95AA-AB341B06C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B9737-1B55-4DD9-B4B1-CCFFBF2A8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4A14A-1774-40EB-A1A4-C8B6BA2B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02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6A8C4-F5B9-4F15-948E-5702F8C7C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AF7BC-AF14-4C4A-A82C-F840E76DB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C0228-0760-4D6E-99C6-D9D83C1AE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293E9F-F933-4331-AB69-C4C2F197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163446-44EF-4827-8B17-9F4C2E169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0978B-B41B-4303-9221-77A903A7D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0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5A003-48E4-4ABF-B69D-515F815B5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F1756-79E6-4348-9CFC-86AC63456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113F32-C896-4B90-8DF1-D109C82EF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6D95F2-8890-411F-96C0-4943FA4D19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7AE4DF-F762-4BAC-A1EA-2FDF4E670B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5148EB-AE75-46E1-90D6-F4E0169DE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9422A7-A435-4988-BFE4-16525782D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0AA024-964A-4E6A-B69D-5E4B19A16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0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BCFDC-B34E-44A4-92C7-4F6A4497A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351469-13B1-4BEA-B368-A2014B777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EDBA81-208E-4097-9AAE-EDBC11DE0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77E13-D083-4F58-8E55-587F021FF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11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259A2D-ECE8-4138-9559-A48C533B2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0B93DB-CC4E-4907-9263-1D836D9B7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04715-0CF8-483E-8C37-13AAC811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7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85BB6-357D-466E-A4A6-9F23D3F22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AC8CA-84CE-415E-A8DA-91A272FCE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C9BA58-B29D-4C52-8A13-437AE0200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D71BE-B0B6-4DA5-9DC7-229A0386A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6C110-9B4A-4352-A670-6B32A1595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39F14-F063-447F-A1F0-D4C6B0A8F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0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17FAE-31D4-4936-95F9-0032CB2DD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B6CC44-B3C9-4D67-B1CA-8517BBA3B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CA162-5D51-4EC3-AEE9-A962A1FFC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FEA44-60A4-4687-B98A-148A2E24C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7A81B-56FD-4722-94BF-CA9C11195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1202-2638-4CC8-AFAF-B66E4E47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5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954A8B-ED08-412F-AE49-CB0223A49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46BED-A1C9-4A4C-BA0C-311703D19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82397-D670-41DA-AD31-62691BA3EC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E05AB-13C4-4FEF-8460-F7BC1550F1E5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F0395-5741-485A-B0AB-EBAA5D701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671C3-2E2C-4BD7-9FEC-49088F54B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7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C0AN6AIui0?feature=oembed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24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89BAC0E4-2E7B-4640-971C-720B62F3B2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r="8" b="-3333"/>
          <a:stretch/>
        </p:blipFill>
        <p:spPr>
          <a:xfrm>
            <a:off x="1675" y="-30145"/>
            <a:ext cx="12192000" cy="76056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5DF8C5-6BF9-42BD-825D-BB95C5D7BE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7000" y="172470"/>
            <a:ext cx="831271" cy="13314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1B345E-A5E8-4F17-B8F3-05B193000E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1590" y="1219200"/>
            <a:ext cx="2517409" cy="27523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1518EE1-8C8F-455D-83C7-F862882395D3}"/>
              </a:ext>
            </a:extLst>
          </p:cNvPr>
          <p:cNvSpPr txBox="1"/>
          <p:nvPr/>
        </p:nvSpPr>
        <p:spPr>
          <a:xfrm>
            <a:off x="1905000" y="5194618"/>
            <a:ext cx="83058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烏克蘭</a:t>
            </a:r>
            <a:r>
              <a:rPr lang="en-US" altLang="zh-CN" sz="40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UKRAINE</a:t>
            </a:r>
          </a:p>
          <a:p>
            <a:pPr algn="ctr"/>
            <a:r>
              <a:rPr lang="en-US" altLang="zh-TW" sz="2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2022</a:t>
            </a:r>
            <a:r>
              <a:rPr lang="en-US" altLang="zh-TW" sz="2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</a:t>
            </a:r>
            <a:r>
              <a:rPr lang="en-US" altLang="zh-TW" sz="2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3月</a:t>
            </a:r>
            <a:r>
              <a:rPr lang="en-US" altLang="zh-CN" sz="2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日</a:t>
            </a:r>
            <a:endParaRPr lang="en-MY" sz="40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hatsApp Video 2022-02-26 at 10.11.49 PM">
            <a:hlinkClick r:id="" action="ppaction://media"/>
            <a:extLst>
              <a:ext uri="{FF2B5EF4-FFF2-40B4-BE49-F238E27FC236}">
                <a16:creationId xmlns:a16="http://schemas.microsoft.com/office/drawing/2014/main" id="{CDD831BA-7B7F-4DF1-9746-E066F606B7F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6400" y="838200"/>
            <a:ext cx="8856132" cy="49815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278A55-B72F-4A5E-947D-530DC51F194E}"/>
              </a:ext>
            </a:extLst>
          </p:cNvPr>
          <p:cNvSpPr txBox="1"/>
          <p:nvPr/>
        </p:nvSpPr>
        <p:spPr>
          <a:xfrm>
            <a:off x="1524000" y="5943600"/>
            <a:ext cx="9448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20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烏克蘭基督徒在基輔地鐵站做禮拜</a:t>
            </a:r>
            <a:r>
              <a:rPr lang="zh-CN" alt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，</a:t>
            </a:r>
            <a:r>
              <a:rPr lang="en-MY" sz="20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他們歌頌寬恕、救贖、憐憫、喜悅</a:t>
            </a:r>
            <a:r>
              <a:rPr lang="zh-CN" alt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與</a:t>
            </a:r>
            <a:r>
              <a:rPr lang="en-MY" sz="20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和平</a:t>
            </a:r>
            <a:r>
              <a:rPr lang="zh-CN" alt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。</a:t>
            </a:r>
            <a:endParaRPr lang="en-MY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09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156C31-8894-454A-96DA-FF913E148B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" t="16279" r="511"/>
          <a:stretch/>
        </p:blipFill>
        <p:spPr>
          <a:xfrm>
            <a:off x="9525000" y="2590800"/>
            <a:ext cx="1771650" cy="2057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BECD9B-835A-42BA-9EBD-CD47B273AC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8571471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742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341F30BC-5AB6-4F2D-A918-F49E40321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143" y="1530939"/>
            <a:ext cx="7916857" cy="4419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3893C1-59E6-416A-9337-DFDDC4DC7A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B7AAC7C4-316F-4987-A2AB-2A0532936AFC}"/>
              </a:ext>
            </a:extLst>
          </p:cNvPr>
          <p:cNvSpPr txBox="1"/>
          <p:nvPr/>
        </p:nvSpPr>
        <p:spPr>
          <a:xfrm>
            <a:off x="228600" y="1600200"/>
            <a:ext cx="4419600" cy="4568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lnSpc>
                <a:spcPct val="107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F8E10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YaHei" panose="020B0503020204020204" pitchFamily="34" charset="-122"/>
              </a:rPr>
              <a:t>歐洲</a:t>
            </a:r>
            <a:r>
              <a:rPr lang="zh-TW" sz="2400" b="1" dirty="0">
                <a:solidFill>
                  <a:srgbClr val="F8E10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YaHei" panose="020B0503020204020204" pitchFamily="34" charset="-122"/>
              </a:rPr>
              <a:t>面積第二大國</a:t>
            </a:r>
            <a:endParaRPr lang="en-US" altLang="zh-TW" sz="2400" b="1" dirty="0">
              <a:solidFill>
                <a:srgbClr val="F8E108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Microsoft YaHei" panose="020B0503020204020204" pitchFamily="34" charset="-122"/>
            </a:endParaRPr>
          </a:p>
          <a:p>
            <a:pPr marL="274320" indent="-274320">
              <a:lnSpc>
                <a:spcPct val="107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sz="2400" b="1" dirty="0">
                <a:solidFill>
                  <a:srgbClr val="F8E10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世上第三大糧食出口國</a:t>
            </a:r>
            <a:r>
              <a:rPr lang="en-US" altLang="zh-TW" sz="2400" b="1" dirty="0">
                <a:solidFill>
                  <a:srgbClr val="F8E10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, </a:t>
            </a:r>
            <a:br>
              <a:rPr lang="en-US" altLang="zh-TW" sz="2400" b="1" dirty="0">
                <a:solidFill>
                  <a:srgbClr val="F8E10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2400" b="1" dirty="0">
                <a:solidFill>
                  <a:srgbClr val="F8E10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歐洲糧倉。</a:t>
            </a:r>
            <a:endParaRPr lang="en-MY" altLang="zh-TW" sz="2400" b="1" dirty="0">
              <a:solidFill>
                <a:srgbClr val="F8E108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274320" indent="-274320">
              <a:lnSpc>
                <a:spcPts val="36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8E10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4400</a:t>
            </a:r>
            <a:r>
              <a:rPr lang="zh-TW" sz="2400" b="1" dirty="0">
                <a:solidFill>
                  <a:srgbClr val="F8E10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萬， </a:t>
            </a:r>
            <a:r>
              <a:rPr lang="en-US" sz="2400" b="1" dirty="0">
                <a:solidFill>
                  <a:srgbClr val="F8E10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130</a:t>
            </a:r>
            <a:r>
              <a:rPr lang="zh-TW" sz="2400" b="1" dirty="0">
                <a:solidFill>
                  <a:srgbClr val="F8E10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民族。</a:t>
            </a:r>
            <a:br>
              <a:rPr lang="en-MY" altLang="zh-TW" sz="2400" b="1" dirty="0">
                <a:solidFill>
                  <a:srgbClr val="F8E10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2400" b="1" dirty="0">
                <a:solidFill>
                  <a:srgbClr val="F8E10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東正教</a:t>
            </a:r>
            <a:r>
              <a:rPr lang="en-US" sz="2400" b="1" dirty="0">
                <a:solidFill>
                  <a:srgbClr val="F8E10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63% </a:t>
            </a:r>
            <a:endParaRPr lang="en-US" altLang="zh-TW" sz="2400" b="1" dirty="0">
              <a:solidFill>
                <a:srgbClr val="F8E108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274320" indent="-274320">
              <a:lnSpc>
                <a:spcPts val="36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8E10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50</a:t>
            </a:r>
            <a:r>
              <a:rPr lang="zh-TW" sz="2400" b="1" dirty="0">
                <a:solidFill>
                  <a:srgbClr val="F8E10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萬</a:t>
            </a:r>
            <a:br>
              <a:rPr lang="en-MY" altLang="zh-TW" sz="2400" b="1" dirty="0">
                <a:solidFill>
                  <a:srgbClr val="F8E10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2400" b="1" dirty="0">
                <a:solidFill>
                  <a:srgbClr val="F8E10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克裡米亞韃靼、土耳其、</a:t>
            </a:r>
            <a:r>
              <a:rPr lang="en-US" altLang="zh-TW" sz="2400" b="1" dirty="0">
                <a:solidFill>
                  <a:srgbClr val="F8E10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br>
              <a:rPr lang="en-US" altLang="zh-TW" sz="2400" b="1" dirty="0">
                <a:solidFill>
                  <a:srgbClr val="F8E10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2400" b="1" dirty="0">
                <a:solidFill>
                  <a:srgbClr val="F8E10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阿拉伯和中亞穆斯林族羣。</a:t>
            </a:r>
            <a:endParaRPr lang="en-MY" altLang="zh-TW" sz="2400" b="1" dirty="0">
              <a:solidFill>
                <a:srgbClr val="F8E108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274320" indent="-274320">
              <a:lnSpc>
                <a:spcPct val="107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zh-TW" sz="2400" b="1" dirty="0">
              <a:solidFill>
                <a:srgbClr val="F8E108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D18577-2D5D-4E6C-8E9D-237243904C46}"/>
              </a:ext>
            </a:extLst>
          </p:cNvPr>
          <p:cNvSpPr txBox="1"/>
          <p:nvPr/>
        </p:nvSpPr>
        <p:spPr>
          <a:xfrm>
            <a:off x="4204227" y="6015335"/>
            <a:ext cx="37835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烏克蘭</a:t>
            </a:r>
            <a:r>
              <a:rPr lang="zh-TW" altLang="en-US" sz="2400" i="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總統</a:t>
            </a:r>
            <a:r>
              <a:rPr lang="zh-CN" altLang="en-US" sz="2400" i="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sz="24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澤連斯基</a:t>
            </a:r>
            <a:endParaRPr lang="en-MY" sz="2400" dirty="0">
              <a:solidFill>
                <a:schemeClr val="accent1">
                  <a:lumMod val="40000"/>
                  <a:lumOff val="60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AEA97D-E3BE-4709-9D4A-7A60B477B751}"/>
              </a:ext>
            </a:extLst>
          </p:cNvPr>
          <p:cNvSpPr txBox="1"/>
          <p:nvPr/>
        </p:nvSpPr>
        <p:spPr>
          <a:xfrm>
            <a:off x="7987773" y="6015335"/>
            <a:ext cx="4248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俄羅斯</a:t>
            </a:r>
            <a:r>
              <a:rPr lang="zh-TW" altLang="en-US" sz="2400" i="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總統</a:t>
            </a:r>
            <a:r>
              <a:rPr lang="zh-CN" altLang="en-US" sz="2400" i="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2400" b="0" i="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普京</a:t>
            </a:r>
            <a:endParaRPr lang="en-MY" sz="2400" dirty="0">
              <a:solidFill>
                <a:schemeClr val="accent1">
                  <a:lumMod val="40000"/>
                  <a:lumOff val="60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796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1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>
            <a:extLst>
              <a:ext uri="{FF2B5EF4-FFF2-40B4-BE49-F238E27FC236}">
                <a16:creationId xmlns:a16="http://schemas.microsoft.com/office/drawing/2014/main" id="{D37DE5D4-BC84-4056-ABCD-D5A371F9B1F6}"/>
              </a:ext>
            </a:extLst>
          </p:cNvPr>
          <p:cNvSpPr txBox="1"/>
          <p:nvPr/>
        </p:nvSpPr>
        <p:spPr>
          <a:xfrm>
            <a:off x="5410200" y="473972"/>
            <a:ext cx="6553200" cy="6079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marR="0" indent="-27432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2600" b="0" i="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東斯拉夫人的</a:t>
            </a:r>
            <a:r>
              <a:rPr lang="zh-TW" sz="26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YaHei" panose="020B0503020204020204" pitchFamily="34" charset="-122"/>
              </a:rPr>
              <a:t>古羅斯部族</a:t>
            </a:r>
            <a:br>
              <a:rPr lang="en-MY" altLang="zh-TW" sz="26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YaHei" panose="020B0503020204020204" pitchFamily="34" charset="-122"/>
              </a:rPr>
            </a:br>
            <a:r>
              <a:rPr lang="zh-TW" altLang="en-US" sz="26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YaHei" panose="020B0503020204020204" pitchFamily="34" charset="-122"/>
              </a:rPr>
              <a:t>在</a:t>
            </a:r>
            <a:r>
              <a:rPr lang="zh-TW" sz="26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烏克蘭</a:t>
            </a:r>
            <a:r>
              <a:rPr lang="zh-TW" sz="26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YaHei" panose="020B0503020204020204" pitchFamily="34" charset="-122"/>
              </a:rPr>
              <a:t>建立了基輔羅斯國家</a:t>
            </a:r>
            <a:r>
              <a:rPr lang="zh-TW" altLang="en-US" sz="26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YaHei" panose="020B0503020204020204" pitchFamily="34" charset="-122"/>
              </a:rPr>
              <a:t>。</a:t>
            </a:r>
            <a:endParaRPr lang="en-US" altLang="zh-TW" sz="2600" dirty="0">
              <a:solidFill>
                <a:srgbClr val="325C9A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Microsoft YaHei" panose="020B0503020204020204" pitchFamily="34" charset="-122"/>
            </a:endParaRPr>
          </a:p>
          <a:p>
            <a:pPr marL="274320" marR="0" indent="-27432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TW" altLang="en-US" sz="26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YaHei" panose="020B0503020204020204" pitchFamily="34" charset="-122"/>
              </a:rPr>
              <a:t>後</a:t>
            </a:r>
            <a:r>
              <a:rPr lang="zh-TW" sz="26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YaHei" panose="020B0503020204020204" pitchFamily="34" charset="-122"/>
              </a:rPr>
              <a:t>分成</a:t>
            </a:r>
            <a:r>
              <a:rPr lang="zh-TW" altLang="en-US" sz="2600" b="1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YaHei" panose="020B0503020204020204" pitchFamily="34" charset="-122"/>
              </a:rPr>
              <a:t>俄羅斯</a:t>
            </a:r>
            <a:r>
              <a:rPr lang="en-US" altLang="zh-TW" sz="2600" b="1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YaHei" panose="020B0503020204020204" pitchFamily="34" charset="-122"/>
              </a:rPr>
              <a:t>(</a:t>
            </a:r>
            <a:r>
              <a:rPr lang="zh-TW" sz="2600" b="1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YaHei" panose="020B0503020204020204" pitchFamily="34" charset="-122"/>
              </a:rPr>
              <a:t>大俄羅斯人</a:t>
            </a:r>
            <a:r>
              <a:rPr lang="en-US" altLang="zh-TW" sz="2600" b="1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YaHei" panose="020B0503020204020204" pitchFamily="34" charset="-122"/>
              </a:rPr>
              <a:t>)</a:t>
            </a:r>
            <a:r>
              <a:rPr lang="zh-TW" sz="26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YaHei" panose="020B0503020204020204" pitchFamily="34" charset="-122"/>
              </a:rPr>
              <a:t>、</a:t>
            </a:r>
            <a:br>
              <a:rPr lang="en-MY" altLang="zh-TW" sz="26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YaHei" panose="020B0503020204020204" pitchFamily="34" charset="-122"/>
              </a:rPr>
            </a:br>
            <a:r>
              <a:rPr lang="zh-TW" sz="2600" b="1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烏克蘭</a:t>
            </a:r>
            <a:r>
              <a:rPr lang="en-US" altLang="zh-TW" sz="2600" b="1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sz="2600" b="1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YaHei" panose="020B0503020204020204" pitchFamily="34" charset="-122"/>
              </a:rPr>
              <a:t>小俄羅斯人</a:t>
            </a:r>
            <a:r>
              <a:rPr lang="en-US" altLang="zh-TW" sz="2600" b="1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YaHei" panose="020B0503020204020204" pitchFamily="34" charset="-122"/>
              </a:rPr>
              <a:t>)</a:t>
            </a:r>
            <a:r>
              <a:rPr lang="zh-TW" sz="26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YaHei" panose="020B0503020204020204" pitchFamily="34" charset="-122"/>
              </a:rPr>
              <a:t>和</a:t>
            </a:r>
            <a:r>
              <a:rPr lang="zh-TW" altLang="en-US" sz="2600" b="1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YaHei" panose="020B0503020204020204" pitchFamily="34" charset="-122"/>
              </a:rPr>
              <a:t>白俄羅斯</a:t>
            </a:r>
            <a:r>
              <a:rPr lang="zh-TW" altLang="en-US" sz="26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YaHei" panose="020B0503020204020204" pitchFamily="34" charset="-122"/>
              </a:rPr>
              <a:t>，</a:t>
            </a:r>
            <a:br>
              <a:rPr lang="en-MY" altLang="zh-TW" sz="26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YaHei" panose="020B0503020204020204" pitchFamily="34" charset="-122"/>
              </a:rPr>
            </a:br>
            <a:r>
              <a:rPr lang="zh-TW" sz="26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3</a:t>
            </a:r>
            <a:r>
              <a:rPr lang="zh-TW" sz="26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YaHei" panose="020B0503020204020204" pitchFamily="34" charset="-122"/>
              </a:rPr>
              <a:t>個支系。</a:t>
            </a:r>
            <a:endParaRPr lang="en-US" altLang="zh-TW" sz="2600" dirty="0">
              <a:solidFill>
                <a:srgbClr val="325C9A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Microsoft YaHei" panose="020B0503020204020204" pitchFamily="34" charset="-122"/>
            </a:endParaRPr>
          </a:p>
          <a:p>
            <a:pPr marL="274320" marR="0" indent="-27432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zh-TW" sz="26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YaHei" panose="020B0503020204020204" pitchFamily="34" charset="-122"/>
              </a:rPr>
              <a:t>1922</a:t>
            </a:r>
            <a:r>
              <a:rPr lang="zh-TW" altLang="en-US" sz="26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YaHei" panose="020B0503020204020204" pitchFamily="34" charset="-122"/>
              </a:rPr>
              <a:t>蘇聯</a:t>
            </a:r>
            <a:r>
              <a:rPr lang="zh-TW" sz="26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YaHei" panose="020B0503020204020204" pitchFamily="34" charset="-122"/>
              </a:rPr>
              <a:t>創始</a:t>
            </a:r>
            <a:r>
              <a:rPr lang="zh-TW" altLang="en-US" sz="2600" strike="noStrike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YaHei" panose="020B0503020204020204" pitchFamily="34" charset="-122"/>
              </a:rPr>
              <a:t>加盟共和國</a:t>
            </a:r>
            <a:r>
              <a:rPr lang="zh-TW" sz="26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YaHei" panose="020B0503020204020204" pitchFamily="34" charset="-122"/>
              </a:rPr>
              <a:t>之一</a:t>
            </a:r>
            <a:r>
              <a:rPr lang="zh-TW" altLang="en-US" sz="26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YaHei" panose="020B0503020204020204" pitchFamily="34" charset="-122"/>
              </a:rPr>
              <a:t>，</a:t>
            </a:r>
            <a:br>
              <a:rPr lang="en-MY" altLang="zh-TW" sz="26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YaHei" panose="020B0503020204020204" pitchFamily="34" charset="-122"/>
              </a:rPr>
            </a:br>
            <a:r>
              <a:rPr lang="zh-TW" altLang="en-US" sz="26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YaHei" panose="020B0503020204020204" pitchFamily="34" charset="-122"/>
              </a:rPr>
              <a:t>前</a:t>
            </a:r>
            <a:r>
              <a:rPr lang="zh-TW" sz="26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YaHei" panose="020B0503020204020204" pitchFamily="34" charset="-122"/>
              </a:rPr>
              <a:t>蘇聯的軍事基礎。 </a:t>
            </a:r>
            <a:endParaRPr lang="en-US" altLang="zh-TW" sz="2600" dirty="0">
              <a:solidFill>
                <a:srgbClr val="325C9A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Microsoft YaHei" panose="020B0503020204020204" pitchFamily="34" charset="-122"/>
            </a:endParaRPr>
          </a:p>
          <a:p>
            <a:pPr marL="274320" marR="0" indent="-27432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TW" sz="26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YaHei" panose="020B0503020204020204" pitchFamily="34" charset="-122"/>
              </a:rPr>
              <a:t>1991獨立</a:t>
            </a:r>
            <a:r>
              <a:rPr lang="en-US" altLang="zh-TW" sz="26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YaHei" panose="020B0503020204020204" pitchFamily="34" charset="-122"/>
              </a:rPr>
              <a:t>; </a:t>
            </a:r>
            <a:r>
              <a:rPr lang="zh-TW" sz="26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YaHei" panose="020B0503020204020204" pitchFamily="34" charset="-122"/>
              </a:rPr>
              <a:t>東部地區由親俄勢力控制。</a:t>
            </a:r>
            <a:endParaRPr lang="en-US" altLang="zh-TW" sz="2600" dirty="0">
              <a:solidFill>
                <a:srgbClr val="325C9A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Microsoft YaHei" panose="020B0503020204020204" pitchFamily="34" charset="-122"/>
            </a:endParaRPr>
          </a:p>
          <a:p>
            <a:pPr marL="274320" marR="0" indent="-27432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TW" sz="26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1986</a:t>
            </a:r>
            <a:r>
              <a:rPr lang="zh-TW" altLang="en-US" sz="26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發生</a:t>
            </a:r>
            <a:r>
              <a:rPr lang="zh-TW" sz="26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YaHei" panose="020B0503020204020204" pitchFamily="34" charset="-122"/>
              </a:rPr>
              <a:t>蘇聯烏克蘭境內的</a:t>
            </a:r>
            <a:br>
              <a:rPr lang="en-MY" altLang="zh-TW" sz="26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YaHei" panose="020B0503020204020204" pitchFamily="34" charset="-122"/>
              </a:rPr>
            </a:br>
            <a:r>
              <a:rPr lang="zh-TW" sz="2600" strike="noStrike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YaHei" panose="020B0503020204020204" pitchFamily="34" charset="-122"/>
              </a:rPr>
              <a:t>切爾諾貝利</a:t>
            </a:r>
            <a:r>
              <a:rPr lang="zh-TW" sz="26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YaHei" panose="020B0503020204020204" pitchFamily="34" charset="-122"/>
              </a:rPr>
              <a:t>核電站</a:t>
            </a:r>
            <a:r>
              <a:rPr lang="zh-TW" altLang="en-US" sz="26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YaHei" panose="020B0503020204020204" pitchFamily="34" charset="-122"/>
              </a:rPr>
              <a:t>事故</a:t>
            </a:r>
            <a:r>
              <a:rPr lang="zh-TW" sz="26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YaHei" panose="020B0503020204020204" pitchFamily="34" charset="-122"/>
              </a:rPr>
              <a:t>。</a:t>
            </a:r>
            <a:endParaRPr lang="en-US" altLang="zh-TW" sz="2600" dirty="0">
              <a:solidFill>
                <a:srgbClr val="325C9A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Microsoft YaHei" panose="020B0503020204020204" pitchFamily="34" charset="-122"/>
            </a:endParaRPr>
          </a:p>
          <a:p>
            <a:pPr marL="274320" indent="-274320">
              <a:lnSpc>
                <a:spcPts val="312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25C9A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2022</a:t>
            </a:r>
            <a:r>
              <a:rPr lang="en-US" altLang="zh-CN" sz="2600" dirty="0">
                <a:solidFill>
                  <a:srgbClr val="325C9A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en-US" sz="2600" dirty="0">
                <a:solidFill>
                  <a:srgbClr val="325C9A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</a:t>
            </a:r>
            <a:r>
              <a:rPr lang="en-US" altLang="zh-CN" sz="2600" dirty="0">
                <a:solidFill>
                  <a:srgbClr val="325C9A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en-US" sz="2600" dirty="0">
                <a:solidFill>
                  <a:srgbClr val="325C9A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24普京以</a:t>
            </a:r>
            <a:r>
              <a:rPr lang="zh-TW" sz="26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「要保護受凌辱和</a:t>
            </a:r>
            <a:br>
              <a:rPr lang="en-MY" altLang="zh-TW" sz="26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26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遭屠殺人民，將烏克蘭去軍事化和</a:t>
            </a:r>
            <a:br>
              <a:rPr lang="en-MY" altLang="zh-TW" sz="26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26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去納粹化」</a:t>
            </a:r>
            <a:r>
              <a:rPr lang="zh-CN" altLang="en-US" sz="26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爲由，</a:t>
            </a:r>
            <a:r>
              <a:rPr lang="en-US" sz="2600" dirty="0" err="1">
                <a:solidFill>
                  <a:srgbClr val="325C9A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出兵入侵</a:t>
            </a:r>
            <a:r>
              <a:rPr lang="zh-TW" altLang="en-US" sz="2600" dirty="0">
                <a:solidFill>
                  <a:srgbClr val="325C9A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US" sz="2600" dirty="0">
              <a:solidFill>
                <a:srgbClr val="325C9A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83255EF-8493-458B-B596-932AE99484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7" t="27927" r="7516" b="-100"/>
          <a:stretch/>
        </p:blipFill>
        <p:spPr>
          <a:xfrm>
            <a:off x="0" y="-7536"/>
            <a:ext cx="5333999" cy="687506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E287F04-DD06-4943-A3BE-DC181116E2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" t="20477" r="4095" b="16864"/>
          <a:stretch/>
        </p:blipFill>
        <p:spPr>
          <a:xfrm>
            <a:off x="1295400" y="4419600"/>
            <a:ext cx="3796749" cy="1990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5C0BCD-4003-49C7-BC0A-6B17ED2551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5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線上媒體 1" title="UKRAINE: Union of Evangelical Christian Baptist Churches of  Ukraine">
            <a:hlinkClick r:id="" action="ppaction://media"/>
            <a:extLst>
              <a:ext uri="{FF2B5EF4-FFF2-40B4-BE49-F238E27FC236}">
                <a16:creationId xmlns:a16="http://schemas.microsoft.com/office/drawing/2014/main" id="{FACB3057-CF58-47A7-AB40-EA1239C67A9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-19050"/>
            <a:ext cx="12171770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3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4CEA6DF8-67CC-456C-A026-B7DB4E94BAC8}"/>
              </a:ext>
            </a:extLst>
          </p:cNvPr>
          <p:cNvSpPr txBox="1"/>
          <p:nvPr/>
        </p:nvSpPr>
        <p:spPr>
          <a:xfrm>
            <a:off x="4429678" y="1905000"/>
            <a:ext cx="7609922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  <a:t>父神！我們為烏克蘭的百姓禱告！</a:t>
            </a:r>
            <a:br>
              <a:rPr lang="en-US" alt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</a:br>
            <a:r>
              <a:rPr lang="zh-TW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  <a:t>我們宣告，祢</a:t>
            </a: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  <a:t>是耶和華沙龍！</a:t>
            </a:r>
            <a:br>
              <a:rPr lang="en-MY" alt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</a:br>
            <a:r>
              <a:rPr lang="zh-TW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  <a:t>祢</a:t>
            </a: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  <a:t>的大能覆庇這地，</a:t>
            </a:r>
            <a:r>
              <a:rPr lang="zh-TW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  <a:t>祢</a:t>
            </a: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  <a:t>要以誠實公義為盾牌來保護烏克蘭的百姓，使</a:t>
            </a: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烏克蘭人民</a:t>
            </a: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  <a:t>在戰火之中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  <a:t>，不喪膽，不恐懼，</a:t>
            </a: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  <a:t>心身靈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  <a:t>靠主</a:t>
            </a: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  <a:t>十分平安！</a:t>
            </a:r>
            <a:endParaRPr lang="en-US" sz="28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  <a:t>神啊，</a:t>
            </a:r>
            <a:r>
              <a:rPr lang="zh-TW" altLang="en-US" sz="2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  <a:t>祢</a:t>
            </a:r>
            <a:r>
              <a:rPr 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  <a:t>是耶和華拉</a:t>
            </a:r>
            <a:r>
              <a:rPr lang="zh-TW" altLang="en-US" sz="2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  <a:t>法</a:t>
            </a:r>
            <a:r>
              <a:rPr 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  <a:t>，</a:t>
            </a:r>
            <a:br>
              <a:rPr lang="en-MY" alt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</a:br>
            <a:r>
              <a:rPr 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願</a:t>
            </a:r>
            <a:r>
              <a:rPr lang="zh-TW" altLang="en-US" sz="2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  <a:t>祢</a:t>
            </a:r>
            <a:r>
              <a:rPr 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安慰雙方在戰火中陣亡的家人，</a:t>
            </a:r>
            <a:br>
              <a:rPr lang="en-MY" alt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  <a:t>拯救那被搶奪的</a:t>
            </a:r>
            <a:r>
              <a:rPr lang="zh-TW" altLang="en-US" sz="2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  <a:t>，救他們</a:t>
            </a:r>
            <a:r>
              <a:rPr 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  <a:t>脫離欺壓人的手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  <a:t>。</a:t>
            </a:r>
            <a:br>
              <a:rPr lang="en-MY" alt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</a:b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  <a:t>求主</a:t>
            </a:r>
            <a:r>
              <a:rPr 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醫治受傷者，願</a:t>
            </a:r>
            <a:r>
              <a:rPr lang="zh-TW" altLang="en-US" sz="2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當地的</a:t>
            </a:r>
            <a:r>
              <a:rPr 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醫藥和血庫都充足。</a:t>
            </a:r>
            <a:endParaRPr lang="en-US" sz="1800" b="1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E6B32500-4971-4CAD-8A45-7DB3E54C1C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" r="3552"/>
          <a:stretch/>
        </p:blipFill>
        <p:spPr>
          <a:xfrm>
            <a:off x="0" y="0"/>
            <a:ext cx="4267200" cy="6858000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CDD383BD-10C8-40E9-BD58-1D0ED869D9AF}"/>
              </a:ext>
            </a:extLst>
          </p:cNvPr>
          <p:cNvSpPr txBox="1"/>
          <p:nvPr/>
        </p:nvSpPr>
        <p:spPr>
          <a:xfrm>
            <a:off x="4429678" y="760305"/>
            <a:ext cx="4876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我們一同</a:t>
            </a:r>
            <a:r>
              <a:rPr lang="zh-TW" sz="3200" b="1" dirty="0">
                <a:solidFill>
                  <a:schemeClr val="bg1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為</a:t>
            </a:r>
            <a:r>
              <a:rPr lang="zh-TW" sz="3200" b="1" dirty="0">
                <a:solidFill>
                  <a:srgbClr val="FFFF00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烏克蘭</a:t>
            </a:r>
            <a:r>
              <a:rPr lang="zh-TW" sz="3200" b="1" dirty="0">
                <a:solidFill>
                  <a:schemeClr val="bg1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禱告</a:t>
            </a:r>
            <a:endParaRPr lang="en-US" sz="60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9AC965-4F32-447C-85ED-DFB2E6E502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51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EB9E7C4-3AEA-4BD1-AAEF-321AED334C31}"/>
              </a:ext>
            </a:extLst>
          </p:cNvPr>
          <p:cNvSpPr/>
          <p:nvPr/>
        </p:nvSpPr>
        <p:spPr>
          <a:xfrm>
            <a:off x="11151" y="432916"/>
            <a:ext cx="12214301" cy="5943600"/>
          </a:xfrm>
          <a:prstGeom prst="rect">
            <a:avLst/>
          </a:prstGeom>
          <a:solidFill>
            <a:srgbClr val="0070C0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rgbClr val="0070C0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21692E5-CA91-4C41-84B7-AFE9AAB008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2" r="7204" b="16703"/>
          <a:stretch/>
        </p:blipFill>
        <p:spPr>
          <a:xfrm>
            <a:off x="11151" y="2511"/>
            <a:ext cx="12214301" cy="6855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DDC02D-BF17-4209-B8FA-6E7707F49146}"/>
              </a:ext>
            </a:extLst>
          </p:cNvPr>
          <p:cNvSpPr txBox="1"/>
          <p:nvPr/>
        </p:nvSpPr>
        <p:spPr>
          <a:xfrm>
            <a:off x="389972" y="609600"/>
            <a:ext cx="6696628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天父，我們為</a:t>
            </a:r>
            <a:r>
              <a:rPr 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  <a:t>烏克蘭</a:t>
            </a:r>
            <a:r>
              <a:rPr 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總統澤連斯基禱告。願他在危機及無助中，</a:t>
            </a:r>
            <a:br>
              <a:rPr lang="en-MY" alt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學習他的猶太先祖那樣，</a:t>
            </a:r>
            <a:br>
              <a:rPr lang="en-MY" alt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帶</a:t>
            </a:r>
            <a:r>
              <a:rPr 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領</a:t>
            </a:r>
            <a:r>
              <a:rPr lang="zh-TW" altLang="en-US" sz="2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烏克蘭人民</a:t>
            </a:r>
            <a:r>
              <a:rPr 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倚靠仰望那位</a:t>
            </a:r>
            <a:br>
              <a:rPr lang="en-MY" alt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昔日拯救百姓過紅海、</a:t>
            </a:r>
            <a:br>
              <a:rPr lang="en-MY" alt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以火車火馬圍繞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百姓</a:t>
            </a:r>
            <a:r>
              <a:rPr 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的上帝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br>
              <a:rPr lang="en-MY" alt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像約沙法那樣經歷</a:t>
            </a:r>
            <a:br>
              <a:rPr lang="en-MY" alt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專心尋求歌頌敬拜上主而得拯救</a:t>
            </a:r>
            <a:r>
              <a:rPr 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800" b="1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  <a:t>求耶和華以勒的神</a:t>
            </a:r>
            <a:br>
              <a:rPr lang="en-MY" alt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</a:b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  <a:t>供應</a:t>
            </a: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  <a:t>烏克蘭一切所需的資源！</a:t>
            </a:r>
            <a:br>
              <a:rPr lang="en-MY" alt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</a:b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  <a:t>讓軍政</a:t>
            </a: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領袖</a:t>
            </a:r>
            <a:r>
              <a:rPr lang="zh-TW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同心，</a:t>
            </a:r>
            <a:br>
              <a:rPr lang="en-MY" altLang="zh-TW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專心尋求</a:t>
            </a:r>
            <a:r>
              <a:rPr lang="en-US" alt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那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  <a:t>厚賜</a:t>
            </a: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智慧、謀略、</a:t>
            </a:r>
            <a:br>
              <a:rPr lang="en-MY" alt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能力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的耶和華，</a:t>
            </a:r>
            <a:r>
              <a:rPr lang="zh-TW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竭力</a:t>
            </a: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抵抗襲擊。</a:t>
            </a:r>
            <a:endParaRPr lang="en-US" altLang="zh-TW" sz="32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917391-1920-4C55-936D-099E0D1CAF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3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1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615D363-5D0A-4B96-9D98-66D10AC73896}"/>
              </a:ext>
            </a:extLst>
          </p:cNvPr>
          <p:cNvSpPr txBox="1"/>
          <p:nvPr/>
        </p:nvSpPr>
        <p:spPr>
          <a:xfrm>
            <a:off x="4876800" y="304800"/>
            <a:ext cx="6096000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sz="28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  <a:t>天父，我們宣告普京的心在神手中，</a:t>
            </a:r>
            <a:br>
              <a:rPr lang="en-MY" altLang="zh-TW" sz="28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</a:br>
            <a:r>
              <a:rPr lang="zh-TW" sz="28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  <a:t>就如</a:t>
            </a:r>
            <a:r>
              <a:rPr lang="zh-TW" altLang="en-US" sz="28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  <a:t>隴</a:t>
            </a:r>
            <a:r>
              <a:rPr lang="zh-TW" sz="28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  <a:t>溝的水，</a:t>
            </a:r>
            <a:r>
              <a:rPr lang="zh-TW" altLang="en-US" sz="28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  <a:t>去除狂妄，</a:t>
            </a:r>
            <a:br>
              <a:rPr lang="en-MY" altLang="zh-TW" sz="28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</a:br>
            <a:r>
              <a:rPr lang="zh-TW" sz="28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  <a:t>要隨你的心意流轉。</a:t>
            </a:r>
            <a:br>
              <a:rPr lang="en-MY" altLang="zh-TW" sz="28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</a:br>
            <a:r>
              <a:rPr lang="zh-TW" sz="28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求主賜</a:t>
            </a:r>
            <a:r>
              <a:rPr lang="zh-TW" sz="28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  <a:t>普京</a:t>
            </a:r>
            <a:r>
              <a:rPr lang="zh-TW" sz="28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一個悔改的心，</a:t>
            </a:r>
            <a:br>
              <a:rPr lang="en-MY" altLang="zh-TW" sz="28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</a:br>
            <a:r>
              <a:rPr lang="zh-TW" sz="28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也引導他一個退路</a:t>
            </a:r>
            <a:r>
              <a:rPr lang="zh-TW" sz="2800" dirty="0">
                <a:solidFill>
                  <a:srgbClr val="325C9A"/>
                </a:solidFill>
                <a:effectLst/>
                <a:latin typeface="Kozuka Mincho Pro L" panose="02020300000000000000" pitchFamily="18" charset="-128"/>
                <a:ea typeface="Kozuka Mincho Pro L" panose="02020300000000000000" pitchFamily="18" charset="-128"/>
                <a:cs typeface="Calibri" panose="020F0502020204030204" pitchFamily="34" charset="0"/>
              </a:rPr>
              <a:t>。</a:t>
            </a:r>
            <a:br>
              <a:rPr lang="en-MY" altLang="zh-TW" sz="2800" dirty="0">
                <a:solidFill>
                  <a:srgbClr val="325C9A"/>
                </a:solidFill>
                <a:effectLst/>
                <a:latin typeface="Kozuka Mincho Pro L" panose="02020300000000000000" pitchFamily="18" charset="-128"/>
                <a:ea typeface="Kozuka Mincho Pro L" panose="02020300000000000000" pitchFamily="18" charset="-128"/>
                <a:cs typeface="Calibri" panose="020F0502020204030204" pitchFamily="34" charset="0"/>
              </a:rPr>
            </a:br>
            <a:r>
              <a:rPr lang="zh-TW" sz="28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  <a:t>你要傾注那如大水滾滾的公義和公平</a:t>
            </a:r>
            <a:br>
              <a:rPr lang="en-MY" altLang="zh-TW" sz="28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</a:br>
            <a:r>
              <a:rPr lang="zh-TW" sz="28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  <a:t>在俄羅斯與烏克蘭政權當中，</a:t>
            </a:r>
            <a:br>
              <a:rPr lang="en-MY" altLang="zh-TW" sz="28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</a:br>
            <a:r>
              <a:rPr lang="zh-TW" sz="28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  <a:t>綑綁那隱伏在戰爭背後的黑暗惡者</a:t>
            </a:r>
            <a:r>
              <a:rPr lang="zh-TW" altLang="en-US" sz="2800" dirty="0">
                <a:solidFill>
                  <a:srgbClr val="325C9A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  <a:t>，</a:t>
            </a:r>
            <a:br>
              <a:rPr lang="en-MY" altLang="zh-TW" sz="2800" dirty="0">
                <a:solidFill>
                  <a:srgbClr val="325C9A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</a:br>
            <a:r>
              <a:rPr lang="zh-TW" sz="28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  <a:t>和牠的</a:t>
            </a:r>
            <a:r>
              <a:rPr lang="zh-TW" altLang="en-US" sz="28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  <a:t>差</a:t>
            </a:r>
            <a:r>
              <a:rPr lang="zh-TW" sz="2800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  <a:t>役！</a:t>
            </a:r>
            <a:endParaRPr lang="en-US" altLang="zh-TW" sz="2800" dirty="0">
              <a:solidFill>
                <a:srgbClr val="325C9A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Segoe UI" panose="020B0502040204020203" pitchFamily="34" charset="0"/>
            </a:endParaRPr>
          </a:p>
          <a:p>
            <a:pPr>
              <a:spcBef>
                <a:spcPts val="1200"/>
              </a:spcBef>
            </a:pPr>
            <a:r>
              <a:rPr lang="zh-TW" sz="2800" b="1" dirty="0">
                <a:solidFill>
                  <a:srgbClr val="325C9A"/>
                </a:solidFill>
                <a:effectLst/>
                <a:ea typeface="Microsoft JhengHei" panose="020B0604030504040204" pitchFamily="34" charset="-120"/>
                <a:cs typeface="Segoe UI" panose="020B0502040204020203" pitchFamily="34" charset="0"/>
              </a:rPr>
              <a:t>求主掌管天氣，穩定石油及天然氣的</a:t>
            </a:r>
            <a:br>
              <a:rPr lang="en-MY" altLang="zh-TW" sz="2800" b="1" dirty="0">
                <a:solidFill>
                  <a:srgbClr val="325C9A"/>
                </a:solidFill>
                <a:effectLst/>
                <a:ea typeface="Microsoft JhengHei" panose="020B0604030504040204" pitchFamily="34" charset="-120"/>
                <a:cs typeface="Segoe UI" panose="020B0502040204020203" pitchFamily="34" charset="0"/>
              </a:rPr>
            </a:br>
            <a:r>
              <a:rPr lang="zh-TW" sz="2800" b="1" dirty="0">
                <a:solidFill>
                  <a:srgbClr val="325C9A"/>
                </a:solidFill>
                <a:effectLst/>
                <a:ea typeface="Microsoft JhengHei" panose="020B0604030504040204" pitchFamily="34" charset="-120"/>
                <a:cs typeface="Segoe UI" panose="020B0502040204020203" pitchFamily="34" charset="0"/>
              </a:rPr>
              <a:t>供應鏈，</a:t>
            </a:r>
            <a:r>
              <a:rPr lang="zh-TW" altLang="en-US" sz="2800" b="1" dirty="0">
                <a:solidFill>
                  <a:srgbClr val="325C9A"/>
                </a:solidFill>
                <a:effectLst/>
                <a:ea typeface="Microsoft JhengHei" panose="020B0604030504040204" pitchFamily="34" charset="-120"/>
                <a:cs typeface="Segoe UI" panose="020B0502040204020203" pitchFamily="34" charset="0"/>
              </a:rPr>
              <a:t>及</a:t>
            </a:r>
            <a:r>
              <a:rPr lang="zh-TW" altLang="en-US" sz="2800" b="1" dirty="0">
                <a:solidFill>
                  <a:srgbClr val="325C9A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全球經濟時。</a:t>
            </a:r>
            <a:br>
              <a:rPr lang="en-MY" altLang="zh-TW" sz="2800" b="1" dirty="0">
                <a:solidFill>
                  <a:srgbClr val="325C9A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b="1" dirty="0">
                <a:solidFill>
                  <a:srgbClr val="325C9A"/>
                </a:solidFill>
                <a:ea typeface="Microsoft JhengHei" panose="020B0604030504040204" pitchFamily="34" charset="-120"/>
                <a:cs typeface="Times New Roman" panose="02020603050405020304" pitchFamily="18" charset="0"/>
              </a:rPr>
              <a:t>去</a:t>
            </a:r>
            <a:r>
              <a:rPr lang="zh-TW" altLang="en-US" sz="2800" b="1" dirty="0">
                <a:solidFill>
                  <a:srgbClr val="325C9A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除</a:t>
            </a:r>
            <a:r>
              <a:rPr lang="zh-TW" sz="2800" b="1" dirty="0">
                <a:solidFill>
                  <a:srgbClr val="325C9A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「盟友」</a:t>
            </a:r>
            <a:r>
              <a:rPr lang="zh-TW" altLang="en-US" sz="2800" b="1" dirty="0">
                <a:solidFill>
                  <a:srgbClr val="325C9A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對燃油依賴</a:t>
            </a:r>
            <a:r>
              <a:rPr lang="zh-TW" altLang="en-US" sz="2800" b="1" dirty="0">
                <a:solidFill>
                  <a:srgbClr val="325C9A"/>
                </a:solidFill>
                <a:effectLst/>
                <a:ea typeface="Microsoft JhengHei" panose="020B0604030504040204" pitchFamily="34" charset="-120"/>
                <a:cs typeface="Segoe UI" panose="020B0502040204020203" pitchFamily="34" charset="0"/>
              </a:rPr>
              <a:t>的顧慮</a:t>
            </a:r>
            <a:r>
              <a:rPr lang="zh-TW" sz="2800" b="1" dirty="0">
                <a:solidFill>
                  <a:srgbClr val="325C9A"/>
                </a:solidFill>
                <a:effectLst/>
                <a:ea typeface="Microsoft JhengHei" panose="020B0604030504040204" pitchFamily="34" charset="-120"/>
                <a:cs typeface="Segoe UI" panose="020B0502040204020203" pitchFamily="34" charset="0"/>
              </a:rPr>
              <a:t>，</a:t>
            </a:r>
            <a:br>
              <a:rPr lang="en-MY" altLang="zh-TW" sz="2800" b="1" dirty="0">
                <a:solidFill>
                  <a:srgbClr val="325C9A"/>
                </a:solidFill>
                <a:effectLst/>
                <a:ea typeface="Microsoft JhengHei" panose="020B0604030504040204" pitchFamily="34" charset="-120"/>
                <a:cs typeface="Segoe UI" panose="020B0502040204020203" pitchFamily="34" charset="0"/>
              </a:rPr>
            </a:br>
            <a:r>
              <a:rPr lang="zh-TW" altLang="en-US" sz="2800" b="1" dirty="0">
                <a:solidFill>
                  <a:srgbClr val="325C9A"/>
                </a:solidFill>
                <a:effectLst/>
                <a:ea typeface="Microsoft JhengHei" panose="020B0604030504040204" pitchFamily="34" charset="-120"/>
                <a:cs typeface="Segoe UI" panose="020B0502040204020203" pitchFamily="34" charset="0"/>
              </a:rPr>
              <a:t>求主保守歐洲各國對烏克蘭的</a:t>
            </a:r>
            <a:r>
              <a:rPr lang="zh-TW" sz="2800" b="1" dirty="0">
                <a:solidFill>
                  <a:srgbClr val="325C9A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支援，</a:t>
            </a:r>
            <a:br>
              <a:rPr lang="en-MY" altLang="zh-TW" sz="2800" b="1" dirty="0">
                <a:solidFill>
                  <a:srgbClr val="325C9A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2800" b="1" dirty="0">
                <a:solidFill>
                  <a:srgbClr val="325C9A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給</a:t>
            </a:r>
            <a:r>
              <a:rPr lang="zh-TW" altLang="en-US" sz="2800" b="1" dirty="0">
                <a:solidFill>
                  <a:srgbClr val="325C9A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予</a:t>
            </a:r>
            <a:r>
              <a:rPr lang="zh-TW" sz="2800" b="1" dirty="0">
                <a:solidFill>
                  <a:srgbClr val="325C9A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適切合宜及有效的實</a:t>
            </a:r>
            <a:r>
              <a:rPr lang="zh-TW" altLang="en-US" sz="2800" b="1" dirty="0">
                <a:solidFill>
                  <a:srgbClr val="325C9A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際</a:t>
            </a:r>
            <a:r>
              <a:rPr lang="zh-TW" sz="2800" b="1" dirty="0">
                <a:solidFill>
                  <a:srgbClr val="325C9A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幫助。</a:t>
            </a:r>
            <a:endParaRPr lang="en-MY" sz="2800" b="1" dirty="0">
              <a:solidFill>
                <a:srgbClr val="325C9A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57F51D1-230F-47D5-A4B5-F2ED75D5D5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5" r="13492"/>
          <a:stretch/>
        </p:blipFill>
        <p:spPr>
          <a:xfrm>
            <a:off x="-152399" y="-21610"/>
            <a:ext cx="48768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480250-0D3F-4262-89BC-3236B18430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2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EB9E7C4-3AEA-4BD1-AAEF-321AED334C31}"/>
              </a:ext>
            </a:extLst>
          </p:cNvPr>
          <p:cNvSpPr/>
          <p:nvPr/>
        </p:nvSpPr>
        <p:spPr>
          <a:xfrm>
            <a:off x="-12826" y="0"/>
            <a:ext cx="12204826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rgbClr val="325C9A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DDC02D-BF17-4209-B8FA-6E7707F49146}"/>
              </a:ext>
            </a:extLst>
          </p:cNvPr>
          <p:cNvSpPr txBox="1"/>
          <p:nvPr/>
        </p:nvSpPr>
        <p:spPr>
          <a:xfrm>
            <a:off x="4876800" y="609600"/>
            <a:ext cx="6474967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天父，</a:t>
            </a:r>
            <a:br>
              <a:rPr lang="en-MY" alt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祢</a:t>
            </a: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是</a:t>
            </a: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  <a:t>以馬內利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  <a:t>，與</a:t>
            </a: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  <a:t>人同在的神，</a:t>
            </a:r>
            <a:br>
              <a:rPr lang="en-MY" alt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</a:b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  <a:t>我們求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  <a:t>祢</a:t>
            </a: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  <a:t>保護</a:t>
            </a: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分佈在不同城巿</a:t>
            </a:r>
            <a:br>
              <a:rPr lang="en-MY" alt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的宣教同工和家人平安</a:t>
            </a:r>
            <a:r>
              <a:rPr lang="zh-TW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br>
              <a:rPr lang="en-MY" altLang="zh-TW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成為眾人的安慰。</a:t>
            </a:r>
            <a:br>
              <a:rPr lang="en-MY" alt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請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  <a:t>祢</a:t>
            </a: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  <a:t>也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保護</a:t>
            </a: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從</a:t>
            </a:r>
            <a:r>
              <a:rPr lang="zh-CN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來自</a:t>
            </a: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各國</a:t>
            </a:r>
            <a:r>
              <a:rPr lang="zh-CN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br>
              <a:rPr lang="en-MY" alt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忠心報導的記者們有安全</a:t>
            </a:r>
            <a:r>
              <a:rPr lang="zh-TW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為</a:t>
            </a:r>
            <a:r>
              <a:rPr 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估計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有</a:t>
            </a:r>
            <a:r>
              <a:rPr 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500</a:t>
            </a:r>
            <a:r>
              <a:rPr 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萬</a:t>
            </a:r>
            <a:r>
              <a:rPr lang="zh-CN" altLang="en-US" sz="2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難民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祈求</a:t>
            </a:r>
            <a:r>
              <a:rPr 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br>
              <a:rPr lang="en-MY" alt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願他們得到保護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和</a:t>
            </a:r>
            <a:r>
              <a:rPr 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生活的基本供應。</a:t>
            </a:r>
            <a:br>
              <a:rPr lang="en-MY" alt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主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啊</a:t>
            </a:r>
            <a:r>
              <a:rPr 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，請垂聽無助人民的禱告；</a:t>
            </a:r>
            <a:br>
              <a:rPr lang="en-MY" alt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願教會同心合意</a:t>
            </a:r>
            <a:r>
              <a:rPr lang="zh-TW" altLang="en-US" sz="2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滿有能力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；</a:t>
            </a:r>
            <a:br>
              <a:rPr lang="en-MY" alt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願</a:t>
            </a:r>
            <a:r>
              <a:rPr 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福音成為百姓的最大的支持和盼望。</a:t>
            </a:r>
            <a:r>
              <a:rPr 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 </a:t>
            </a:r>
            <a:br>
              <a:rPr 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奉主耶穌基督的名。阿們</a:t>
            </a:r>
            <a:r>
              <a:rPr 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!</a:t>
            </a:r>
            <a:endParaRPr lang="en-MY" sz="2800" b="1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9186516-E596-429C-9E7D-00680C62B6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5" r="8401"/>
          <a:stretch/>
        </p:blipFill>
        <p:spPr>
          <a:xfrm>
            <a:off x="0" y="0"/>
            <a:ext cx="465827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61E9F9-CE60-49F2-8CD2-5DC4D2FA4F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1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1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41691F0A-ACA4-486A-9ED0-430FAEF610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" t="2374" r="1410" b="1493"/>
          <a:stretch/>
        </p:blipFill>
        <p:spPr>
          <a:xfrm>
            <a:off x="0" y="1507956"/>
            <a:ext cx="7010400" cy="5350043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6B001C1A-0E3B-457D-BB06-DF677BFFD778}"/>
              </a:ext>
            </a:extLst>
          </p:cNvPr>
          <p:cNvSpPr txBox="1"/>
          <p:nvPr/>
        </p:nvSpPr>
        <p:spPr>
          <a:xfrm>
            <a:off x="7172878" y="1447800"/>
            <a:ext cx="4866722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err="1">
                <a:solidFill>
                  <a:srgbClr val="325C9A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Himalaya" panose="01010100010101010101" pitchFamily="2" charset="0"/>
              </a:rPr>
              <a:t>求天父保佑</a:t>
            </a:r>
            <a:r>
              <a:rPr lang="zh-CN" altLang="en-US" sz="2800" dirty="0">
                <a:solidFill>
                  <a:srgbClr val="325C9A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Himalaya" panose="01010100010101010101" pitchFamily="2" charset="0"/>
              </a:rPr>
              <a:t>數百萬名</a:t>
            </a:r>
            <a:br>
              <a:rPr lang="en-US" sz="2800" dirty="0">
                <a:solidFill>
                  <a:srgbClr val="325C9A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Himalaya" panose="01010100010101010101" pitchFamily="2" charset="0"/>
              </a:rPr>
            </a:br>
            <a:r>
              <a:rPr lang="en-US" sz="2800" dirty="0" err="1">
                <a:solidFill>
                  <a:srgbClr val="325C9A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Himalaya" panose="01010100010101010101" pitchFamily="2" charset="0"/>
              </a:rPr>
              <a:t>逃到歐洲各國的難民</a:t>
            </a:r>
            <a:r>
              <a:rPr lang="zh-CN" altLang="en-US" sz="2800" dirty="0">
                <a:solidFill>
                  <a:srgbClr val="325C9A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Himalaya" panose="01010100010101010101" pitchFamily="2" charset="0"/>
              </a:rPr>
              <a:t>。</a:t>
            </a:r>
            <a:endParaRPr lang="en-MY" altLang="zh-CN" sz="2800" dirty="0">
              <a:solidFill>
                <a:srgbClr val="325C9A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Himalaya" panose="01010100010101010101" pitchFamily="2" charset="0"/>
            </a:endParaRPr>
          </a:p>
          <a:p>
            <a:pPr>
              <a:spcAft>
                <a:spcPts val="600"/>
              </a:spcAft>
            </a:pPr>
            <a:r>
              <a:rPr lang="zh-CN" altLang="en-US" sz="2800" dirty="0">
                <a:solidFill>
                  <a:srgbClr val="325C9A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Himalaya" panose="01010100010101010101" pitchFamily="2" charset="0"/>
              </a:rPr>
              <a:t>求聖靈感動當地的教會</a:t>
            </a:r>
            <a:br>
              <a:rPr lang="en-MY" altLang="zh-CN" sz="2800" dirty="0">
                <a:solidFill>
                  <a:srgbClr val="325C9A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Himalaya" panose="01010100010101010101" pitchFamily="2" charset="0"/>
              </a:rPr>
            </a:br>
            <a:r>
              <a:rPr lang="zh-CN" altLang="en-US" sz="2800" dirty="0">
                <a:solidFill>
                  <a:srgbClr val="325C9A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Himalaya" panose="01010100010101010101" pitchFamily="2" charset="0"/>
              </a:rPr>
              <a:t>願意以神的愛來接待寄居者。</a:t>
            </a:r>
            <a:endParaRPr lang="en-MY" altLang="zh-CN" sz="2800" dirty="0">
              <a:solidFill>
                <a:srgbClr val="325C9A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Himalaya" panose="01010100010101010101" pitchFamily="2" charset="0"/>
            </a:endParaRPr>
          </a:p>
          <a:p>
            <a:pPr>
              <a:spcAft>
                <a:spcPts val="600"/>
              </a:spcAft>
            </a:pPr>
            <a:r>
              <a:rPr lang="en-US" sz="2800" b="1" dirty="0" err="1">
                <a:solidFill>
                  <a:srgbClr val="325C9A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Himalaya" panose="01010100010101010101" pitchFamily="2" charset="0"/>
              </a:rPr>
              <a:t>神啊，求你止息俄烏戰爭</a:t>
            </a:r>
            <a:r>
              <a:rPr lang="en-US" sz="2800" b="1" dirty="0">
                <a:solidFill>
                  <a:srgbClr val="325C9A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Himalaya" panose="01010100010101010101" pitchFamily="2" charset="0"/>
              </a:rPr>
              <a:t>。</a:t>
            </a:r>
            <a:br>
              <a:rPr lang="en-MY" sz="2800" b="1" dirty="0">
                <a:solidFill>
                  <a:srgbClr val="325C9A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Himalaya" panose="01010100010101010101" pitchFamily="2" charset="0"/>
              </a:rPr>
            </a:br>
            <a:r>
              <a:rPr lang="en-US" sz="2800" b="1" dirty="0" err="1">
                <a:solidFill>
                  <a:srgbClr val="325C9A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Himalaya" panose="01010100010101010101" pitchFamily="2" charset="0"/>
              </a:rPr>
              <a:t>願主安慰在戰爭中死亡的</a:t>
            </a:r>
            <a:br>
              <a:rPr lang="en-US" sz="2800" b="1" dirty="0">
                <a:solidFill>
                  <a:srgbClr val="325C9A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Himalaya" panose="01010100010101010101" pitchFamily="2" charset="0"/>
              </a:rPr>
            </a:br>
            <a:r>
              <a:rPr lang="en-US" sz="2800" b="1" dirty="0" err="1">
                <a:solidFill>
                  <a:srgbClr val="325C9A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Himalaya" panose="01010100010101010101" pitchFamily="2" charset="0"/>
              </a:rPr>
              <a:t>烏軍和俄軍的家人</a:t>
            </a:r>
            <a:r>
              <a:rPr lang="en-US" sz="2800" b="1" dirty="0">
                <a:solidFill>
                  <a:srgbClr val="325C9A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Himalaya" panose="01010100010101010101" pitchFamily="2" charset="0"/>
              </a:rPr>
              <a:t>。</a:t>
            </a:r>
            <a:br>
              <a:rPr lang="en-US" sz="2800" b="1" dirty="0">
                <a:solidFill>
                  <a:srgbClr val="325C9A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Himalaya" panose="01010100010101010101" pitchFamily="2" charset="0"/>
              </a:rPr>
            </a:br>
            <a:r>
              <a:rPr lang="en-US" sz="2800" b="1" dirty="0" err="1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奉主耶穌基督的名。阿們</a:t>
            </a:r>
            <a:r>
              <a:rPr lang="en-US" sz="2800" b="1" dirty="0">
                <a:solidFill>
                  <a:srgbClr val="325C9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!</a:t>
            </a:r>
            <a:endParaRPr lang="en-US" sz="2800" b="1" dirty="0">
              <a:solidFill>
                <a:srgbClr val="325C9A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Himalaya" panose="01010100010101010101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B61EF3-84C7-4327-BA41-FD34A32124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24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10358</TotalTime>
  <Words>2756</Words>
  <Application>Microsoft Office PowerPoint</Application>
  <PresentationFormat>Widescreen</PresentationFormat>
  <Paragraphs>113</Paragraphs>
  <Slides>11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Kozuka Mincho Pro L</vt:lpstr>
      <vt:lpstr>Microsoft JhengHei</vt:lpstr>
      <vt:lpstr>Microsoft JhengHei UI</vt:lpstr>
      <vt:lpstr>Microsoft YaHei</vt:lpstr>
      <vt:lpstr>PMingLiU</vt:lpstr>
      <vt:lpstr>宋体</vt:lpstr>
      <vt:lpstr>Arial</vt:lpstr>
      <vt:lpstr>Calibri</vt:lpstr>
      <vt:lpstr>Calibri Light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Esther</dc:creator>
  <cp:lastModifiedBy>Yeng Shiow Lim</cp:lastModifiedBy>
  <cp:revision>2142</cp:revision>
  <dcterms:created xsi:type="dcterms:W3CDTF">2020-11-06T17:04:32Z</dcterms:created>
  <dcterms:modified xsi:type="dcterms:W3CDTF">2022-03-30T06:35:45Z</dcterms:modified>
</cp:coreProperties>
</file>