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notesMasterIdLst>
    <p:notesMasterId r:id="rId14"/>
  </p:notesMasterIdLst>
  <p:sldIdLst>
    <p:sldId id="270" r:id="rId2"/>
    <p:sldId id="311" r:id="rId3"/>
    <p:sldId id="376" r:id="rId4"/>
    <p:sldId id="377" r:id="rId5"/>
    <p:sldId id="381" r:id="rId6"/>
    <p:sldId id="371" r:id="rId7"/>
    <p:sldId id="342" r:id="rId8"/>
    <p:sldId id="374" r:id="rId9"/>
    <p:sldId id="378" r:id="rId10"/>
    <p:sldId id="379" r:id="rId11"/>
    <p:sldId id="380" r:id="rId12"/>
    <p:sldId id="34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her fan" initials="ef" lastIdx="1" clrIdx="0">
    <p:extLst>
      <p:ext uri="{19B8F6BF-5375-455C-9EA6-DF929625EA0E}">
        <p15:presenceInfo xmlns:p15="http://schemas.microsoft.com/office/powerpoint/2012/main" userId="075f14a0ffea5f7f" providerId="Windows Live"/>
      </p:ext>
    </p:extLst>
  </p:cmAuthor>
  <p:cmAuthor id="2" name="Yeng Shiow Lim" initials="YSL" lastIdx="1" clrIdx="1">
    <p:extLst>
      <p:ext uri="{19B8F6BF-5375-455C-9EA6-DF929625EA0E}">
        <p15:presenceInfo xmlns:p15="http://schemas.microsoft.com/office/powerpoint/2012/main" userId="385ee0dce7a98e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85"/>
    <a:srgbClr val="325C9A"/>
    <a:srgbClr val="082F90"/>
    <a:srgbClr val="643A5A"/>
    <a:srgbClr val="992345"/>
    <a:srgbClr val="4A475D"/>
    <a:srgbClr val="6A182F"/>
    <a:srgbClr val="390D1A"/>
    <a:srgbClr val="FFFFCC"/>
    <a:srgbClr val="0F6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9" autoAdjust="0"/>
    <p:restoredTop sz="53333" autoAdjust="0"/>
  </p:normalViewPr>
  <p:slideViewPr>
    <p:cSldViewPr>
      <p:cViewPr varScale="1">
        <p:scale>
          <a:sx n="47" d="100"/>
          <a:sy n="47" d="100"/>
        </p:scale>
        <p:origin x="2006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9FC77-4C07-4250-9504-1442D3B1CB40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0A47A-5C7E-436F-BE97-00A4918567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57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TW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引言</a:t>
            </a:r>
            <a:r>
              <a:rPr lang="zh-CN" alt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lang="en-US" sz="1200" dirty="0">
                <a:solidFill>
                  <a:srgbClr val="FF00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CN" altLang="en-US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今天，让我们为离散两千年的犹太民族祷告</a:t>
            </a:r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98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0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81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5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讲稿参考</a:t>
            </a:r>
            <a:r>
              <a:rPr lang="en-US" altLang="zh-CN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犹太民族国破家亡，在天下万国中抛来抛去。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1948</a:t>
            </a:r>
            <a:r>
              <a:rPr lang="zh-CN" altLang="en-US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年复国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今天，各地犹太人的信仰、生活样貌，已和我们在圣经中认识的「犹太人」不同。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他们经历了什麽，究竟现代犹太人怎麽看耶稣？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1948 </a:t>
            </a:r>
            <a:r>
              <a:rPr lang="zh-CN" altLang="en-US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复国宣言</a:t>
            </a:r>
            <a:r>
              <a:rPr lang="en-US" altLang="zh-CN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Source: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https://www.dw.com/zh/%E5%86%85%E5%A1%94%E5%B0%BC%E4%BA%9A%E8%83%A1%E5%80%92%E5%8F%B0-%E4%BB%A5%E8%89%B2%E5%88%97%E6%96%B0%E6%80%BB%E7%90%86%E8%B4%9D%E5%86%85%E7%89%B9%E6%98%AF%E8%B0%81/a-57877663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51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讲稿参考</a:t>
            </a:r>
            <a:r>
              <a:rPr lang="en-US" altLang="zh-CN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神的选民犹太人是一个流散的民族。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雅各一家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70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口在埃及寄居，并做埃及人的奴隶为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400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年之久，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以色列人在旷野漂流了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40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年后，定居在应许之地。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400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年之后，首次立国。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以色列人因为拜偶像以及偏行己路，被阿述驱散、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586 BC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被巴比伦掳去。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70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年后回归耶路撒冷。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70 AD 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因为反抗罗马人，耶路撒冷被罗马大军攻毁、圣殿被焚，犹太领袖和精英被杀、逃走或被掳到罗马各地作为奴隶出售，从此犹太人开始流散欧洲各地。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1933-1945 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德国纳粹政府面对经济困境，为了抢夺犹太人的财富，并受到种族优越论影响，德国纳粹政府对犹太人进行种族灭绝， 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600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万犹太人在大屠杀死亡。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圣经预言犹太人会从以色列分散至海外，但同样也预言他们会再次回归祖国，而且，以色列要全家得救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以色列复国主义运动会长，魏茨曼，是出生在俄国的英国犹太裔化学家。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一战期间领导英国皇家海军实验室，发明通过细菌发酵来产生无烟炸药，令英美为首的协约国家取得胜利；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胜仗后，他劝说英国考虑犹太人所处的困境，并促成英国支持犹太复国事业。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1948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年，以色列得以复国。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魏茨曼成为以色列第一任的总理。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dirty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41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讲稿参考</a:t>
            </a:r>
            <a:r>
              <a:rPr lang="en-US" altLang="zh-CN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大屠杀前， 犹太人有</a:t>
            </a:r>
            <a:r>
              <a:rPr lang="en-US" altLang="zh-CN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1670</a:t>
            </a:r>
            <a:r>
              <a:rPr lang="zh-CN" altLang="en-US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万，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今天全球有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1520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万犹太人， 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702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万在以色列，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1948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年复国，以色列犹太人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80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万，从各地回归的有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330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回归的犹太移民来自四面八方，有不同的文化背景、语言、信仰、性格和外貌特徵，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在这看似单一却多元的族群，光是犹太教就分成正统派、保守派和改革派，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对国家与宗教的态度大相迳庭。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因此，在以色列的犹太人面临的挑战，除了与阿拉伯世界冲突外，还有宗派间的矛盾，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和因为移民的激增而缺乏居住和就业机会。</a:t>
            </a:r>
            <a:endParaRPr lang="en-US" altLang="zh-CN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在信仰方面，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50%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的犹太人趋向世俗主义，并远离神的话语。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犹太人对基督徒和耶稣基督怀有防备心和牴触感。以色列政府也抵制传福音活动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但感谢主的是，复国时的弥赛亚信徒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即犹太基督徒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约有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23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位，还没有教会；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目前以色列有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150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多间教会，保守估计有</a:t>
            </a:r>
            <a:r>
              <a:rPr lang="en-US" altLang="zh-CN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万名弥赛亚信徒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dirty="0" smtClean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 smtClean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距离全家得救认仍很远，让我们了解犹太人信仰。</a:t>
            </a:r>
            <a:endParaRPr lang="zh-CN" altLang="en-US" sz="1200" b="0" dirty="0"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86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24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讓我們為</a:t>
            </a:r>
            <a:r>
              <a:rPr lang="en-US" sz="1200" dirty="0" err="1"/>
              <a:t>猶太人要全家得救禱告</a:t>
            </a:r>
            <a:endParaRPr lang="en-MY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98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散居在土耳其、伊朗、巴西、葡萄牙、伊拉克、</a:t>
            </a:r>
            <a:br>
              <a:rPr lang="zh-CN" altLang="en-US" sz="12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12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乌拉圭、印度、法国、罗马尼亚、波兰、</a:t>
            </a:r>
            <a:br>
              <a:rPr lang="zh-CN" altLang="en-US" sz="12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12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英国、美国、加拿大、澳洲等地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7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Photo</a:t>
            </a:r>
            <a:r>
              <a:rPr lang="zh-CN" altLang="en-US" dirty="0"/>
              <a:t>： </a:t>
            </a:r>
            <a:r>
              <a:rPr lang="en-US" dirty="0"/>
              <a:t>https://ots.org.il/program/hertog-center-jewish-christian-understanding-cooperation-cjcuc-2/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04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3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5A894-F66E-45B4-AC16-03078491A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D910006-2876-4983-B1ED-78A744F84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9E30F0-340C-4327-8FD2-755C12DB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C42832-5165-4C1F-A9DF-A7A219AA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205D4B-65BE-4E45-BE45-2E146999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0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0FEF97-55E4-4CDC-8388-F6EBC04F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ADFF08-B8B8-4F44-B5EB-E703A40F8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C3C0E0-2039-4E50-9A64-B0DB016A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04B13E-4663-468A-9CF4-5483BDCB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911233-48EA-47E2-BBA4-C67AD972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9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D7B333B-78C2-492F-A119-A8439BE4C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C0C0FBF-0BC9-4EA4-B45A-80A833F8A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9C0398-4BFE-4DAD-BC0F-A4050781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F16DB9-C9EA-4C26-9232-81EA4DD5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B3428F-8763-4A3C-A61C-E1CC39E4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74A5DF-28ED-46DE-8D36-9C693ACE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1BA59C-E57F-4C17-B90F-B90FE515C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7CF973-4982-4EA9-B892-11EF41D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8D909B-CADA-422C-96F2-6F4A64A75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A00675-BF7A-485F-AD44-0F798E4C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6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9525C4-2391-4EE5-89F1-FFF42054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DF132F-CBFD-4D74-908C-0C5F3546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6CAA1-2019-4B9B-95AA-AB341B06C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2B9737-1B55-4DD9-B4B1-CCFFBF2A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4A14A-1774-40EB-A1A4-C8B6BA2B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0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D6A8C4-F5B9-4F15-948E-5702F8C7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3AF7BC-AF14-4C4A-A82C-F840E76DB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3C0228-0760-4D6E-99C6-D9D83C1AE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293E9F-F933-4331-AB69-C4C2F197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163446-44EF-4827-8B17-9F4C2E16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D0978B-B41B-4303-9221-77A903A7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0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A5A003-48E4-4ABF-B69D-515F815B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5F1756-79E6-4348-9CFC-86AC63456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B113F32-C896-4B90-8DF1-D109C82EF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46D95F2-8890-411F-96C0-4943FA4D1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F7AE4DF-F762-4BAC-A1EA-2FDF4E670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B5148EB-AE75-46E1-90D6-F4E0169D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D9422A7-A435-4988-BFE4-16525782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C0AA024-964A-4E6A-B69D-5E4B19A1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1BCFDC-B34E-44A4-92C7-4F6A4497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5351469-13B1-4BEA-B368-A2014B77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5EDBA81-208E-4097-9AAE-EDBC11DE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4B77E13-D083-4F58-8E55-587F021F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7259A2D-ECE8-4138-9559-A48C533B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D0B93DB-CC4E-4907-9263-1D836D9B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004715-0CF8-483E-8C37-13AAC811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685BB6-357D-466E-A4A6-9F23D3F2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1AC8CA-84CE-415E-A8DA-91A272FC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FC9BA58-B29D-4C52-8A13-437AE0200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BAD71BE-B0B6-4DA5-9DC7-229A0386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46C110-9B4A-4352-A670-6B32A159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A39F14-F063-447F-A1F0-D4C6B0A8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0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817FAE-31D4-4936-95F9-0032CB2D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B6CC44-B3C9-4D67-B1CA-8517BBA3B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8CA162-5D51-4EC3-AEE9-A962A1FFC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AFEA44-60A4-4687-B98A-148A2E24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C7A81B-56FD-4722-94BF-CA9C1119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D31202-2638-4CC8-AFAF-B66E4E47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5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A954A8B-ED08-412F-AE49-CB0223A4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F46BED-A1C9-4A4C-BA0C-311703D19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482397-D670-41DA-AD31-62691BA3E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05AB-13C4-4FEF-8460-F7BC1550F1E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9F0395-5741-485A-B0AB-EBAA5D701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3671C3-2E2C-4BD7-9FEC-49088F54B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24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8400"/>
            <a:ext cx="12222480" cy="10468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E49E423-AFA0-4D36-A81A-87E76218A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590" y="1219200"/>
            <a:ext cx="2517409" cy="275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5DF8C5-6BF9-42BD-825D-BB95C5D7B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3D9378-3288-4657-83CC-8853B3E20BA3}"/>
              </a:ext>
            </a:extLst>
          </p:cNvPr>
          <p:cNvSpPr txBox="1"/>
          <p:nvPr/>
        </p:nvSpPr>
        <p:spPr>
          <a:xfrm>
            <a:off x="1905000" y="4667070"/>
            <a:ext cx="8305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2022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lang="en-US" altLang="zh-TW" sz="2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月</a:t>
            </a:r>
          </a:p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为犹太人祷告</a:t>
            </a:r>
            <a:endParaRPr lang="en-MY" sz="40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3912 L 0 2.96296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0CCD7D-5B36-134E-13EF-6B0F47D5E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5" t="18752" r="36931" b="4547"/>
          <a:stretch/>
        </p:blipFill>
        <p:spPr>
          <a:xfrm>
            <a:off x="8991600" y="0"/>
            <a:ext cx="32004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250371" y="768527"/>
            <a:ext cx="8665029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父</a:t>
            </a: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神，我们为以色列即将在</a:t>
            </a:r>
            <a:b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今年秋天举行的总统选举祷告。</a:t>
            </a:r>
            <a:b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废王立王都在祢的手中， 求主引导选民的心， </a:t>
            </a: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可以选出一位行公义，好怜悯，</a:t>
            </a:r>
            <a:b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心存谦卑，与祢同行的总统，</a:t>
            </a: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使他在各项决策与执行能力上都满有神的智慧。</a:t>
            </a:r>
          </a:p>
          <a:p>
            <a:pPr algn="ctr">
              <a:spcBef>
                <a:spcPts val="12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求祢在军队、媒体、教育、医疗、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贸易、金融和信仰等各领域当中，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兴起和保守敬畏祢的领袖，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安置他们在适当的岗位，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 指示他们当行的道路。</a:t>
            </a:r>
            <a:r>
              <a:rPr lang="en-US" altLang="zh-TW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/>
            </a:r>
            <a:br>
              <a:rPr lang="en-US" altLang="zh-TW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endParaRPr lang="en-US" sz="32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0CCD7D-5B36-134E-13EF-6B0F47D5E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26006" r="-396" b="35748"/>
          <a:stretch/>
        </p:blipFill>
        <p:spPr>
          <a:xfrm>
            <a:off x="-272574" y="-187036"/>
            <a:ext cx="12616974" cy="71212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DB1E18D-C97D-9282-FC52-0B3F51787489}"/>
              </a:ext>
            </a:extLst>
          </p:cNvPr>
          <p:cNvSpPr/>
          <p:nvPr/>
        </p:nvSpPr>
        <p:spPr>
          <a:xfrm>
            <a:off x="1676400" y="1042509"/>
            <a:ext cx="8827897" cy="4988177"/>
          </a:xfrm>
          <a:prstGeom prst="rect">
            <a:avLst/>
          </a:prstGeom>
          <a:solidFill>
            <a:srgbClr val="0070C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1861457" y="1219200"/>
            <a:ext cx="864283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0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我们在天上的父，</a:t>
            </a:r>
          </a:p>
          <a:p>
            <a:pPr algn="ctr"/>
            <a:r>
              <a:rPr lang="zh-CN" altLang="en-US" sz="30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愿祢向以色列显明祢就是信实、永久和亲密的父。</a:t>
            </a:r>
          </a:p>
          <a:p>
            <a:pPr algn="ctr"/>
            <a:r>
              <a:rPr lang="zh-CN" altLang="en-US" sz="30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愿祢的圣名在祢的圣地被敬拜。</a:t>
            </a:r>
          </a:p>
          <a:p>
            <a:pPr algn="ctr"/>
            <a:r>
              <a:rPr lang="zh-CN" altLang="en-US" sz="30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愿祢的国度带着圣洁和大能临到，</a:t>
            </a:r>
          </a:p>
          <a:p>
            <a:pPr algn="ctr"/>
            <a:r>
              <a:rPr lang="zh-CN" altLang="en-US" sz="30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祢的旨意行在以色列，如同行在天上。</a:t>
            </a:r>
          </a:p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赐给祢的子民每日所需用的饮食和灵粮。</a:t>
            </a:r>
          </a:p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按祢圣约的应许饶恕他们的过犯。</a:t>
            </a:r>
          </a:p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不叫他们遇见试探，救他们脱离凶恶。</a:t>
            </a:r>
          </a:p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因为国度和权柄、荣耀都是祢的，直到永远。</a:t>
            </a:r>
          </a:p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奉主耶稣基督的名求。阿们！</a:t>
            </a:r>
          </a:p>
        </p:txBody>
      </p:sp>
    </p:spTree>
    <p:extLst>
      <p:ext uri="{BB962C8B-B14F-4D97-AF65-F5344CB8AC3E}">
        <p14:creationId xmlns:p14="http://schemas.microsoft.com/office/powerpoint/2010/main" val="205290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2156C31-8894-454A-96DA-FF913E148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16279" r="511"/>
          <a:stretch/>
        </p:blipFill>
        <p:spPr>
          <a:xfrm>
            <a:off x="9525000" y="2590800"/>
            <a:ext cx="1771650" cy="2057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BECD9B-835A-42BA-9EBD-CD47B273A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571471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4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4">
            <a:extLst>
              <a:ext uri="{FF2B5EF4-FFF2-40B4-BE49-F238E27FC236}">
                <a16:creationId xmlns="" xmlns:a16="http://schemas.microsoft.com/office/drawing/2014/main" id="{85B36C20-B5EE-6420-460C-FC2E46660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" r="-62" b="-1747"/>
          <a:stretch/>
        </p:blipFill>
        <p:spPr>
          <a:xfrm>
            <a:off x="-21771" y="0"/>
            <a:ext cx="12384304" cy="7010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3FE7EB-4B14-1F41-EA12-693E688E2EE5}"/>
              </a:ext>
            </a:extLst>
          </p:cNvPr>
          <p:cNvSpPr/>
          <p:nvPr/>
        </p:nvSpPr>
        <p:spPr>
          <a:xfrm>
            <a:off x="-21771" y="0"/>
            <a:ext cx="12384303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24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15D363-5D0A-4B96-9D98-66D10AC73896}"/>
              </a:ext>
            </a:extLst>
          </p:cNvPr>
          <p:cNvSpPr txBox="1"/>
          <p:nvPr/>
        </p:nvSpPr>
        <p:spPr>
          <a:xfrm>
            <a:off x="1560280" y="381000"/>
            <a:ext cx="92202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《</a:t>
            </a:r>
            <a:r>
              <a:rPr lang="zh-CN" altLang="en-US" sz="3600" b="1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以色列复国宣言 </a:t>
            </a:r>
            <a:r>
              <a:rPr lang="en-US" altLang="zh-CN" sz="3600" b="1" dirty="0" smtClean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》</a:t>
            </a:r>
            <a:endParaRPr lang="en-US" altLang="zh-CN" sz="3600" b="1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/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在被暴力驱逐出以色列故土后，</a:t>
            </a:r>
            <a:b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流散到世界各地的犹太人对故土忠心耿耿，始终不渝地希望返回故土，</a:t>
            </a:r>
            <a:b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在那裡重新获得政治自由，</a:t>
            </a:r>
            <a:b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从没有为此停止过祈祷。</a:t>
            </a:r>
          </a:p>
          <a:p>
            <a:pPr algn="ctr">
              <a:spcBef>
                <a:spcPts val="1200"/>
              </a:spcBef>
            </a:pPr>
            <a:r>
              <a:rPr lang="en-US" sz="2400" b="1" dirty="0" smtClean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 </a:t>
            </a:r>
            <a:r>
              <a:rPr lang="en-US" sz="2400" b="1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May 14, 1948 - </a:t>
            </a:r>
          </a:p>
        </p:txBody>
      </p:sp>
    </p:spTree>
    <p:extLst>
      <p:ext uri="{BB962C8B-B14F-4D97-AF65-F5344CB8AC3E}">
        <p14:creationId xmlns:p14="http://schemas.microsoft.com/office/powerpoint/2010/main" val="13979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15D363-5D0A-4B96-9D98-66D10AC73896}"/>
              </a:ext>
            </a:extLst>
          </p:cNvPr>
          <p:cNvSpPr txBox="1"/>
          <p:nvPr/>
        </p:nvSpPr>
        <p:spPr>
          <a:xfrm>
            <a:off x="1031257" y="685800"/>
            <a:ext cx="4331707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Aft>
                <a:spcPts val="600"/>
              </a:spcAft>
            </a:pPr>
            <a:r>
              <a:rPr lang="zh-C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流散的犹</a:t>
            </a:r>
            <a:r>
              <a:rPr lang="zh-CN" altLang="en-US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太</a:t>
            </a:r>
            <a:r>
              <a:rPr lang="en-US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</a:t>
            </a:r>
          </a:p>
          <a:p>
            <a:pPr marL="365760" indent="-274320">
              <a:lnSpc>
                <a:spcPts val="3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寄居 </a:t>
            </a:r>
            <a:r>
              <a:rPr lang="en-US" altLang="zh-CN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 </a:t>
            </a: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为奴</a:t>
            </a:r>
          </a:p>
          <a:p>
            <a:pPr marL="365760" indent="-274320">
              <a:lnSpc>
                <a:spcPts val="3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漂流 </a:t>
            </a:r>
            <a:r>
              <a:rPr lang="en-US" altLang="zh-CN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 </a:t>
            </a: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立国</a:t>
            </a:r>
          </a:p>
          <a:p>
            <a:pPr marL="365760" indent="-274320">
              <a:lnSpc>
                <a:spcPts val="3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被掳 </a:t>
            </a:r>
            <a:r>
              <a:rPr lang="en-US" altLang="zh-CN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 </a:t>
            </a: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回归</a:t>
            </a:r>
          </a:p>
          <a:p>
            <a:pPr marL="365760" indent="-274320">
              <a:lnSpc>
                <a:spcPts val="3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流散 </a:t>
            </a:r>
            <a:r>
              <a:rPr lang="en-US" altLang="zh-CN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 </a:t>
            </a: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屠杀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08A9141-2EB1-2E15-46F4-3EA2E8521343}"/>
              </a:ext>
            </a:extLst>
          </p:cNvPr>
          <p:cNvGrpSpPr/>
          <p:nvPr/>
        </p:nvGrpSpPr>
        <p:grpSpPr>
          <a:xfrm>
            <a:off x="4724400" y="628471"/>
            <a:ext cx="6602673" cy="5265142"/>
            <a:chOff x="4724400" y="628471"/>
            <a:chExt cx="6602673" cy="5265142"/>
          </a:xfrm>
        </p:grpSpPr>
        <p:pic>
          <p:nvPicPr>
            <p:cNvPr id="5" name="圖片 6">
              <a:extLst>
                <a:ext uri="{FF2B5EF4-FFF2-40B4-BE49-F238E27FC236}">
                  <a16:creationId xmlns="" xmlns:a16="http://schemas.microsoft.com/office/drawing/2014/main" id="{88193DD1-6F9C-DB2E-01C9-5BFDB1ACA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437" y="2021101"/>
              <a:ext cx="5355198" cy="281579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231073" y="4939506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TW" altLang="en-US" sz="32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Times New Roman" panose="02020603050405020304" pitchFamily="18" charset="0"/>
                </a:rPr>
                <a:t>魏茨曼 （</a:t>
              </a:r>
              <a:r>
                <a:rPr lang="en-US" altLang="zh-TW" sz="32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Times New Roman" panose="02020603050405020304" pitchFamily="18" charset="0"/>
                </a:rPr>
                <a:t>Chaim Weizmann</a:t>
              </a:r>
              <a:r>
                <a:rPr lang="zh-TW" altLang="en-US" sz="32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Times New Roman" panose="02020603050405020304" pitchFamily="18" charset="0"/>
                </a:rPr>
                <a:t>）  </a:t>
              </a:r>
            </a:p>
            <a:p>
              <a:r>
                <a:rPr lang="zh-TW" altLang="en-US" sz="24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Times New Roman" panose="02020603050405020304" pitchFamily="18" charset="0"/>
                </a:rPr>
                <a:t>以色列第一任总理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EBC2B422-E1F0-9D70-F137-7992F15576CC}"/>
                </a:ext>
              </a:extLst>
            </p:cNvPr>
            <p:cNvGrpSpPr/>
            <p:nvPr/>
          </p:nvGrpSpPr>
          <p:grpSpPr>
            <a:xfrm>
              <a:off x="4724400" y="628471"/>
              <a:ext cx="3818816" cy="1200329"/>
              <a:chOff x="524584" y="4649156"/>
              <a:chExt cx="3818816" cy="1200329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24584" y="4649156"/>
                <a:ext cx="267252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 algn="ctr"/>
                <a:r>
                  <a:rPr lang="en-US" altLang="zh-CN" sz="3600" b="1" dirty="0">
                    <a:solidFill>
                      <a:srgbClr val="FFE285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1948</a:t>
                </a:r>
                <a:r>
                  <a:rPr lang="zh-CN" altLang="en-US" sz="3600" b="1" dirty="0">
                    <a:solidFill>
                      <a:srgbClr val="FFE285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复国</a:t>
                </a:r>
                <a:endParaRPr lang="en-US" sz="3600" b="1" dirty="0">
                  <a:solidFill>
                    <a:srgbClr val="FFE285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B68B4DAE-2BE3-0770-AEEB-6A8D7ADCE0B8}"/>
                  </a:ext>
                </a:extLst>
              </p:cNvPr>
              <p:cNvSpPr txBox="1"/>
              <p:nvPr/>
            </p:nvSpPr>
            <p:spPr>
              <a:xfrm>
                <a:off x="1020371" y="5295487"/>
                <a:ext cx="332302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65760" indent="-274320">
                  <a:lnSpc>
                    <a:spcPts val="36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3200" dirty="0">
                    <a:solidFill>
                      <a:schemeClr val="bg1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再回归</a:t>
                </a:r>
                <a:endParaRPr lang="en-US" sz="320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32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15D363-5D0A-4B96-9D98-66D10AC73896}"/>
              </a:ext>
            </a:extLst>
          </p:cNvPr>
          <p:cNvSpPr txBox="1"/>
          <p:nvPr/>
        </p:nvSpPr>
        <p:spPr>
          <a:xfrm>
            <a:off x="3352800" y="2133600"/>
            <a:ext cx="83058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与阿拉伯世界冲突</a:t>
            </a:r>
          </a:p>
          <a:p>
            <a:pPr marL="274320" indent="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因移民激增而缺乏居住和就业机会</a:t>
            </a:r>
          </a:p>
          <a:p>
            <a:pPr marL="274320" indent="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宗派间的矛盾</a:t>
            </a:r>
          </a:p>
          <a:p>
            <a:pPr marL="274320" indent="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50%</a:t>
            </a: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的犹太人趋向世俗主义，</a:t>
            </a:r>
          </a:p>
          <a:p>
            <a:pPr marL="274320">
              <a:spcBef>
                <a:spcPts val="600"/>
              </a:spcBef>
            </a:pPr>
            <a:r>
              <a:rPr lang="zh-CN" altLang="en-US" sz="32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   远</a:t>
            </a: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离了神的话语。</a:t>
            </a:r>
          </a:p>
          <a:p>
            <a:pPr marL="274320" indent="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犹太人对基督徒和耶稣基督怀有防备心</a:t>
            </a:r>
          </a:p>
          <a:p>
            <a:pPr marL="274320">
              <a:spcBef>
                <a:spcPts val="600"/>
              </a:spcBef>
            </a:pPr>
            <a:r>
              <a:rPr lang="zh-CN" altLang="en-US" sz="320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CN" altLang="en-US" sz="3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及抵触</a:t>
            </a: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感。政府也抵制传福音活动。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0" y="690648"/>
            <a:ext cx="4219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以色列  </a:t>
            </a:r>
            <a:br>
              <a:rPr lang="zh-C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CN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702</a:t>
            </a:r>
            <a:r>
              <a:rPr lang="zh-CN" alt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万犹太人的挑战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026" name="Picture 2" descr="https://images.procon.org/wp-content/uploads/sites/51/israelmap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63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8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9ACB4BF3-07A6-6D54-4A51-780DB5A4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12751"/>
            <a:ext cx="2566987" cy="577849"/>
          </a:xfrm>
        </p:spPr>
        <p:txBody>
          <a:bodyPr>
            <a:noAutofit/>
          </a:bodyPr>
          <a:lstStyle/>
          <a:p>
            <a:r>
              <a:rPr lang="zh-TW" altLang="en-US" sz="36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犹太教</a:t>
            </a:r>
            <a:endParaRPr 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A7290653-16A9-C9A6-5AC8-1FE8246BC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187" y="1219200"/>
            <a:ext cx="5791200" cy="5029200"/>
          </a:xfrm>
        </p:spPr>
        <p:txBody>
          <a:bodyPr>
            <a:noAutofit/>
          </a:bodyPr>
          <a:lstStyle/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rgbClr val="FFE285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相信神的绝对一体。</a:t>
            </a:r>
          </a:p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rgbClr val="FFE285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弥赛亚是人不是神。</a:t>
            </a:r>
          </a:p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不相信原罪，认为透过悔改</a:t>
            </a:r>
            <a:b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</a:b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可以克服恶的倾向。</a:t>
            </a:r>
          </a:p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没有个人得救的观念，</a:t>
            </a:r>
            <a:b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</a:b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并不太强调死后的来生。</a:t>
            </a:r>
          </a:p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rgbClr val="FFE285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不相信个人的赎罪有必要透过血，相信悔改、善行、祷告和个人的受苦，能替代赎罪祭。</a:t>
            </a:r>
          </a:p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rgbClr val="FFE285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强调行为，严守五经中的诫命，透过传统来明白并传承下去。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D92681C0-D6E8-B3A2-651E-884B379070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47439"/>
            <a:ext cx="5257800" cy="5778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基督教</a:t>
            </a:r>
            <a:endParaRPr lang="en-US" sz="3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33F32CDF-4BE7-7631-F6FB-0D77B07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185639"/>
            <a:ext cx="5791200" cy="5443761"/>
          </a:xfrm>
        </p:spPr>
        <p:txBody>
          <a:bodyPr>
            <a:noAutofit/>
          </a:bodyPr>
          <a:lstStyle/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rgbClr val="FFE285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相信神的三位一体。</a:t>
            </a:r>
          </a:p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rgbClr val="FFE285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弥赛亚是全然的人、全然的神。</a:t>
            </a:r>
          </a:p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亚当的堕落影响全人类，靠着</a:t>
            </a:r>
            <a:b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</a:b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弥赛亚的血，才能在属灵上更新改变。</a:t>
            </a:r>
          </a:p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有个人得救的观念，并看重死后来生的归处。来世非常重要，</a:t>
            </a:r>
            <a:b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</a:b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特别是天堂与地狱。</a:t>
            </a:r>
          </a:p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rgbClr val="FFE285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人只能从弥赛亚的代死得着赎罪。</a:t>
            </a:r>
          </a:p>
          <a:p>
            <a:pPr marL="365760" marR="0" lvl="0" indent="-36576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en-US" dirty="0">
                <a:solidFill>
                  <a:srgbClr val="FFE285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强调行为及更新的生命，</a:t>
            </a:r>
            <a:br>
              <a:rPr lang="zh-CN" altLang="en-US" dirty="0">
                <a:solidFill>
                  <a:srgbClr val="FFE285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</a:br>
            <a:r>
              <a:rPr lang="zh-CN" altLang="en-US" dirty="0">
                <a:solidFill>
                  <a:srgbClr val="FFE285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更多的强调信心。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4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2200"/>
            <a:ext cx="14630400" cy="9753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795083-B61B-4305-A6DD-398151CFBF2C}"/>
              </a:ext>
            </a:extLst>
          </p:cNvPr>
          <p:cNvSpPr txBox="1"/>
          <p:nvPr/>
        </p:nvSpPr>
        <p:spPr>
          <a:xfrm>
            <a:off x="1752600" y="304800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让我们同心为</a:t>
            </a:r>
            <a:r>
              <a:rPr lang="zh-CN" altLang="en-US" sz="3600" b="1" dirty="0">
                <a:solidFill>
                  <a:srgbClr val="FFE28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犹太人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祷告</a:t>
            </a:r>
            <a:endParaRPr 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698240-2C86-4AB4-AA1F-78E8B754A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81105"/>
            <a:ext cx="924478" cy="9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4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33912 L 1.11022E-1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3036277" y="609600"/>
            <a:ext cx="9155723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掌管历史的主，</a:t>
            </a:r>
            <a:b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祢的选民仍有许多散居在世界各地，</a:t>
            </a:r>
            <a:b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愿祢止息所有反犹太人的情绪。</a:t>
            </a:r>
            <a:b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愿祢使他们在列邦中被尊重，不再遭受迫害，</a:t>
            </a:r>
            <a:b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有能力向世人见证祢的话语安定在天。</a:t>
            </a:r>
          </a:p>
          <a:p>
            <a:pPr algn="ctr">
              <a:spcBef>
                <a:spcPts val="12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求主使他们对基督徒不再怀有戒心，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愿圣灵引导他们进入真理， 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心意更新而变化，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不再依靠行为和依赖人的义，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接受耶稣基督就是律法的总结，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耶稣就是弥赛亚，全能神的儿子。</a:t>
            </a: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/>
            </a:r>
            <a:b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endParaRPr lang="zh-CN" altLang="en-US" sz="32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>
              <a:spcBef>
                <a:spcPts val="600"/>
              </a:spcBef>
            </a:pPr>
            <a:endParaRPr lang="zh-CN" altLang="en-US" sz="32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>
              <a:spcBef>
                <a:spcPts val="600"/>
              </a:spcBef>
            </a:pPr>
            <a:endParaRPr lang="zh-CN" altLang="en-US" sz="32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6" r="25736"/>
          <a:stretch/>
        </p:blipFill>
        <p:spPr>
          <a:xfrm>
            <a:off x="-27709" y="-50800"/>
            <a:ext cx="3276600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0CCD7D-5B36-134E-13EF-6B0F47D5E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3" t="-181" r="13907" b="181"/>
          <a:stretch/>
        </p:blipFill>
        <p:spPr>
          <a:xfrm>
            <a:off x="7848600" y="-12460"/>
            <a:ext cx="4343400" cy="68704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0" y="0"/>
            <a:ext cx="8001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0" y="1219200"/>
            <a:ext cx="80010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求主保护和坚固以色列的弥赛亚信徒，</a:t>
            </a: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兴起合神心意的牧人牧养他们，</a:t>
            </a: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使他们在信仰上成熟坚定，站立稳妥。</a:t>
            </a:r>
          </a:p>
          <a:p>
            <a:pPr algn="ctr">
              <a:spcBef>
                <a:spcPts val="12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求主让信主的犹太人、阿拉伯人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和其他族裔的信徒，在主裡相爱合一、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谦卑温柔、互相恩待、彼此成全、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一同建立基督的身体。</a:t>
            </a: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愿他们同心帮助回到以色列的移民，</a:t>
            </a: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融入社会，见证耶稣。</a:t>
            </a:r>
          </a:p>
          <a:p>
            <a:pPr algn="ctr"/>
            <a:endParaRPr lang="zh-CN" altLang="en-US" sz="32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46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0CCD7D-5B36-134E-13EF-6B0F47D5E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24593" r="10413" b="5361"/>
          <a:stretch/>
        </p:blipFill>
        <p:spPr>
          <a:xfrm>
            <a:off x="-140678" y="-115655"/>
            <a:ext cx="12332678" cy="76144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1339360" y="2209799"/>
            <a:ext cx="8458200" cy="3921377"/>
          </a:xfrm>
          <a:prstGeom prst="rect">
            <a:avLst/>
          </a:prstGeom>
          <a:solidFill>
            <a:schemeClr val="accent4">
              <a:lumMod val="5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1040421" y="2590800"/>
            <a:ext cx="905607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父神，愿祢的灵浇灌以色列的青年人，</a:t>
            </a: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将祢的道路指教他们；</a:t>
            </a:r>
            <a:b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保护他们脱离世俗化的思想、看重祢的话语。 </a:t>
            </a:r>
          </a:p>
          <a:p>
            <a:pPr algn="ctr">
              <a:spcBef>
                <a:spcPts val="12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求天父为祢的子民存留敬虔的后代， 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并在他们中兴起敬畏你的领袖， </a:t>
            </a:r>
            <a:b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>在各行业中见证基督，成为世界的祝福。</a:t>
            </a:r>
            <a: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  <a:t/>
            </a:r>
            <a:br>
              <a:rPr lang="zh-CN" altLang="en-US" sz="32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imSun" panose="02010600030101010101" pitchFamily="2" charset="-122"/>
              </a:rPr>
            </a:br>
            <a:endParaRPr lang="zh-CN" altLang="en-US" sz="32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10838</TotalTime>
  <Words>687</Words>
  <Application>Microsoft Office PowerPoint</Application>
  <PresentationFormat>Widescreen</PresentationFormat>
  <Paragraphs>122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Microsoft JhengHei</vt:lpstr>
      <vt:lpstr>Microsoft JhengHei UI</vt:lpstr>
      <vt:lpstr>新細明體</vt:lpstr>
      <vt:lpstr>新細明體</vt:lpstr>
      <vt:lpstr>宋体</vt:lpstr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Esther</dc:creator>
  <cp:lastModifiedBy>Microsoft account</cp:lastModifiedBy>
  <cp:revision>2786</cp:revision>
  <dcterms:created xsi:type="dcterms:W3CDTF">2020-11-06T17:04:32Z</dcterms:created>
  <dcterms:modified xsi:type="dcterms:W3CDTF">2022-09-13T03:50:45Z</dcterms:modified>
</cp:coreProperties>
</file>