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3" r:id="rId1"/>
  </p:sldMasterIdLst>
  <p:notesMasterIdLst>
    <p:notesMasterId r:id="rId12"/>
  </p:notesMasterIdLst>
  <p:sldIdLst>
    <p:sldId id="270" r:id="rId2"/>
    <p:sldId id="311" r:id="rId3"/>
    <p:sldId id="342" r:id="rId4"/>
    <p:sldId id="355" r:id="rId5"/>
    <p:sldId id="356" r:id="rId6"/>
    <p:sldId id="349" r:id="rId7"/>
    <p:sldId id="357" r:id="rId8"/>
    <p:sldId id="359" r:id="rId9"/>
    <p:sldId id="360" r:id="rId10"/>
    <p:sldId id="34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her fan" initials="ef" lastIdx="1" clrIdx="0">
    <p:extLst>
      <p:ext uri="{19B8F6BF-5375-455C-9EA6-DF929625EA0E}">
        <p15:presenceInfo xmlns:p15="http://schemas.microsoft.com/office/powerpoint/2012/main" userId="075f14a0ffea5f7f" providerId="Windows Live"/>
      </p:ext>
    </p:extLst>
  </p:cmAuthor>
  <p:cmAuthor id="2" name="Yeng Shiow Lim" initials="YSL" lastIdx="1" clrIdx="1">
    <p:extLst>
      <p:ext uri="{19B8F6BF-5375-455C-9EA6-DF929625EA0E}">
        <p15:presenceInfo xmlns:p15="http://schemas.microsoft.com/office/powerpoint/2012/main" userId="385ee0dce7a98e8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5504"/>
    <a:srgbClr val="FFFFCC"/>
    <a:srgbClr val="670D0D"/>
    <a:srgbClr val="A81863"/>
    <a:srgbClr val="8F2407"/>
    <a:srgbClr val="325C9A"/>
    <a:srgbClr val="533993"/>
    <a:srgbClr val="A80080"/>
    <a:srgbClr val="36285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8" autoAdjust="0"/>
    <p:restoredTop sz="70634" autoAdjust="0"/>
  </p:normalViewPr>
  <p:slideViewPr>
    <p:cSldViewPr>
      <p:cViewPr varScale="1">
        <p:scale>
          <a:sx n="51" d="100"/>
          <a:sy n="51" d="100"/>
        </p:scale>
        <p:origin x="771" y="1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9FC77-4C07-4250-9504-1442D3B1CB40}" type="datetimeFigureOut">
              <a:rPr lang="en-US" smtClean="0"/>
              <a:pPr/>
              <a:t>3/5/2022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70A47A-5C7E-436F-BE97-00A4918567C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ttoday.net/news/20170609/941346.htm#ixzz7LUkSD7tc"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PMingLiU" panose="02020500000000000000" pitchFamily="18" charset="-120"/>
                <a:cs typeface="Times New Roman" panose="02020603050405020304" pitchFamily="18" charset="0"/>
              </a:rPr>
              <a:t>introduction: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PMingLiU" panose="02020500000000000000" pitchFamily="18" charset="-120"/>
                <a:cs typeface="Times New Roman" panose="02020603050405020304" pitchFamily="18" charset="0"/>
              </a:rPr>
              <a:t>Starting in 2022, the 22-week global prayer theme will be about "a least reached province" every week. In March, we pray for Rajasthan of India, Banten of Indonesia, South Sumatra, and Madhya Pradesh and Punjab of India. </a:t>
            </a:r>
          </a:p>
          <a:p>
            <a:pPr marL="0" marR="0">
              <a:spcBef>
                <a:spcPts val="0"/>
              </a:spcBef>
              <a:spcAft>
                <a:spcPts val="0"/>
              </a:spcAft>
            </a:pPr>
            <a:r>
              <a:rPr lang="en-US" sz="1200" dirty="0">
                <a:solidFill>
                  <a:srgbClr val="FF0000"/>
                </a:solidFill>
                <a:effectLst/>
                <a:latin typeface="PMingLiU" panose="02020500000000000000" pitchFamily="18" charset="-120"/>
                <a:ea typeface="PMingLiU" panose="02020500000000000000" pitchFamily="18" charset="-120"/>
                <a:cs typeface="Times New Roman" panose="02020603050405020304" pitchFamily="18" charset="0"/>
              </a:rPr>
              <a:t> </a:t>
            </a:r>
            <a:endParaRPr lang="en-US" sz="1200" dirty="0">
              <a:effectLst/>
              <a:latin typeface="Calibri" panose="020F0502020204030204" pitchFamily="34" charset="0"/>
              <a:ea typeface="PMingLiU" panose="02020500000000000000" pitchFamily="18" charset="-120"/>
              <a:cs typeface="Times New Roman" panose="02020603050405020304" pitchFamily="18" charset="0"/>
            </a:endParaRPr>
          </a:p>
          <a:p>
            <a:endParaRPr lang="en-US" sz="800" dirty="0"/>
          </a:p>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pPr/>
              <a:t>10</a:t>
            </a:fld>
            <a:endParaRPr lang="en-US"/>
          </a:p>
        </p:txBody>
      </p:sp>
    </p:spTree>
    <p:extLst>
      <p:ext uri="{BB962C8B-B14F-4D97-AF65-F5344CB8AC3E}">
        <p14:creationId xmlns:p14="http://schemas.microsoft.com/office/powerpoint/2010/main" val="4265057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82880" marR="0" lvl="0" indent="-182880">
              <a:spcAft>
                <a:spcPts val="600"/>
              </a:spcAft>
              <a:buFont typeface="Symbol" panose="05050102010706020507" pitchFamily="18" charset="2"/>
              <a:buChar char=""/>
            </a:pPr>
            <a:r>
              <a:rPr lang="en-US" altLang="zh-TW" sz="1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Meaning the “Land of Kings”, an area where higher castes reside.</a:t>
            </a:r>
          </a:p>
          <a:p>
            <a:pPr marL="182880" marR="0" lvl="0" indent="-182880">
              <a:spcAft>
                <a:spcPts val="600"/>
              </a:spcAft>
              <a:buFont typeface="Symbol" panose="05050102010706020507" pitchFamily="18" charset="2"/>
              <a:buChar char=""/>
            </a:pPr>
            <a:r>
              <a:rPr lang="en-US" altLang="zh-TW" sz="1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The largest province in India with the most tourists.</a:t>
            </a:r>
          </a:p>
          <a:p>
            <a:pPr marL="182880" marR="0" lvl="0" indent="-182880">
              <a:spcAft>
                <a:spcPts val="600"/>
              </a:spcAft>
              <a:buFont typeface="Symbol" panose="05050102010706020507" pitchFamily="18" charset="2"/>
              <a:buChar char=""/>
            </a:pPr>
            <a:r>
              <a:rPr lang="en-US" altLang="zh-TW" sz="1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In the state, there are desert dunes, camels, Indian tigers, temples, castles, four-colored cities</a:t>
            </a:r>
          </a:p>
          <a:p>
            <a:pPr marL="182880" marR="0" lvl="0" indent="-182880">
              <a:spcAft>
                <a:spcPts val="600"/>
              </a:spcAft>
              <a:buFont typeface="Symbol" panose="05050102010706020507" pitchFamily="18" charset="2"/>
              <a:buChar char=""/>
            </a:pPr>
            <a:r>
              <a:rPr lang="en-US" altLang="zh-TW" sz="1200" dirty="0">
                <a:solidFill>
                  <a:srgbClr val="000000"/>
                </a:solidFill>
                <a:effectLst/>
                <a:ea typeface="Microsoft JhengHei UI" panose="020B0604030504040204" pitchFamily="34" charset="-120"/>
                <a:cs typeface="Times New Roman" panose="02020603050405020304" pitchFamily="18" charset="0"/>
              </a:rPr>
              <a:t>In the village of </a:t>
            </a:r>
            <a:r>
              <a:rPr lang="en-US" altLang="zh-TW" sz="1200" dirty="0" err="1">
                <a:solidFill>
                  <a:srgbClr val="000000"/>
                </a:solidFill>
                <a:effectLst/>
                <a:ea typeface="Microsoft JhengHei UI" panose="020B0604030504040204" pitchFamily="34" charset="-120"/>
                <a:cs typeface="Times New Roman" panose="02020603050405020304" pitchFamily="18" charset="0"/>
              </a:rPr>
              <a:t>Abhaneri</a:t>
            </a:r>
            <a:r>
              <a:rPr lang="en-US" altLang="zh-TW" sz="1200" dirty="0">
                <a:solidFill>
                  <a:srgbClr val="000000"/>
                </a:solidFill>
                <a:effectLst/>
                <a:ea typeface="Microsoft JhengHei UI" panose="020B0604030504040204" pitchFamily="34" charset="-120"/>
                <a:cs typeface="Times New Roman" panose="02020603050405020304" pitchFamily="18" charset="0"/>
              </a:rPr>
              <a:t> near Jaipur, the capital of Rajasthan in western India, is a famous and ancient moon well "</a:t>
            </a:r>
            <a:r>
              <a:rPr lang="en-US" altLang="zh-TW" sz="1200" dirty="0" err="1">
                <a:solidFill>
                  <a:srgbClr val="000000"/>
                </a:solidFill>
                <a:effectLst/>
                <a:ea typeface="Microsoft JhengHei UI" panose="020B0604030504040204" pitchFamily="34" charset="-120"/>
                <a:cs typeface="Times New Roman" panose="02020603050405020304" pitchFamily="18" charset="0"/>
              </a:rPr>
              <a:t>ChandBaori</a:t>
            </a:r>
            <a:r>
              <a:rPr lang="en-US" altLang="zh-TW" sz="1200" dirty="0">
                <a:solidFill>
                  <a:srgbClr val="000000"/>
                </a:solidFill>
                <a:effectLst/>
                <a:ea typeface="Microsoft JhengHei UI" panose="020B0604030504040204" pitchFamily="34" charset="-120"/>
                <a:cs typeface="Times New Roman" panose="02020603050405020304" pitchFamily="18" charset="0"/>
              </a:rPr>
              <a:t>” that belonged to a king.</a:t>
            </a:r>
          </a:p>
          <a:p>
            <a:pPr marL="182880" marR="0" lvl="0" indent="-182880">
              <a:spcAft>
                <a:spcPts val="600"/>
              </a:spcAft>
              <a:buFont typeface="Symbol" panose="05050102010706020507" pitchFamily="18" charset="2"/>
              <a:buChar char=""/>
            </a:pPr>
            <a:r>
              <a:rPr lang="en-US" altLang="zh-TW" sz="1200" dirty="0">
                <a:solidFill>
                  <a:srgbClr val="000000"/>
                </a:solidFill>
                <a:effectLst/>
                <a:ea typeface="Microsoft JhengHei UI" panose="020B0604030504040204" pitchFamily="34" charset="-120"/>
                <a:cs typeface="Times New Roman" panose="02020603050405020304" pitchFamily="18" charset="0"/>
              </a:rPr>
              <a:t>It is almost 1,200 years old, with 3500 steps of stairs, built in the way of an inverted triangle,</a:t>
            </a:r>
          </a:p>
          <a:p>
            <a:pPr marL="182880" marR="0" lvl="0" indent="-182880">
              <a:spcAft>
                <a:spcPts val="600"/>
              </a:spcAft>
              <a:buFont typeface="Symbol" panose="05050102010706020507" pitchFamily="18" charset="2"/>
              <a:buChar char=""/>
            </a:pPr>
            <a:r>
              <a:rPr lang="en-US" altLang="zh-TW" sz="1200" dirty="0">
                <a:solidFill>
                  <a:srgbClr val="000000"/>
                </a:solidFill>
                <a:effectLst/>
                <a:ea typeface="Microsoft JhengHei UI" panose="020B0604030504040204" pitchFamily="34" charset="-120"/>
                <a:cs typeface="Times New Roman" panose="02020603050405020304" pitchFamily="18" charset="0"/>
              </a:rPr>
              <a:t>It is known by the people as the oldest and deepest first well in India. The closer you get to the bottom, the cooler you feel.</a:t>
            </a:r>
          </a:p>
          <a:p>
            <a:br>
              <a:rPr lang="en-US" sz="1200" dirty="0">
                <a:solidFill>
                  <a:srgbClr val="000000"/>
                </a:solidFill>
                <a:effectLst/>
                <a:latin typeface="Microsoft JhengHei UI" panose="020B0604030504040204" pitchFamily="34" charset="-120"/>
                <a:cs typeface="Times New Roman" panose="02020603050405020304" pitchFamily="18" charset="0"/>
              </a:rPr>
            </a:br>
            <a:r>
              <a:rPr lang="en-US" sz="1200" u="sng" dirty="0">
                <a:solidFill>
                  <a:srgbClr val="003399"/>
                </a:solidFill>
                <a:effectLst/>
                <a:latin typeface="Microsoft JhengHei UI" panose="020B0604030504040204" pitchFamily="34" charset="-120"/>
                <a:ea typeface="PMingLiU" panose="02020500000000000000" pitchFamily="18" charset="-120"/>
                <a:cs typeface="Times New Roman" panose="02020603050405020304" pitchFamily="18" charset="0"/>
                <a:hlinkClick r:id="rId3"/>
              </a:rPr>
              <a:t>https://www.ettoday.net/news/20170609/941346.htm#ixzz7LUkSD7tc</a:t>
            </a:r>
            <a:endParaRPr lang="en-US" sz="1200" u="sng" dirty="0">
              <a:solidFill>
                <a:srgbClr val="003399"/>
              </a:solidFill>
              <a:effectLst/>
              <a:latin typeface="Microsoft JhengHei UI" panose="020B0604030504040204" pitchFamily="34" charset="-120"/>
              <a:ea typeface="PMingLiU" panose="02020500000000000000" pitchFamily="18" charset="-120"/>
              <a:cs typeface="Times New Roman" panose="02020603050405020304" pitchFamily="18" charset="0"/>
            </a:endParaRPr>
          </a:p>
          <a:p>
            <a:endParaRPr lang="en-US" sz="1200" u="sng" dirty="0">
              <a:solidFill>
                <a:srgbClr val="003399"/>
              </a:solidFill>
              <a:effectLst/>
              <a:latin typeface="Microsoft JhengHei UI" panose="020B0604030504040204" pitchFamily="34" charset="-120"/>
              <a:ea typeface="PMingLiU"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MY"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In the past, Rajasthan was extremely spiritually barren. In 1994, Global Prayer Digest began to pray for Rajasthan, and God answered the prayers. A major spiritual breakthrough took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MY"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There are already 300,000 Christians! Today, even though Christians are often persecuted by Hindu militants, there are still 165 Christian organizations and churches in this place that bear witness to the Lord.</a:t>
            </a:r>
          </a:p>
          <a:p>
            <a:endParaRPr lang="en-US" sz="1200"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2</a:t>
            </a:fld>
            <a:endParaRPr lang="en-US"/>
          </a:p>
        </p:txBody>
      </p:sp>
    </p:spTree>
    <p:extLst>
      <p:ext uri="{BB962C8B-B14F-4D97-AF65-F5344CB8AC3E}">
        <p14:creationId xmlns:p14="http://schemas.microsoft.com/office/powerpoint/2010/main" val="2181051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3</a:t>
            </a:fld>
            <a:endParaRPr lang="en-US"/>
          </a:p>
        </p:txBody>
      </p:sp>
    </p:spTree>
    <p:extLst>
      <p:ext uri="{BB962C8B-B14F-4D97-AF65-F5344CB8AC3E}">
        <p14:creationId xmlns:p14="http://schemas.microsoft.com/office/powerpoint/2010/main" val="1655470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altLang="zh-CN" sz="1200" dirty="0">
                <a:solidFill>
                  <a:srgbClr val="000000"/>
                </a:solidFill>
                <a:effectLst/>
                <a:latin typeface="Calibri" panose="020F0502020204030204" pitchFamily="34" charset="0"/>
                <a:ea typeface="DFHei-W3-WIN-BF"/>
                <a:cs typeface="DFHei-W3-WIN-BF"/>
              </a:rPr>
              <a:t>Indonesia has gone through many dynasties. E.g., Yogyakarta in Java is a former sultanate. As a result, Banten is rich in multiculturalism: Sultan culture, Islamic culture, Chinese culture, indigenous culture of Indonesian ethnic groups and Debus witchcraft .</a:t>
            </a:r>
          </a:p>
          <a:p>
            <a:pPr marL="0" marR="0">
              <a:lnSpc>
                <a:spcPct val="107000"/>
              </a:lnSpc>
              <a:spcBef>
                <a:spcPts val="0"/>
              </a:spcBef>
              <a:spcAft>
                <a:spcPts val="0"/>
              </a:spcAft>
            </a:pPr>
            <a:endParaRPr lang="en-US" altLang="zh-TW" sz="1200" dirty="0">
              <a:solidFill>
                <a:srgbClr val="000000"/>
              </a:solidFill>
              <a:effectLst/>
              <a:latin typeface="Calibri" panose="020F0502020204030204" pitchFamily="34" charset="0"/>
              <a:ea typeface="DFHei-W3-WIN-BF"/>
              <a:cs typeface="DFHei-W3-WIN-BF"/>
            </a:endParaRPr>
          </a:p>
          <a:p>
            <a:pPr marL="0" marR="0">
              <a:lnSpc>
                <a:spcPct val="107000"/>
              </a:lnSpc>
              <a:spcBef>
                <a:spcPts val="0"/>
              </a:spcBef>
              <a:spcAft>
                <a:spcPts val="0"/>
              </a:spcAft>
            </a:pPr>
            <a:r>
              <a:rPr lang="en-MY" sz="1200" dirty="0">
                <a:effectLst/>
                <a:latin typeface="Calibri" panose="020F0502020204030204" pitchFamily="34" charset="0"/>
                <a:ea typeface="PMingLiU" panose="02020500000000000000" pitchFamily="18" charset="-120"/>
                <a:cs typeface="Times New Roman" panose="02020603050405020304" pitchFamily="18" charset="0"/>
              </a:rPr>
              <a:t>Banten is the collective name for the Sundanese people living in Banten Province, Indonesia. They are also the largest group in the province, with a population of about 4.6 million.</a:t>
            </a:r>
          </a:p>
          <a:p>
            <a:pPr marL="0" marR="0">
              <a:lnSpc>
                <a:spcPct val="107000"/>
              </a:lnSpc>
              <a:spcBef>
                <a:spcPts val="0"/>
              </a:spcBef>
              <a:spcAft>
                <a:spcPts val="0"/>
              </a:spcAft>
            </a:pPr>
            <a:r>
              <a:rPr lang="en-MY" sz="1200" dirty="0">
                <a:effectLst/>
                <a:latin typeface="Calibri" panose="020F0502020204030204" pitchFamily="34" charset="0"/>
                <a:ea typeface="PMingLiU" panose="02020500000000000000" pitchFamily="18" charset="-120"/>
                <a:cs typeface="Times New Roman" panose="02020603050405020304" pitchFamily="18" charset="0"/>
              </a:rPr>
              <a:t>They mainly engage in agriculture, while the rest are involved in manufacturing and tourism services in the cities. Most Banten people are Sunni Muslims.</a:t>
            </a:r>
          </a:p>
          <a:p>
            <a:pPr marL="0" marR="0">
              <a:lnSpc>
                <a:spcPct val="107000"/>
              </a:lnSpc>
              <a:spcBef>
                <a:spcPts val="0"/>
              </a:spcBef>
              <a:spcAft>
                <a:spcPts val="0"/>
              </a:spcAft>
            </a:pPr>
            <a:endParaRPr lang="en-US" sz="1200" dirty="0">
              <a:solidFill>
                <a:srgbClr val="000000"/>
              </a:solidFill>
              <a:effectLst/>
              <a:latin typeface="Calibri" panose="020F0502020204030204" pitchFamily="34" charset="0"/>
              <a:ea typeface="PMingLiU" panose="02020500000000000000" pitchFamily="18" charset="-120"/>
              <a:cs typeface="DFHei-W3-WIN-BF"/>
            </a:endParaRPr>
          </a:p>
          <a:p>
            <a:pPr marL="0" marR="0">
              <a:lnSpc>
                <a:spcPct val="107000"/>
              </a:lnSpc>
              <a:spcBef>
                <a:spcPts val="0"/>
              </a:spcBef>
              <a:spcAft>
                <a:spcPts val="0"/>
              </a:spcAft>
            </a:pPr>
            <a:r>
              <a:rPr lang="en-US" sz="1200" dirty="0">
                <a:solidFill>
                  <a:srgbClr val="000000"/>
                </a:solidFill>
                <a:effectLst/>
                <a:latin typeface="DFHei-W3-WIN-BF"/>
                <a:ea typeface="PMingLiU" panose="02020500000000000000" pitchFamily="18" charset="-120"/>
                <a:cs typeface="DFHei-W3-WIN-BF"/>
              </a:rPr>
              <a:t>Debus is an ancient witchcraft unique to Banten province. People walk freely on hot coals and pierce the body with sharp weapons.</a:t>
            </a:r>
          </a:p>
          <a:p>
            <a:pPr marL="0" marR="0">
              <a:lnSpc>
                <a:spcPct val="107000"/>
              </a:lnSpc>
              <a:spcBef>
                <a:spcPts val="0"/>
              </a:spcBef>
              <a:spcAft>
                <a:spcPts val="0"/>
              </a:spcAft>
            </a:pPr>
            <a:r>
              <a:rPr lang="en-US" sz="1200" dirty="0">
                <a:solidFill>
                  <a:srgbClr val="000000"/>
                </a:solidFill>
                <a:effectLst/>
                <a:latin typeface="DFHei-W3-WIN-BF"/>
                <a:ea typeface="PMingLiU" panose="02020500000000000000" pitchFamily="18" charset="-120"/>
                <a:cs typeface="DFHei-W3-WIN-BF"/>
              </a:rPr>
              <a:t>They believe that only the pure can obtain the mysterious inner power and the extraordinary Debus ability from spirits . Many people come here to learn from wizards. </a:t>
            </a:r>
            <a:endParaRPr lang="en-MY" sz="12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DFHei-W3-WIN-BF"/>
                <a:ea typeface="PMingLiU" panose="02020500000000000000" pitchFamily="18" charset="-120"/>
                <a:cs typeface="DFHei-W3-WIN-BF"/>
              </a:rPr>
              <a:t> </a:t>
            </a:r>
            <a:endParaRPr lang="en-MY" sz="12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a:lnSpc>
                <a:spcPct val="107000"/>
              </a:lnSpc>
              <a:spcBef>
                <a:spcPts val="0"/>
              </a:spcBef>
              <a:spcAft>
                <a:spcPts val="0"/>
              </a:spcAft>
            </a:pPr>
            <a:r>
              <a:rPr lang="en-US" altLang="zh-TW" sz="1200" dirty="0">
                <a:solidFill>
                  <a:srgbClr val="000000"/>
                </a:solidFill>
                <a:effectLst/>
                <a:latin typeface="Calibri" panose="020F0502020204030204" pitchFamily="34" charset="0"/>
                <a:ea typeface="DFHei-W3-WIN-BF"/>
                <a:cs typeface="DFHei-W3-WIN-BF"/>
              </a:rPr>
              <a:t>Currently, only a few urban areas in Banten province have Christians. It is still one of the hardest places for the gospel to reach the people.</a:t>
            </a:r>
            <a:endParaRPr lang="en-US" sz="1200"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4</a:t>
            </a:fld>
            <a:endParaRPr lang="en-US"/>
          </a:p>
        </p:txBody>
      </p:sp>
    </p:spTree>
    <p:extLst>
      <p:ext uri="{BB962C8B-B14F-4D97-AF65-F5344CB8AC3E}">
        <p14:creationId xmlns:p14="http://schemas.microsoft.com/office/powerpoint/2010/main" val="2452897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5</a:t>
            </a:fld>
            <a:endParaRPr lang="en-US"/>
          </a:p>
        </p:txBody>
      </p:sp>
    </p:spTree>
    <p:extLst>
      <p:ext uri="{BB962C8B-B14F-4D97-AF65-F5344CB8AC3E}">
        <p14:creationId xmlns:p14="http://schemas.microsoft.com/office/powerpoint/2010/main" val="1283100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pPr marL="0" marR="0">
              <a:lnSpc>
                <a:spcPct val="107000"/>
              </a:lnSpc>
              <a:spcBef>
                <a:spcPts val="0"/>
              </a:spcBef>
              <a:spcAft>
                <a:spcPts val="0"/>
              </a:spcAft>
            </a:pPr>
            <a:r>
              <a:rPr lang="en-US" altLang="zh-CN" sz="1200" b="0" i="0" dirty="0">
                <a:solidFill>
                  <a:srgbClr val="4D5156"/>
                </a:solidFill>
                <a:effectLst/>
                <a:latin typeface="Roboto" panose="02000000000000000000" pitchFamily="2" charset="0"/>
              </a:rPr>
              <a:t>Madhya Pradesh was the location of the most prominent slavery dynasty in ancient India. Its emperor, Ashoka, was the main leader who promoted Buddhism at that time. He was famous for his fondness raising peacocks.</a:t>
            </a:r>
          </a:p>
          <a:p>
            <a:pPr marL="0" marR="0">
              <a:lnSpc>
                <a:spcPct val="107000"/>
              </a:lnSpc>
              <a:spcBef>
                <a:spcPts val="0"/>
              </a:spcBef>
              <a:spcAft>
                <a:spcPts val="0"/>
              </a:spcAft>
            </a:pPr>
            <a:endParaRPr lang="en-US" altLang="zh-TW" sz="1200" b="0" i="0" dirty="0">
              <a:solidFill>
                <a:srgbClr val="4D5156"/>
              </a:solidFill>
              <a:effectLst/>
              <a:latin typeface="Roboto" panose="02000000000000000000" pitchFamily="2" charset="0"/>
              <a:ea typeface="DFHei-W3-WIN-BF"/>
              <a:cs typeface="DFHei-W3-WIN-BF"/>
            </a:endParaRPr>
          </a:p>
          <a:p>
            <a:pPr marL="0" marR="0">
              <a:lnSpc>
                <a:spcPct val="107000"/>
              </a:lnSpc>
              <a:spcBef>
                <a:spcPts val="0"/>
              </a:spcBef>
              <a:spcAft>
                <a:spcPts val="0"/>
              </a:spcAft>
            </a:pPr>
            <a:r>
              <a:rPr lang="en-US" altLang="zh-TW" sz="1200" dirty="0">
                <a:solidFill>
                  <a:srgbClr val="000000"/>
                </a:solidFill>
                <a:effectLst/>
                <a:latin typeface="Calibri" panose="020F0502020204030204" pitchFamily="34" charset="0"/>
                <a:ea typeface="DFHei-W3-WIN-BF"/>
                <a:cs typeface="DFHei-W3-WIN-BF"/>
              </a:rPr>
              <a:t>Situated in the center of India. Together with the rich historical heritage, it is called “The heart of India”.</a:t>
            </a:r>
          </a:p>
          <a:p>
            <a:pPr marL="0" marR="0">
              <a:lnSpc>
                <a:spcPct val="107000"/>
              </a:lnSpc>
              <a:spcBef>
                <a:spcPts val="0"/>
              </a:spcBef>
              <a:spcAft>
                <a:spcPts val="0"/>
              </a:spcAft>
            </a:pPr>
            <a:endParaRPr lang="en-US" altLang="zh-TW" sz="1200" dirty="0">
              <a:solidFill>
                <a:srgbClr val="000000"/>
              </a:solidFill>
              <a:effectLst/>
              <a:latin typeface="Calibri" panose="020F0502020204030204" pitchFamily="34" charset="0"/>
              <a:ea typeface="DFHei-W3-WIN-BF"/>
              <a:cs typeface="DFHei-W3-WIN-BF"/>
            </a:endParaRPr>
          </a:p>
          <a:p>
            <a:pPr marL="0" marR="0">
              <a:lnSpc>
                <a:spcPct val="107000"/>
              </a:lnSpc>
              <a:spcBef>
                <a:spcPts val="0"/>
              </a:spcBef>
              <a:spcAft>
                <a:spcPts val="0"/>
              </a:spcAft>
            </a:pPr>
            <a:r>
              <a:rPr lang="en-MY" altLang="zh-TW" sz="1200" dirty="0">
                <a:solidFill>
                  <a:srgbClr val="000000"/>
                </a:solidFill>
                <a:effectLst/>
                <a:latin typeface="Calibri" panose="020F0502020204030204" pitchFamily="34" charset="0"/>
                <a:ea typeface="DFHei-W3-WIN-BF"/>
                <a:cs typeface="DFHei-W3-WIN-BF"/>
              </a:rPr>
              <a:t>Hinduism has a profound influence on Madhya Pradesh. In recent years, the "Anti-Reformation Law" has been passed to strengthen the status of Hinduism. Between 2010 and 2015, there were many persecution incidents such as arsons in churches, beatings of pastors, and arrest of missionaries, which made the situation of Christians in the local area even more dangerous. Between 1981 and 1991, the percentage of Christians dropped from 0.9% to 0.3%. Although the development of the gospel ministry in Madhya Pradesh is still effective, it is currently limited to tribal or lower caste groups. It is difficult to spread the gospel to higher caste groups due to the caste system.</a:t>
            </a:r>
          </a:p>
          <a:p>
            <a:pPr marL="0" marR="0">
              <a:lnSpc>
                <a:spcPct val="107000"/>
              </a:lnSpc>
              <a:spcBef>
                <a:spcPts val="0"/>
              </a:spcBef>
              <a:spcAft>
                <a:spcPts val="0"/>
              </a:spcAft>
            </a:pPr>
            <a:endParaRPr lang="en-MY" sz="12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a:lnSpc>
                <a:spcPct val="107000"/>
              </a:lnSpc>
              <a:spcBef>
                <a:spcPts val="0"/>
              </a:spcBef>
              <a:spcAft>
                <a:spcPts val="0"/>
              </a:spcAft>
            </a:pPr>
            <a:r>
              <a:rPr lang="en-US" altLang="zh-TW" sz="1200" dirty="0">
                <a:solidFill>
                  <a:srgbClr val="000000"/>
                </a:solidFill>
                <a:effectLst/>
                <a:latin typeface="Calibri" panose="020F0502020204030204" pitchFamily="34" charset="0"/>
                <a:ea typeface="DFHei-W3-WIN-BF"/>
                <a:cs typeface="DFHei-W3-WIN-BF"/>
              </a:rPr>
              <a:t>The rural population of Madhya Pradesh is 2.5 times that of the city. Although there are many well-known academic research institutions in the state, the distribution of resources is extremely uneven. Literacy of the tribe is far below the national average. India's two major tribes, the Gond and the Bhil, both live in Madhya Pradesh. However, the commonly used language is not Hindi. It is very different from the mainstream society. Social problems such as crime and poverty are still quite common.</a:t>
            </a:r>
          </a:p>
          <a:p>
            <a:pPr marL="0" marR="0">
              <a:lnSpc>
                <a:spcPct val="107000"/>
              </a:lnSpc>
              <a:spcBef>
                <a:spcPts val="0"/>
              </a:spcBef>
              <a:spcAft>
                <a:spcPts val="0"/>
              </a:spcAft>
            </a:pPr>
            <a:endParaRPr lang="en-MY" altLang="zh-TW" sz="1200" dirty="0">
              <a:solidFill>
                <a:srgbClr val="000000"/>
              </a:solidFill>
              <a:effectLst/>
              <a:latin typeface="Calibri" panose="020F0502020204030204" pitchFamily="34" charset="0"/>
              <a:ea typeface="DFHei-W3-WIN-BF"/>
              <a:cs typeface="DFHei-W3-WIN-BF"/>
            </a:endParaRPr>
          </a:p>
          <a:p>
            <a:pPr marL="0" marR="0">
              <a:lnSpc>
                <a:spcPct val="107000"/>
              </a:lnSpc>
              <a:spcBef>
                <a:spcPts val="0"/>
              </a:spcBef>
              <a:spcAft>
                <a:spcPts val="0"/>
              </a:spcAft>
            </a:pPr>
            <a:endParaRPr lang="en-MY" sz="12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a:lnSpc>
                <a:spcPct val="107000"/>
              </a:lnSpc>
              <a:spcBef>
                <a:spcPts val="0"/>
              </a:spcBef>
              <a:spcAft>
                <a:spcPts val="0"/>
              </a:spcAft>
            </a:pPr>
            <a:endParaRPr lang="en-MY" sz="1200" dirty="0">
              <a:effectLst/>
              <a:latin typeface="Calibri" panose="020F0502020204030204" pitchFamily="34" charset="0"/>
              <a:ea typeface="PMingLiU" panose="02020500000000000000" pitchFamily="18" charset="-12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770A47A-5C7E-436F-BE97-00A4918567CB}" type="slidenum">
              <a:rPr lang="en-US" smtClean="0"/>
              <a:pPr/>
              <a:t>6</a:t>
            </a:fld>
            <a:endParaRPr lang="en-US"/>
          </a:p>
        </p:txBody>
      </p:sp>
    </p:spTree>
    <p:extLst>
      <p:ext uri="{BB962C8B-B14F-4D97-AF65-F5344CB8AC3E}">
        <p14:creationId xmlns:p14="http://schemas.microsoft.com/office/powerpoint/2010/main" val="744319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7</a:t>
            </a:fld>
            <a:endParaRPr lang="en-US"/>
          </a:p>
        </p:txBody>
      </p:sp>
    </p:spTree>
    <p:extLst>
      <p:ext uri="{BB962C8B-B14F-4D97-AF65-F5344CB8AC3E}">
        <p14:creationId xmlns:p14="http://schemas.microsoft.com/office/powerpoint/2010/main" val="4064874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10000"/>
          </a:bodyPr>
          <a:lstStyle/>
          <a:p>
            <a:pPr marL="0" marR="0">
              <a:lnSpc>
                <a:spcPct val="107000"/>
              </a:lnSpc>
              <a:spcBef>
                <a:spcPts val="0"/>
              </a:spcBef>
              <a:spcAft>
                <a:spcPts val="0"/>
              </a:spcAft>
            </a:pPr>
            <a:r>
              <a:rPr lang="en-US" altLang="zh-TW" sz="1200" b="1" dirty="0">
                <a:solidFill>
                  <a:schemeClr val="bg1"/>
                </a:solidFill>
                <a:effectLst/>
                <a:latin typeface="Microsoft JhengHei" panose="020B0604030504040204" pitchFamily="34" charset="-120"/>
                <a:ea typeface="Microsoft JhengHei" panose="020B0604030504040204" pitchFamily="34" charset="-120"/>
                <a:cs typeface="IDHeiMedium"/>
              </a:rPr>
              <a:t>Breadbasket and Power Center</a:t>
            </a:r>
            <a:br>
              <a:rPr lang="en-MY" altLang="zh-TW" sz="12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br>
            <a:endParaRPr lang="en-MY" altLang="zh-TW" sz="12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MY" sz="1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110 million, over 1/2 of the country’s population, lives here.</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MY" sz="1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The Indus River and its tributaries form many fertile river valleys in Punjab, making it the breadbasket of Pakistan, producing three-quarters of the country's grain supplies.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MY" sz="1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Punjab is a hub of industry, nuclear power plants and military facilities. It is one of nine countries in the world with nuclear weapons. Pakistan's largest economic system.</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MY" sz="1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altLang="zh-TW" sz="1200" dirty="0">
              <a:solidFill>
                <a:srgbClr val="000000"/>
              </a:solidFill>
              <a:effectLst/>
              <a:latin typeface="Calibri" panose="020F0502020204030204" pitchFamily="34" charset="0"/>
              <a:ea typeface="DFHei-W3-WIN-BF"/>
              <a:cs typeface="DFHei-W3-WIN-BF"/>
            </a:endParaRPr>
          </a:p>
          <a:p>
            <a:pPr marL="0" marR="0" indent="0">
              <a:spcBef>
                <a:spcPts val="0"/>
              </a:spcBef>
              <a:spcAft>
                <a:spcPts val="600"/>
              </a:spcAft>
              <a:buFont typeface="Arial" panose="020B0604020202020204" pitchFamily="34" charset="0"/>
              <a:buNone/>
            </a:pPr>
            <a:r>
              <a:rPr lang="en-US" altLang="zh-TW" sz="1200" b="1" dirty="0">
                <a:solidFill>
                  <a:schemeClr val="bg1"/>
                </a:solidFill>
                <a:effectLst/>
                <a:latin typeface="Microsoft JhengHei" panose="020B0604030504040204" pitchFamily="34" charset="-120"/>
                <a:ea typeface="Microsoft JhengHei" panose="020B0604030504040204" pitchFamily="34" charset="-120"/>
                <a:cs typeface="IDHeiMedium"/>
              </a:rPr>
              <a:t>Hinduism and Islam split here.</a:t>
            </a:r>
            <a:br>
              <a:rPr lang="en-MY" altLang="zh-TW" sz="12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br>
            <a:r>
              <a:rPr lang="en-US" altLang="zh-TW" sz="1200" dirty="0">
                <a:solidFill>
                  <a:schemeClr val="bg1"/>
                </a:solidFill>
                <a:effectLst/>
                <a:latin typeface="Microsoft JhengHei" panose="020B0604030504040204" pitchFamily="34" charset="-120"/>
                <a:ea typeface="Microsoft JhengHei" panose="020B0604030504040204" pitchFamily="34" charset="-120"/>
                <a:cs typeface="DFHei-W3-WIN-BF"/>
              </a:rPr>
              <a:t>The partition of India and Pakistan in 1947 divided Punjab from east to west according to religion. West Punjab became part of Pakistan, Muslims lived in the West,</a:t>
            </a:r>
          </a:p>
          <a:p>
            <a:pPr marL="0" marR="0" indent="0">
              <a:spcBef>
                <a:spcPts val="0"/>
              </a:spcBef>
              <a:spcAft>
                <a:spcPts val="600"/>
              </a:spcAft>
              <a:buFont typeface="Arial" panose="020B0604020202020204" pitchFamily="34" charset="0"/>
              <a:buNone/>
            </a:pPr>
            <a:r>
              <a:rPr lang="en-US" altLang="zh-TW" sz="1200" dirty="0">
                <a:solidFill>
                  <a:schemeClr val="bg1"/>
                </a:solidFill>
                <a:effectLst/>
                <a:latin typeface="Microsoft JhengHei" panose="020B0604030504040204" pitchFamily="34" charset="-120"/>
                <a:ea typeface="Microsoft JhengHei" panose="020B0604030504040204" pitchFamily="34" charset="-120"/>
                <a:cs typeface="DFHei-W3-WIN-BF"/>
              </a:rPr>
              <a:t>The Sikhs and Hindus had to flee to East Punjab, which became part of India after division. Riots and waves of refugee during that period engraved memories of hatred and tears for this land.</a:t>
            </a:r>
          </a:p>
          <a:p>
            <a:pPr marL="0" marR="0" indent="0">
              <a:spcBef>
                <a:spcPts val="0"/>
              </a:spcBef>
              <a:spcAft>
                <a:spcPts val="600"/>
              </a:spcAft>
              <a:buFont typeface="Arial" panose="020B0604020202020204" pitchFamily="34" charset="0"/>
              <a:buNone/>
            </a:pPr>
            <a:endParaRPr lang="en-MY" sz="1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marL="0" marR="0">
              <a:lnSpc>
                <a:spcPct val="107000"/>
              </a:lnSpc>
              <a:spcBef>
                <a:spcPts val="0"/>
              </a:spcBef>
              <a:spcAft>
                <a:spcPts val="0"/>
              </a:spcAft>
            </a:pPr>
            <a:r>
              <a:rPr lang="en-US" altLang="zh-TW" sz="1200" b="1" dirty="0">
                <a:solidFill>
                  <a:schemeClr val="bg1"/>
                </a:solidFill>
                <a:effectLst/>
                <a:latin typeface="Microsoft JhengHei" panose="020B0604030504040204" pitchFamily="34" charset="-120"/>
                <a:ea typeface="Microsoft JhengHei" panose="020B0604030504040204" pitchFamily="34" charset="-120"/>
                <a:cs typeface="IDHeiMedium"/>
              </a:rPr>
              <a:t>Body of Christ</a:t>
            </a:r>
            <a:br>
              <a:rPr lang="en-MY" altLang="zh-TW" sz="12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br>
            <a:r>
              <a:rPr lang="en-MY" sz="1200" dirty="0">
                <a:effectLst/>
                <a:latin typeface="Calibri" panose="020F0502020204030204" pitchFamily="34" charset="0"/>
                <a:ea typeface="PMingLiU" panose="02020500000000000000" pitchFamily="18" charset="-120"/>
                <a:cs typeface="Times New Roman" panose="02020603050405020304" pitchFamily="18" charset="0"/>
              </a:rPr>
              <a:t>1873, Punjab was not divided into East and West. A large-scale conversion movement among the lower caste leather workers, the </a:t>
            </a:r>
            <a:r>
              <a:rPr lang="en-MY" sz="1200" dirty="0" err="1">
                <a:effectLst/>
                <a:latin typeface="Calibri" panose="020F0502020204030204" pitchFamily="34" charset="0"/>
                <a:ea typeface="PMingLiU" panose="02020500000000000000" pitchFamily="18" charset="-120"/>
                <a:cs typeface="Times New Roman" panose="02020603050405020304" pitchFamily="18" charset="0"/>
              </a:rPr>
              <a:t>Chuhras</a:t>
            </a:r>
            <a:r>
              <a:rPr lang="en-MY" sz="1200" dirty="0">
                <a:effectLst/>
                <a:latin typeface="Calibri" panose="020F0502020204030204" pitchFamily="34" charset="0"/>
                <a:ea typeface="PMingLiU" panose="02020500000000000000" pitchFamily="18" charset="-120"/>
                <a:cs typeface="Times New Roman" panose="02020603050405020304" pitchFamily="18" charset="0"/>
              </a:rPr>
              <a:t>, took place.</a:t>
            </a:r>
          </a:p>
          <a:p>
            <a:pPr marL="0" marR="0" lvl="0" indent="0" algn="l" defTabSz="914400" rtl="0" eaLnBrk="1" fontAlgn="auto" latinLnBrk="0" hangingPunct="1">
              <a:lnSpc>
                <a:spcPct val="107000"/>
              </a:lnSpc>
              <a:spcBef>
                <a:spcPts val="0"/>
              </a:spcBef>
              <a:spcAft>
                <a:spcPts val="0"/>
              </a:spcAft>
              <a:buClrTx/>
              <a:buSzTx/>
              <a:buFontTx/>
              <a:buNone/>
              <a:tabLst/>
              <a:defRPr/>
            </a:pPr>
            <a:r>
              <a:rPr lang="en-MY" sz="1200" dirty="0">
                <a:effectLst/>
                <a:latin typeface="Calibri" panose="020F0502020204030204" pitchFamily="34" charset="0"/>
                <a:ea typeface="PMingLiU" panose="02020500000000000000" pitchFamily="18" charset="-120"/>
                <a:cs typeface="Times New Roman" panose="02020603050405020304" pitchFamily="18" charset="0"/>
              </a:rPr>
              <a:t>The movement grew rapidly, reaching nearly 400,000 in 1930. Therefore, 80% of Pakistani Christians were in Punjab. Nonetheless, since 90% of the province's population (100 million people) are Muslims, Christianity is considered "the belief of the poor and the lower castes”. Most people do not want to be associated. So it's still Gospel hard soil. There are still 269 unreached groups in Punjab who have not yet had a spiritual breakthrough and need to be harvested.</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MY" sz="1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marL="0" marR="0">
              <a:lnSpc>
                <a:spcPct val="107000"/>
              </a:lnSpc>
              <a:spcBef>
                <a:spcPts val="0"/>
              </a:spcBef>
              <a:spcAft>
                <a:spcPts val="0"/>
              </a:spcAft>
            </a:pPr>
            <a:r>
              <a:rPr lang="en-US" sz="1200" dirty="0">
                <a:solidFill>
                  <a:srgbClr val="00AAA5"/>
                </a:solidFill>
                <a:effectLst/>
                <a:latin typeface="IDHeiMedium"/>
                <a:ea typeface="PMingLiU" panose="02020500000000000000" pitchFamily="18" charset="-120"/>
                <a:cs typeface="IDHeiMedium"/>
              </a:rPr>
              <a:t> </a:t>
            </a:r>
            <a:endParaRPr lang="en-US" sz="1200"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8</a:t>
            </a:fld>
            <a:endParaRPr lang="en-US"/>
          </a:p>
        </p:txBody>
      </p:sp>
    </p:spTree>
    <p:extLst>
      <p:ext uri="{BB962C8B-B14F-4D97-AF65-F5344CB8AC3E}">
        <p14:creationId xmlns:p14="http://schemas.microsoft.com/office/powerpoint/2010/main" val="2551472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9</a:t>
            </a:fld>
            <a:endParaRPr lang="en-US"/>
          </a:p>
        </p:txBody>
      </p:sp>
    </p:spTree>
    <p:extLst>
      <p:ext uri="{BB962C8B-B14F-4D97-AF65-F5344CB8AC3E}">
        <p14:creationId xmlns:p14="http://schemas.microsoft.com/office/powerpoint/2010/main" val="2266520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A894-F66E-45B4-AC16-03078491A5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1D910006-2876-4983-B1ED-78A744F841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C29E30F0-340C-4327-8FD2-755C12DB8364}"/>
              </a:ext>
            </a:extLst>
          </p:cNvPr>
          <p:cNvSpPr>
            <a:spLocks noGrp="1"/>
          </p:cNvSpPr>
          <p:nvPr>
            <p:ph type="dt" sz="half" idx="10"/>
          </p:nvPr>
        </p:nvSpPr>
        <p:spPr/>
        <p:txBody>
          <a:bodyPr/>
          <a:lstStyle/>
          <a:p>
            <a:fld id="{907E05AB-13C4-4FEF-8460-F7BC1550F1E5}" type="datetimeFigureOut">
              <a:rPr lang="en-US" smtClean="0"/>
              <a:pPr/>
              <a:t>3/5/2022</a:t>
            </a:fld>
            <a:endParaRPr lang="en-US"/>
          </a:p>
        </p:txBody>
      </p:sp>
      <p:sp>
        <p:nvSpPr>
          <p:cNvPr id="5" name="Footer Placeholder 4">
            <a:extLst>
              <a:ext uri="{FF2B5EF4-FFF2-40B4-BE49-F238E27FC236}">
                <a16:creationId xmlns:a16="http://schemas.microsoft.com/office/drawing/2014/main" id="{EEC42832-5165-4C1F-A9DF-A7A219AA1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05D4B-65BE-4E45-BE45-2E1469999512}"/>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548701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FEF97-55E4-4CDC-8388-F6EBC04FB8DF}"/>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ECADFF08-B8B8-4F44-B5EB-E703A40F80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EEC3C0E0-2039-4E50-9A64-B0DB016AEAE3}"/>
              </a:ext>
            </a:extLst>
          </p:cNvPr>
          <p:cNvSpPr>
            <a:spLocks noGrp="1"/>
          </p:cNvSpPr>
          <p:nvPr>
            <p:ph type="dt" sz="half" idx="10"/>
          </p:nvPr>
        </p:nvSpPr>
        <p:spPr/>
        <p:txBody>
          <a:bodyPr/>
          <a:lstStyle/>
          <a:p>
            <a:fld id="{907E05AB-13C4-4FEF-8460-F7BC1550F1E5}" type="datetimeFigureOut">
              <a:rPr lang="en-US" smtClean="0"/>
              <a:pPr/>
              <a:t>3/5/2022</a:t>
            </a:fld>
            <a:endParaRPr lang="en-US"/>
          </a:p>
        </p:txBody>
      </p:sp>
      <p:sp>
        <p:nvSpPr>
          <p:cNvPr id="5" name="Footer Placeholder 4">
            <a:extLst>
              <a:ext uri="{FF2B5EF4-FFF2-40B4-BE49-F238E27FC236}">
                <a16:creationId xmlns:a16="http://schemas.microsoft.com/office/drawing/2014/main" id="{E404B13E-4663-468A-9CF4-5483BDCB4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11233-48EA-47E2-BBA4-C67AD97216D1}"/>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958099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7B333B-78C2-492F-A119-A8439BE4C8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3C0C0FBF-0BC9-4EA4-B45A-80A833F8AF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AC9C0398-4BFE-4DAD-BC0F-A405078128F6}"/>
              </a:ext>
            </a:extLst>
          </p:cNvPr>
          <p:cNvSpPr>
            <a:spLocks noGrp="1"/>
          </p:cNvSpPr>
          <p:nvPr>
            <p:ph type="dt" sz="half" idx="10"/>
          </p:nvPr>
        </p:nvSpPr>
        <p:spPr/>
        <p:txBody>
          <a:bodyPr/>
          <a:lstStyle/>
          <a:p>
            <a:fld id="{907E05AB-13C4-4FEF-8460-F7BC1550F1E5}" type="datetimeFigureOut">
              <a:rPr lang="en-US" smtClean="0"/>
              <a:pPr/>
              <a:t>3/5/2022</a:t>
            </a:fld>
            <a:endParaRPr lang="en-US"/>
          </a:p>
        </p:txBody>
      </p:sp>
      <p:sp>
        <p:nvSpPr>
          <p:cNvPr id="5" name="Footer Placeholder 4">
            <a:extLst>
              <a:ext uri="{FF2B5EF4-FFF2-40B4-BE49-F238E27FC236}">
                <a16:creationId xmlns:a16="http://schemas.microsoft.com/office/drawing/2014/main" id="{04F16DB9-C9EA-4C26-9232-81EA4DD5B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B3428F-8763-4A3C-A61C-E1CC39E472B1}"/>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898941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A5DF-28ED-46DE-8D36-9C693ACEA141}"/>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801BA59C-E57F-4C17-B90F-B90FE515C5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077CF973-4982-4EA9-B892-11EF41DA9752}"/>
              </a:ext>
            </a:extLst>
          </p:cNvPr>
          <p:cNvSpPr>
            <a:spLocks noGrp="1"/>
          </p:cNvSpPr>
          <p:nvPr>
            <p:ph type="dt" sz="half" idx="10"/>
          </p:nvPr>
        </p:nvSpPr>
        <p:spPr/>
        <p:txBody>
          <a:bodyPr/>
          <a:lstStyle/>
          <a:p>
            <a:fld id="{907E05AB-13C4-4FEF-8460-F7BC1550F1E5}" type="datetimeFigureOut">
              <a:rPr lang="en-US" smtClean="0"/>
              <a:pPr/>
              <a:t>3/5/2022</a:t>
            </a:fld>
            <a:endParaRPr lang="en-US"/>
          </a:p>
        </p:txBody>
      </p:sp>
      <p:sp>
        <p:nvSpPr>
          <p:cNvPr id="5" name="Footer Placeholder 4">
            <a:extLst>
              <a:ext uri="{FF2B5EF4-FFF2-40B4-BE49-F238E27FC236}">
                <a16:creationId xmlns:a16="http://schemas.microsoft.com/office/drawing/2014/main" id="{DF8D909B-CADA-422C-96F2-6F4A64A75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00675-BF7A-485F-AD44-0F798E4CE4D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971069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525C4-2391-4EE5-89F1-FFF42054E5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24DF132F-CBFD-4D74-908C-0C5F3546C5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B6CAA1-2019-4B9B-95AA-AB341B06CE6B}"/>
              </a:ext>
            </a:extLst>
          </p:cNvPr>
          <p:cNvSpPr>
            <a:spLocks noGrp="1"/>
          </p:cNvSpPr>
          <p:nvPr>
            <p:ph type="dt" sz="half" idx="10"/>
          </p:nvPr>
        </p:nvSpPr>
        <p:spPr/>
        <p:txBody>
          <a:bodyPr/>
          <a:lstStyle/>
          <a:p>
            <a:fld id="{907E05AB-13C4-4FEF-8460-F7BC1550F1E5}" type="datetimeFigureOut">
              <a:rPr lang="en-US" smtClean="0"/>
              <a:pPr/>
              <a:t>3/5/2022</a:t>
            </a:fld>
            <a:endParaRPr lang="en-US"/>
          </a:p>
        </p:txBody>
      </p:sp>
      <p:sp>
        <p:nvSpPr>
          <p:cNvPr id="5" name="Footer Placeholder 4">
            <a:extLst>
              <a:ext uri="{FF2B5EF4-FFF2-40B4-BE49-F238E27FC236}">
                <a16:creationId xmlns:a16="http://schemas.microsoft.com/office/drawing/2014/main" id="{C32B9737-1B55-4DD9-B4B1-CCFFBF2A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4A14A-1774-40EB-A1A4-C8B6BA2B5777}"/>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732502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6A8C4-F5B9-4F15-948E-5702F8C7CC7C}"/>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863AF7BC-AF14-4C4A-A82C-F840E76DB2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CB3C0228-0760-4D6E-99C6-D9D83C1AEB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45293E9F-F933-4331-AB69-C4C2F197BB45}"/>
              </a:ext>
            </a:extLst>
          </p:cNvPr>
          <p:cNvSpPr>
            <a:spLocks noGrp="1"/>
          </p:cNvSpPr>
          <p:nvPr>
            <p:ph type="dt" sz="half" idx="10"/>
          </p:nvPr>
        </p:nvSpPr>
        <p:spPr/>
        <p:txBody>
          <a:bodyPr/>
          <a:lstStyle/>
          <a:p>
            <a:fld id="{907E05AB-13C4-4FEF-8460-F7BC1550F1E5}" type="datetimeFigureOut">
              <a:rPr lang="en-US" smtClean="0"/>
              <a:pPr/>
              <a:t>3/5/2022</a:t>
            </a:fld>
            <a:endParaRPr lang="en-US"/>
          </a:p>
        </p:txBody>
      </p:sp>
      <p:sp>
        <p:nvSpPr>
          <p:cNvPr id="6" name="Footer Placeholder 5">
            <a:extLst>
              <a:ext uri="{FF2B5EF4-FFF2-40B4-BE49-F238E27FC236}">
                <a16:creationId xmlns:a16="http://schemas.microsoft.com/office/drawing/2014/main" id="{94163446-44EF-4827-8B17-9F4C2E169A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D0978B-B41B-4303-9221-77A903A7DA27}"/>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3205901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A003-48E4-4ABF-B69D-515F815B5DEC}"/>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EC5F1756-79E6-4348-9CFC-86AC634568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113F32-C896-4B90-8DF1-D109C82EF2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E46D95F2-8890-411F-96C0-4943FA4D19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7AE4DF-F762-4BAC-A1EA-2FDF4E670B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AB5148EB-AE75-46E1-90D6-F4E0169DE813}"/>
              </a:ext>
            </a:extLst>
          </p:cNvPr>
          <p:cNvSpPr>
            <a:spLocks noGrp="1"/>
          </p:cNvSpPr>
          <p:nvPr>
            <p:ph type="dt" sz="half" idx="10"/>
          </p:nvPr>
        </p:nvSpPr>
        <p:spPr/>
        <p:txBody>
          <a:bodyPr/>
          <a:lstStyle/>
          <a:p>
            <a:fld id="{907E05AB-13C4-4FEF-8460-F7BC1550F1E5}" type="datetimeFigureOut">
              <a:rPr lang="en-US" smtClean="0"/>
              <a:pPr/>
              <a:t>3/5/2022</a:t>
            </a:fld>
            <a:endParaRPr lang="en-US"/>
          </a:p>
        </p:txBody>
      </p:sp>
      <p:sp>
        <p:nvSpPr>
          <p:cNvPr id="8" name="Footer Placeholder 7">
            <a:extLst>
              <a:ext uri="{FF2B5EF4-FFF2-40B4-BE49-F238E27FC236}">
                <a16:creationId xmlns:a16="http://schemas.microsoft.com/office/drawing/2014/main" id="{3D9422A7-A435-4988-BFE4-16525782D5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0AA024-964A-4E6A-B69D-5E4B19A1614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516307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BCFDC-B34E-44A4-92C7-4F6A4497A3A3}"/>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45351469-13B1-4BEA-B368-A2014B7779EA}"/>
              </a:ext>
            </a:extLst>
          </p:cNvPr>
          <p:cNvSpPr>
            <a:spLocks noGrp="1"/>
          </p:cNvSpPr>
          <p:nvPr>
            <p:ph type="dt" sz="half" idx="10"/>
          </p:nvPr>
        </p:nvSpPr>
        <p:spPr/>
        <p:txBody>
          <a:bodyPr/>
          <a:lstStyle/>
          <a:p>
            <a:fld id="{907E05AB-13C4-4FEF-8460-F7BC1550F1E5}" type="datetimeFigureOut">
              <a:rPr lang="en-US" smtClean="0"/>
              <a:pPr/>
              <a:t>3/5/2022</a:t>
            </a:fld>
            <a:endParaRPr lang="en-US"/>
          </a:p>
        </p:txBody>
      </p:sp>
      <p:sp>
        <p:nvSpPr>
          <p:cNvPr id="4" name="Footer Placeholder 3">
            <a:extLst>
              <a:ext uri="{FF2B5EF4-FFF2-40B4-BE49-F238E27FC236}">
                <a16:creationId xmlns:a16="http://schemas.microsoft.com/office/drawing/2014/main" id="{E5EDBA81-208E-4097-9AAE-EDBC11DE06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B77E13-D083-4F58-8E55-587F021FF7CF}"/>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76971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59A2D-ECE8-4138-9559-A48C533B272D}"/>
              </a:ext>
            </a:extLst>
          </p:cNvPr>
          <p:cNvSpPr>
            <a:spLocks noGrp="1"/>
          </p:cNvSpPr>
          <p:nvPr>
            <p:ph type="dt" sz="half" idx="10"/>
          </p:nvPr>
        </p:nvSpPr>
        <p:spPr/>
        <p:txBody>
          <a:bodyPr/>
          <a:lstStyle/>
          <a:p>
            <a:fld id="{907E05AB-13C4-4FEF-8460-F7BC1550F1E5}" type="datetimeFigureOut">
              <a:rPr lang="en-US" smtClean="0"/>
              <a:pPr/>
              <a:t>3/5/2022</a:t>
            </a:fld>
            <a:endParaRPr lang="en-US"/>
          </a:p>
        </p:txBody>
      </p:sp>
      <p:sp>
        <p:nvSpPr>
          <p:cNvPr id="3" name="Footer Placeholder 2">
            <a:extLst>
              <a:ext uri="{FF2B5EF4-FFF2-40B4-BE49-F238E27FC236}">
                <a16:creationId xmlns:a16="http://schemas.microsoft.com/office/drawing/2014/main" id="{6D0B93DB-CC4E-4907-9263-1D836D9B77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004715-0CF8-483E-8C37-13AAC8112330}"/>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689274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85BB6-357D-466E-A4A6-9F23D3F22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101AC8CA-84CE-415E-A8DA-91A272FCE1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6FC9BA58-B29D-4C52-8A13-437AE0200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AD71BE-B0B6-4DA5-9DC7-229A0386A0E5}"/>
              </a:ext>
            </a:extLst>
          </p:cNvPr>
          <p:cNvSpPr>
            <a:spLocks noGrp="1"/>
          </p:cNvSpPr>
          <p:nvPr>
            <p:ph type="dt" sz="half" idx="10"/>
          </p:nvPr>
        </p:nvSpPr>
        <p:spPr/>
        <p:txBody>
          <a:bodyPr/>
          <a:lstStyle/>
          <a:p>
            <a:fld id="{907E05AB-13C4-4FEF-8460-F7BC1550F1E5}" type="datetimeFigureOut">
              <a:rPr lang="en-US" smtClean="0"/>
              <a:pPr/>
              <a:t>3/5/2022</a:t>
            </a:fld>
            <a:endParaRPr lang="en-US"/>
          </a:p>
        </p:txBody>
      </p:sp>
      <p:sp>
        <p:nvSpPr>
          <p:cNvPr id="6" name="Footer Placeholder 5">
            <a:extLst>
              <a:ext uri="{FF2B5EF4-FFF2-40B4-BE49-F238E27FC236}">
                <a16:creationId xmlns:a16="http://schemas.microsoft.com/office/drawing/2014/main" id="{4546C110-9B4A-4352-A670-6B32A15951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A39F14-F063-447F-A1F0-D4C6B0A8FB9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259505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17FAE-31D4-4936-95F9-0032CB2DD4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5BB6CC44-B3C9-4D67-B1CA-8517BBA3BE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318CA162-5D51-4EC3-AEE9-A962A1FFC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FEA44-60A4-4687-B98A-148A2E24CD3A}"/>
              </a:ext>
            </a:extLst>
          </p:cNvPr>
          <p:cNvSpPr>
            <a:spLocks noGrp="1"/>
          </p:cNvSpPr>
          <p:nvPr>
            <p:ph type="dt" sz="half" idx="10"/>
          </p:nvPr>
        </p:nvSpPr>
        <p:spPr/>
        <p:txBody>
          <a:bodyPr/>
          <a:lstStyle/>
          <a:p>
            <a:fld id="{907E05AB-13C4-4FEF-8460-F7BC1550F1E5}" type="datetimeFigureOut">
              <a:rPr lang="en-US" smtClean="0"/>
              <a:pPr/>
              <a:t>3/5/2022</a:t>
            </a:fld>
            <a:endParaRPr lang="en-US"/>
          </a:p>
        </p:txBody>
      </p:sp>
      <p:sp>
        <p:nvSpPr>
          <p:cNvPr id="6" name="Footer Placeholder 5">
            <a:extLst>
              <a:ext uri="{FF2B5EF4-FFF2-40B4-BE49-F238E27FC236}">
                <a16:creationId xmlns:a16="http://schemas.microsoft.com/office/drawing/2014/main" id="{F5C7A81B-56FD-4722-94BF-CA9C11195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31202-2638-4CC8-AFAF-B66E4E475EAC}"/>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620357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54A8B-ED08-412F-AE49-CB0223A49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27F46BED-A1C9-4A4C-BA0C-311703D19E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71482397-D670-41DA-AD31-62691BA3EC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E05AB-13C4-4FEF-8460-F7BC1550F1E5}" type="datetimeFigureOut">
              <a:rPr lang="en-US" smtClean="0"/>
              <a:pPr/>
              <a:t>3/5/2022</a:t>
            </a:fld>
            <a:endParaRPr lang="en-US"/>
          </a:p>
        </p:txBody>
      </p:sp>
      <p:sp>
        <p:nvSpPr>
          <p:cNvPr id="5" name="Footer Placeholder 4">
            <a:extLst>
              <a:ext uri="{FF2B5EF4-FFF2-40B4-BE49-F238E27FC236}">
                <a16:creationId xmlns:a16="http://schemas.microsoft.com/office/drawing/2014/main" id="{4A9F0395-5741-485A-B0AB-EBAA5D701F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3671C3-2E2C-4BD7-9FEC-49088F54BE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6EC86-6482-419B-8FAC-16505F4BF481}" type="slidenum">
              <a:rPr lang="en-US" smtClean="0"/>
              <a:pPr/>
              <a:t>‹#›</a:t>
            </a:fld>
            <a:endParaRPr lang="en-US"/>
          </a:p>
        </p:txBody>
      </p:sp>
    </p:spTree>
    <p:extLst>
      <p:ext uri="{BB962C8B-B14F-4D97-AF65-F5344CB8AC3E}">
        <p14:creationId xmlns:p14="http://schemas.microsoft.com/office/powerpoint/2010/main" val="4057076884"/>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6.wmf"/><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pn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F240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65088C-E327-4C2C-943C-FBE3AB93387D}"/>
              </a:ext>
            </a:extLst>
          </p:cNvPr>
          <p:cNvPicPr>
            <a:picLocks noChangeAspect="1"/>
          </p:cNvPicPr>
          <p:nvPr/>
        </p:nvPicPr>
        <p:blipFill rotWithShape="1">
          <a:blip r:embed="rId3">
            <a:extLst>
              <a:ext uri="{28A0092B-C50C-407E-A947-70E740481C1C}">
                <a14:useLocalDpi xmlns:a14="http://schemas.microsoft.com/office/drawing/2010/main" val="0"/>
              </a:ext>
            </a:extLst>
          </a:blip>
          <a:srcRect l="18236" r="14239"/>
          <a:stretch/>
        </p:blipFill>
        <p:spPr>
          <a:xfrm>
            <a:off x="0" y="0"/>
            <a:ext cx="12192000" cy="8915400"/>
          </a:xfrm>
          <a:prstGeom prst="rect">
            <a:avLst/>
          </a:prstGeom>
        </p:spPr>
      </p:pic>
      <p:pic>
        <p:nvPicPr>
          <p:cNvPr id="16" name="Picture 15">
            <a:extLst>
              <a:ext uri="{FF2B5EF4-FFF2-40B4-BE49-F238E27FC236}">
                <a16:creationId xmlns:a16="http://schemas.microsoft.com/office/drawing/2014/main" id="{DE49E423-AFA0-4D36-A81A-87E76218AD1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21590" y="1219200"/>
            <a:ext cx="2517409" cy="2752368"/>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435DF8C5-6BF9-42BD-825D-BB95C5D7BE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40043" y="526096"/>
            <a:ext cx="831271" cy="1331460"/>
          </a:xfrm>
          <a:prstGeom prst="rect">
            <a:avLst/>
          </a:prstGeom>
        </p:spPr>
      </p:pic>
      <p:sp>
        <p:nvSpPr>
          <p:cNvPr id="19" name="TextBox 18">
            <a:extLst>
              <a:ext uri="{FF2B5EF4-FFF2-40B4-BE49-F238E27FC236}">
                <a16:creationId xmlns:a16="http://schemas.microsoft.com/office/drawing/2014/main" id="{B53D9378-3288-4657-83CC-8853B3E20BA3}"/>
              </a:ext>
            </a:extLst>
          </p:cNvPr>
          <p:cNvSpPr txBox="1"/>
          <p:nvPr/>
        </p:nvSpPr>
        <p:spPr>
          <a:xfrm>
            <a:off x="1905000" y="4667070"/>
            <a:ext cx="8305800" cy="1077218"/>
          </a:xfrm>
          <a:prstGeom prst="rect">
            <a:avLst/>
          </a:prstGeom>
          <a:noFill/>
        </p:spPr>
        <p:txBody>
          <a:bodyPr wrap="square">
            <a:spAutoFit/>
          </a:bodyPr>
          <a:lstStyle/>
          <a:p>
            <a:pPr algn="ctr"/>
            <a:r>
              <a:rPr lang="en-US" altLang="zh-TW" sz="2400" b="1" dirty="0">
                <a:solidFill>
                  <a:schemeClr val="bg1"/>
                </a:solidFill>
                <a:effectLst/>
                <a:ea typeface="Microsoft JhengHei" panose="020B0604030504040204" pitchFamily="34" charset="-120"/>
                <a:cs typeface="Times New Roman" panose="02020603050405020304" pitchFamily="18" charset="0"/>
              </a:rPr>
              <a:t>March 2022</a:t>
            </a:r>
          </a:p>
          <a:p>
            <a:pPr algn="ctr"/>
            <a:r>
              <a:rPr lang="en-US" altLang="zh-CN" sz="4000" b="1" dirty="0">
                <a:solidFill>
                  <a:schemeClr val="bg1"/>
                </a:solidFill>
                <a:ea typeface="Microsoft JhengHei" panose="020B0604030504040204" pitchFamily="34" charset="-120"/>
              </a:rPr>
              <a:t>The Least Reached Provinces</a:t>
            </a:r>
            <a:r>
              <a:rPr lang="zh-CN" altLang="en-US" sz="4000" b="1" dirty="0">
                <a:solidFill>
                  <a:schemeClr val="bg1"/>
                </a:solidFill>
                <a:ea typeface="Microsoft JhengHei" panose="020B0604030504040204" pitchFamily="34" charset="-120"/>
              </a:rPr>
              <a:t>（</a:t>
            </a:r>
            <a:r>
              <a:rPr lang="en-US" altLang="zh-CN" sz="4000" b="1" dirty="0">
                <a:solidFill>
                  <a:schemeClr val="bg1"/>
                </a:solidFill>
                <a:ea typeface="Microsoft JhengHei" panose="020B0604030504040204" pitchFamily="34" charset="-120"/>
              </a:rPr>
              <a:t>III</a:t>
            </a:r>
            <a:r>
              <a:rPr lang="zh-CN" altLang="en-US" sz="4000" b="1" dirty="0">
                <a:solidFill>
                  <a:schemeClr val="bg1"/>
                </a:solidFill>
                <a:ea typeface="Microsoft JhengHei" panose="020B0604030504040204" pitchFamily="34" charset="-120"/>
              </a:rPr>
              <a:t>）</a:t>
            </a:r>
            <a:endParaRPr lang="en-MY" altLang="zh-CN" sz="4000" b="1" dirty="0">
              <a:solidFill>
                <a:schemeClr val="bg1"/>
              </a:solidFill>
              <a:ea typeface="Microsoft JhengHei" panose="020B0604030504040204" pitchFamily="34" charset="-12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1000"/>
                                        <p:tgtEl>
                                          <p:spTgt spid="16"/>
                                        </p:tgtEl>
                                      </p:cBhvr>
                                    </p:animEffect>
                                  </p:childTnLst>
                                </p:cTn>
                              </p:par>
                              <p:par>
                                <p:cTn id="10" presetID="42" presetClass="path" presetSubtype="0" accel="27000" decel="27000" fill="hold" nodeType="withEffect">
                                  <p:stCondLst>
                                    <p:cond delay="0"/>
                                  </p:stCondLst>
                                  <p:childTnLst>
                                    <p:animMotion origin="layout" path="M 0 1.11022E-16 L 0 -0.275 " pathEditMode="relative" rAng="0" ptsTypes="AA">
                                      <p:cBhvr>
                                        <p:cTn id="11" dur="2600" fill="hold"/>
                                        <p:tgtEl>
                                          <p:spTgt spid="6"/>
                                        </p:tgtEl>
                                        <p:attrNameLst>
                                          <p:attrName>ppt_x</p:attrName>
                                          <p:attrName>ppt_y</p:attrName>
                                        </p:attrNameLst>
                                      </p:cBhvr>
                                      <p:rCtr x="0" y="-13750"/>
                                    </p:animMotion>
                                  </p:childTnLst>
                                </p:cTn>
                              </p:par>
                              <p:par>
                                <p:cTn id="12" presetID="1"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0" presetClass="entr" presetSubtype="0" fill="hold" grpId="0" nodeType="withEffect">
                                  <p:stCondLst>
                                    <p:cond delay="10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C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156C31-8894-454A-96DA-FF913E148B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 t="16279" r="511"/>
          <a:stretch/>
        </p:blipFill>
        <p:spPr>
          <a:xfrm>
            <a:off x="9525000" y="2590800"/>
            <a:ext cx="1771650" cy="2057400"/>
          </a:xfrm>
          <a:prstGeom prst="rect">
            <a:avLst/>
          </a:prstGeom>
          <a:ln>
            <a:noFill/>
          </a:ln>
          <a:effectLst/>
        </p:spPr>
      </p:pic>
      <p:pic>
        <p:nvPicPr>
          <p:cNvPr id="5" name="Picture 4">
            <a:extLst>
              <a:ext uri="{FF2B5EF4-FFF2-40B4-BE49-F238E27FC236}">
                <a16:creationId xmlns:a16="http://schemas.microsoft.com/office/drawing/2014/main" id="{B6BECD9B-835A-42BA-9EBD-CD47B273AC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0"/>
            <a:ext cx="8571471" cy="68580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742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0D9F523-16A0-4B1F-98E6-CC7B5DF3A190}"/>
              </a:ext>
            </a:extLst>
          </p:cNvPr>
          <p:cNvPicPr>
            <a:picLocks noChangeAspect="1"/>
          </p:cNvPicPr>
          <p:nvPr/>
        </p:nvPicPr>
        <p:blipFill>
          <a:blip r:embed="rId3">
            <a:extLst>
              <a:ext uri="{28A0092B-C50C-407E-A947-70E740481C1C}">
                <a14:useLocalDpi xmlns:a14="http://schemas.microsoft.com/office/drawing/2010/main" val="0"/>
              </a:ext>
            </a:extLst>
          </a:blip>
          <a:srcRect t="8457" b="8457"/>
          <a:stretch/>
        </p:blipFill>
        <p:spPr>
          <a:xfrm>
            <a:off x="0" y="-152400"/>
            <a:ext cx="12253458" cy="7696200"/>
          </a:xfrm>
          <a:prstGeom prst="rect">
            <a:avLst/>
          </a:prstGeom>
        </p:spPr>
      </p:pic>
      <p:sp>
        <p:nvSpPr>
          <p:cNvPr id="8" name="Rectangle 7">
            <a:extLst>
              <a:ext uri="{FF2B5EF4-FFF2-40B4-BE49-F238E27FC236}">
                <a16:creationId xmlns:a16="http://schemas.microsoft.com/office/drawing/2014/main" id="{BF899078-872C-408A-8B92-B7DFEE63329C}"/>
              </a:ext>
            </a:extLst>
          </p:cNvPr>
          <p:cNvSpPr/>
          <p:nvPr/>
        </p:nvSpPr>
        <p:spPr>
          <a:xfrm>
            <a:off x="-72344" y="-170543"/>
            <a:ext cx="12340544" cy="7696200"/>
          </a:xfrm>
          <a:prstGeom prst="rect">
            <a:avLst/>
          </a:prstGeom>
          <a:gradFill>
            <a:gsLst>
              <a:gs pos="0">
                <a:schemeClr val="accent2">
                  <a:lumMod val="50000"/>
                  <a:alpha val="57000"/>
                </a:schemeClr>
              </a:gs>
              <a:gs pos="53000">
                <a:schemeClr val="accent2">
                  <a:lumMod val="50000"/>
                  <a:alpha val="8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solidFill>
                  <a:srgbClr val="0070C0"/>
                </a:solidFill>
              </a:rPr>
              <a:t>{</a:t>
            </a:r>
          </a:p>
        </p:txBody>
      </p:sp>
      <p:sp>
        <p:nvSpPr>
          <p:cNvPr id="12" name="TextBox 11">
            <a:extLst>
              <a:ext uri="{FF2B5EF4-FFF2-40B4-BE49-F238E27FC236}">
                <a16:creationId xmlns:a16="http://schemas.microsoft.com/office/drawing/2014/main" id="{F0795083-B61B-4305-A6DD-398151CFBF2C}"/>
              </a:ext>
            </a:extLst>
          </p:cNvPr>
          <p:cNvSpPr txBox="1"/>
          <p:nvPr/>
        </p:nvSpPr>
        <p:spPr>
          <a:xfrm>
            <a:off x="685800" y="941457"/>
            <a:ext cx="4648200" cy="707886"/>
          </a:xfrm>
          <a:prstGeom prst="rect">
            <a:avLst/>
          </a:prstGeom>
          <a:noFill/>
        </p:spPr>
        <p:txBody>
          <a:bodyPr wrap="square">
            <a:spAutoFit/>
          </a:bodyPr>
          <a:lstStyle/>
          <a:p>
            <a:r>
              <a:rPr lang="en-US" altLang="zh-TW" sz="4000" b="1" dirty="0">
                <a:solidFill>
                  <a:schemeClr val="accent4">
                    <a:lumMod val="60000"/>
                    <a:lumOff val="40000"/>
                  </a:schemeClr>
                </a:solidFill>
                <a:effectLst/>
                <a:ea typeface="Microsoft JhengHei" panose="020B0604030504040204" pitchFamily="34" charset="-120"/>
                <a:cs typeface="Times New Roman" panose="02020603050405020304" pitchFamily="18" charset="0"/>
              </a:rPr>
              <a:t>Rajasthan, India</a:t>
            </a:r>
            <a:endParaRPr lang="en-US" sz="4000" b="1" dirty="0">
              <a:solidFill>
                <a:schemeClr val="accent4">
                  <a:lumMod val="60000"/>
                  <a:lumOff val="40000"/>
                </a:schemeClr>
              </a:solidFill>
              <a:ea typeface="Microsoft JhengHei" panose="020B0604030504040204" pitchFamily="34" charset="-120"/>
            </a:endParaRPr>
          </a:p>
        </p:txBody>
      </p:sp>
      <p:pic>
        <p:nvPicPr>
          <p:cNvPr id="5" name="Picture 4">
            <a:extLst>
              <a:ext uri="{FF2B5EF4-FFF2-40B4-BE49-F238E27FC236}">
                <a16:creationId xmlns:a16="http://schemas.microsoft.com/office/drawing/2014/main" id="{7B3893C1-59E6-416A-9337-DFDDC4DC7AD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96600" y="371920"/>
            <a:ext cx="924478" cy="923480"/>
          </a:xfrm>
          <a:prstGeom prst="rect">
            <a:avLst/>
          </a:prstGeom>
        </p:spPr>
      </p:pic>
      <p:sp>
        <p:nvSpPr>
          <p:cNvPr id="7" name="TextBox 6">
            <a:extLst>
              <a:ext uri="{FF2B5EF4-FFF2-40B4-BE49-F238E27FC236}">
                <a16:creationId xmlns:a16="http://schemas.microsoft.com/office/drawing/2014/main" id="{0615D363-5D0A-4B96-9D98-66D10AC73896}"/>
              </a:ext>
            </a:extLst>
          </p:cNvPr>
          <p:cNvSpPr txBox="1"/>
          <p:nvPr/>
        </p:nvSpPr>
        <p:spPr>
          <a:xfrm>
            <a:off x="563946" y="1869787"/>
            <a:ext cx="9050696" cy="4785926"/>
          </a:xfrm>
          <a:prstGeom prst="rect">
            <a:avLst/>
          </a:prstGeom>
          <a:noFill/>
        </p:spPr>
        <p:txBody>
          <a:bodyPr wrap="square">
            <a:spAutoFit/>
          </a:bodyPr>
          <a:lstStyle/>
          <a:p>
            <a:pPr marL="274320" marR="0" lvl="0" indent="-274320">
              <a:spcAft>
                <a:spcPts val="600"/>
              </a:spcAft>
              <a:buFont typeface="Arial" panose="020B0604020202020204" pitchFamily="34" charset="0"/>
              <a:buChar char="•"/>
            </a:pPr>
            <a:r>
              <a:rPr lang="en-US" altLang="zh-TW" sz="2800" dirty="0">
                <a:solidFill>
                  <a:schemeClr val="bg1"/>
                </a:solidFill>
                <a:ea typeface="Microsoft JhengHei" panose="020B0604030504040204" pitchFamily="34" charset="-120"/>
                <a:cs typeface="Times New Roman" panose="02020603050405020304" pitchFamily="18" charset="0"/>
              </a:rPr>
              <a:t>Meaning the “Land of Kings”, an area where higher castes reside.</a:t>
            </a:r>
            <a:endParaRPr lang="en-MY" sz="2800" dirty="0">
              <a:solidFill>
                <a:schemeClr val="bg1"/>
              </a:solidFill>
              <a:effectLst/>
              <a:ea typeface="Microsoft JhengHei" panose="020B0604030504040204" pitchFamily="34" charset="-120"/>
              <a:cs typeface="Times New Roman" panose="02020603050405020304" pitchFamily="18" charset="0"/>
            </a:endParaRPr>
          </a:p>
          <a:p>
            <a:pPr marL="274320" marR="0" lvl="0" indent="-274320">
              <a:spcAft>
                <a:spcPts val="600"/>
              </a:spcAft>
              <a:buFont typeface="Arial" panose="020B0604020202020204" pitchFamily="34" charset="0"/>
              <a:buChar char="•"/>
            </a:pPr>
            <a:r>
              <a:rPr lang="en-US" altLang="zh-TW" sz="2800" dirty="0">
                <a:solidFill>
                  <a:schemeClr val="bg1"/>
                </a:solidFill>
                <a:effectLst/>
                <a:ea typeface="Microsoft JhengHei" panose="020B0604030504040204" pitchFamily="34" charset="-120"/>
                <a:cs typeface="Times New Roman" panose="02020603050405020304" pitchFamily="18" charset="0"/>
              </a:rPr>
              <a:t>The largest province in India with the most tourists.</a:t>
            </a:r>
            <a:endParaRPr lang="en-MY" sz="2800" dirty="0">
              <a:solidFill>
                <a:schemeClr val="bg1"/>
              </a:solidFill>
              <a:effectLst/>
              <a:ea typeface="Microsoft JhengHei" panose="020B0604030504040204" pitchFamily="34" charset="-120"/>
              <a:cs typeface="Times New Roman" panose="02020603050405020304" pitchFamily="18" charset="0"/>
            </a:endParaRPr>
          </a:p>
          <a:p>
            <a:pPr marL="274320" marR="0" lvl="0" indent="-274320">
              <a:spcAft>
                <a:spcPts val="600"/>
              </a:spcAft>
              <a:buFont typeface="Arial" panose="020B0604020202020204" pitchFamily="34" charset="0"/>
              <a:buChar char="•"/>
            </a:pPr>
            <a:r>
              <a:rPr lang="en-US" altLang="zh-TW" sz="2800" dirty="0">
                <a:solidFill>
                  <a:schemeClr val="bg1"/>
                </a:solidFill>
                <a:ea typeface="Microsoft JhengHei" panose="020B0604030504040204" pitchFamily="34" charset="-120"/>
                <a:cs typeface="Times New Roman" panose="02020603050405020304" pitchFamily="18" charset="0"/>
              </a:rPr>
              <a:t>A population of 80 million</a:t>
            </a:r>
            <a:r>
              <a:rPr lang="en-US" altLang="zh-TW" sz="2800" dirty="0">
                <a:solidFill>
                  <a:schemeClr val="bg1"/>
                </a:solidFill>
                <a:effectLst/>
                <a:ea typeface="Microsoft JhengHei" panose="020B0604030504040204" pitchFamily="34" charset="-120"/>
                <a:cs typeface="Times New Roman" panose="02020603050405020304" pitchFamily="18" charset="0"/>
              </a:rPr>
              <a:t> with 545 unreached people groups, of which 90% is Hindus. </a:t>
            </a:r>
            <a:endParaRPr lang="en-US" altLang="zh-TW" sz="2800" dirty="0">
              <a:solidFill>
                <a:schemeClr val="bg1"/>
              </a:solidFill>
              <a:ea typeface="Microsoft JhengHei" panose="020B0604030504040204" pitchFamily="34" charset="-120"/>
              <a:cs typeface="Times New Roman" panose="02020603050405020304" pitchFamily="18" charset="0"/>
            </a:endParaRPr>
          </a:p>
          <a:p>
            <a:pPr marL="274320" marR="0" lvl="0" indent="-274320">
              <a:spcAft>
                <a:spcPts val="600"/>
              </a:spcAft>
              <a:buFont typeface="Arial" panose="020B0604020202020204" pitchFamily="34" charset="0"/>
              <a:buChar char="•"/>
            </a:pPr>
            <a:r>
              <a:rPr lang="en-US" altLang="zh-TW" sz="2800" dirty="0">
                <a:solidFill>
                  <a:schemeClr val="bg1"/>
                </a:solidFill>
                <a:ea typeface="Microsoft JhengHei" panose="020B0604030504040204" pitchFamily="34" charset="-120"/>
                <a:cs typeface="Times New Roman" panose="02020603050405020304" pitchFamily="18" charset="0"/>
              </a:rPr>
              <a:t>The main ethnic group is the </a:t>
            </a:r>
            <a:r>
              <a:rPr lang="en-US" altLang="zh-TW" sz="2800" dirty="0" err="1">
                <a:solidFill>
                  <a:schemeClr val="bg1"/>
                </a:solidFill>
                <a:ea typeface="Microsoft JhengHei" panose="020B0604030504040204" pitchFamily="34" charset="-120"/>
                <a:cs typeface="Times New Roman" panose="02020603050405020304" pitchFamily="18" charset="0"/>
              </a:rPr>
              <a:t>Rajputs</a:t>
            </a:r>
            <a:r>
              <a:rPr lang="en-US" altLang="zh-TW" sz="2800" dirty="0">
                <a:solidFill>
                  <a:schemeClr val="bg1"/>
                </a:solidFill>
                <a:ea typeface="Microsoft JhengHei" panose="020B0604030504040204" pitchFamily="34" charset="-120"/>
                <a:cs typeface="Times New Roman" panose="02020603050405020304" pitchFamily="18" charset="0"/>
              </a:rPr>
              <a:t>, a Hindu military caste</a:t>
            </a:r>
          </a:p>
          <a:p>
            <a:pPr marL="274320" marR="0" lvl="0" indent="-274320">
              <a:spcAft>
                <a:spcPts val="600"/>
              </a:spcAft>
              <a:buFont typeface="Arial" panose="020B0604020202020204" pitchFamily="34" charset="0"/>
              <a:buChar char="•"/>
            </a:pPr>
            <a:r>
              <a:rPr lang="en-US" altLang="zh-TW" sz="2800" dirty="0">
                <a:solidFill>
                  <a:schemeClr val="bg1"/>
                </a:solidFill>
                <a:effectLst/>
                <a:ea typeface="Microsoft JhengHei" panose="020B0604030504040204" pitchFamily="34" charset="-120"/>
                <a:cs typeface="Times New Roman" panose="02020603050405020304" pitchFamily="18" charset="0"/>
              </a:rPr>
              <a:t>Christians are often violently attacked by the Hindu militants. </a:t>
            </a:r>
          </a:p>
          <a:p>
            <a:pPr marL="274320" marR="0" lvl="0" indent="-274320">
              <a:spcAft>
                <a:spcPts val="600"/>
              </a:spcAft>
              <a:buFont typeface="Arial" panose="020B0604020202020204" pitchFamily="34" charset="0"/>
              <a:buChar char="•"/>
            </a:pPr>
            <a:r>
              <a:rPr lang="en-US" altLang="zh-TW" sz="2800" dirty="0">
                <a:solidFill>
                  <a:schemeClr val="bg1"/>
                </a:solidFill>
                <a:ea typeface="Microsoft JhengHei" panose="020B0604030504040204" pitchFamily="34" charset="-120"/>
                <a:cs typeface="Times New Roman" panose="02020603050405020304" pitchFamily="18" charset="0"/>
              </a:rPr>
              <a:t>Evangelism</a:t>
            </a:r>
            <a:r>
              <a:rPr lang="en-US" altLang="zh-TW" sz="2800" dirty="0">
                <a:solidFill>
                  <a:schemeClr val="bg1"/>
                </a:solidFill>
                <a:effectLst/>
                <a:ea typeface="Microsoft JhengHei" panose="020B0604030504040204" pitchFamily="34" charset="-120"/>
                <a:cs typeface="Times New Roman" panose="02020603050405020304" pitchFamily="18" charset="0"/>
              </a:rPr>
              <a:t> has mostly focused on the lower caste groups in the big cities. Church planting </a:t>
            </a:r>
            <a:r>
              <a:rPr lang="en-MY" altLang="zh-TW" sz="2800" dirty="0">
                <a:solidFill>
                  <a:schemeClr val="bg1"/>
                </a:solidFill>
                <a:effectLst/>
                <a:ea typeface="Microsoft JhengHei" panose="020B0604030504040204" pitchFamily="34" charset="-120"/>
                <a:cs typeface="Times New Roman" panose="02020603050405020304" pitchFamily="18" charset="0"/>
              </a:rPr>
              <a:t>work in </a:t>
            </a:r>
            <a:r>
              <a:rPr lang="en-MY" altLang="zh-TW" sz="2800" dirty="0">
                <a:solidFill>
                  <a:schemeClr val="bg1"/>
                </a:solidFill>
                <a:ea typeface="Microsoft JhengHei" panose="020B0604030504040204" pitchFamily="34" charset="-120"/>
                <a:cs typeface="Times New Roman" panose="02020603050405020304" pitchFamily="18" charset="0"/>
              </a:rPr>
              <a:t>rural areas is rare. </a:t>
            </a:r>
            <a:endParaRPr lang="en-MY" sz="2800" dirty="0">
              <a:solidFill>
                <a:schemeClr val="bg1"/>
              </a:solidFill>
              <a:effectLst/>
              <a:ea typeface="Microsoft JhengHei" panose="020B0604030504040204" pitchFamily="34" charset="-120"/>
              <a:cs typeface="Times New Roman" panose="02020603050405020304" pitchFamily="18" charset="0"/>
            </a:endParaRPr>
          </a:p>
        </p:txBody>
      </p:sp>
      <p:pic>
        <p:nvPicPr>
          <p:cNvPr id="9" name="Picture 2">
            <a:extLst>
              <a:ext uri="{FF2B5EF4-FFF2-40B4-BE49-F238E27FC236}">
                <a16:creationId xmlns:a16="http://schemas.microsoft.com/office/drawing/2014/main" id="{E9E66C8C-36C6-4104-A69C-596AE1FDF9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9886950" y="1981200"/>
            <a:ext cx="2381250" cy="270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967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DC7168-A6E5-4507-AEC7-135917573AC0}"/>
              </a:ext>
            </a:extLst>
          </p:cNvPr>
          <p:cNvPicPr>
            <a:picLocks noChangeAspect="1"/>
          </p:cNvPicPr>
          <p:nvPr/>
        </p:nvPicPr>
        <p:blipFill>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EB9E7C4-3AEA-4BD1-AAEF-321AED334C31}"/>
              </a:ext>
            </a:extLst>
          </p:cNvPr>
          <p:cNvSpPr/>
          <p:nvPr/>
        </p:nvSpPr>
        <p:spPr>
          <a:xfrm>
            <a:off x="1447800" y="1219200"/>
            <a:ext cx="9601200" cy="4343400"/>
          </a:xfrm>
          <a:prstGeom prst="rect">
            <a:avLst/>
          </a:prstGeom>
          <a:solidFill>
            <a:schemeClr val="accent2">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7" name="TextBox 6">
            <a:extLst>
              <a:ext uri="{FF2B5EF4-FFF2-40B4-BE49-F238E27FC236}">
                <a16:creationId xmlns:a16="http://schemas.microsoft.com/office/drawing/2014/main" id="{CCDDC02D-BF17-4209-B8FA-6E7707F49146}"/>
              </a:ext>
            </a:extLst>
          </p:cNvPr>
          <p:cNvSpPr txBox="1"/>
          <p:nvPr/>
        </p:nvSpPr>
        <p:spPr>
          <a:xfrm>
            <a:off x="1600200" y="1371600"/>
            <a:ext cx="9296400" cy="4124206"/>
          </a:xfrm>
          <a:prstGeom prst="rect">
            <a:avLst/>
          </a:prstGeom>
          <a:noFill/>
        </p:spPr>
        <p:txBody>
          <a:bodyPr wrap="square">
            <a:spAutoFit/>
          </a:bodyPr>
          <a:lstStyle/>
          <a:p>
            <a:pPr marL="0" marR="0" algn="ctr">
              <a:spcBef>
                <a:spcPts val="0"/>
              </a:spcBef>
            </a:pPr>
            <a:r>
              <a:rPr lang="en-US" altLang="zh-TW" sz="2800" dirty="0">
                <a:solidFill>
                  <a:schemeClr val="bg1"/>
                </a:solidFill>
                <a:effectLst/>
                <a:ea typeface="Microsoft JhengHei" panose="020B0604030504040204" pitchFamily="34" charset="-120"/>
                <a:cs typeface="Times New Roman" panose="02020603050405020304" pitchFamily="18" charset="0"/>
              </a:rPr>
              <a:t>Heavenly Father, we pray for the 545 </a:t>
            </a:r>
            <a:r>
              <a:rPr lang="en-US" altLang="zh-TW" sz="2800" dirty="0">
                <a:solidFill>
                  <a:schemeClr val="bg1"/>
                </a:solidFill>
                <a:ea typeface="Microsoft JhengHei" panose="020B0604030504040204" pitchFamily="34" charset="-120"/>
                <a:cs typeface="Times New Roman" panose="02020603050405020304" pitchFamily="18" charset="0"/>
              </a:rPr>
              <a:t>unreached people groups in Rajasthan. Many of them are Muslims and higher-caste Hindus who showed no response to the Gospel. They also look down upon people of the lower castes. </a:t>
            </a:r>
          </a:p>
          <a:p>
            <a:pPr marL="0" marR="0" algn="ctr">
              <a:spcBef>
                <a:spcPts val="0"/>
              </a:spcBef>
            </a:pPr>
            <a:r>
              <a:rPr lang="en-US" altLang="zh-TW" sz="2800" dirty="0">
                <a:solidFill>
                  <a:schemeClr val="bg1"/>
                </a:solidFill>
                <a:effectLst/>
                <a:ea typeface="Microsoft JhengHei" panose="020B0604030504040204" pitchFamily="34" charset="-120"/>
                <a:cs typeface="Times New Roman" panose="02020603050405020304" pitchFamily="18" charset="0"/>
              </a:rPr>
              <a:t>Oh Lord, they </a:t>
            </a:r>
            <a:r>
              <a:rPr lang="en-US" altLang="zh-TW" sz="2800" dirty="0">
                <a:solidFill>
                  <a:schemeClr val="bg1"/>
                </a:solidFill>
                <a:ea typeface="Microsoft JhengHei" panose="020B0604030504040204" pitchFamily="34" charset="-120"/>
                <a:cs typeface="Times New Roman" panose="02020603050405020304" pitchFamily="18" charset="0"/>
              </a:rPr>
              <a:t>are blinded in many ways. They cannot recognize you as the King of kings. </a:t>
            </a:r>
            <a:br>
              <a:rPr lang="en-MY" altLang="zh-TW" sz="2800" dirty="0">
                <a:solidFill>
                  <a:schemeClr val="bg1"/>
                </a:solidFill>
                <a:effectLst/>
                <a:ea typeface="Microsoft JhengHei" panose="020B0604030504040204" pitchFamily="34" charset="-120"/>
                <a:cs typeface="Times New Roman" panose="02020603050405020304" pitchFamily="18" charset="0"/>
              </a:rPr>
            </a:br>
            <a:r>
              <a:rPr lang="en-MY" altLang="zh-TW" sz="2800" dirty="0">
                <a:solidFill>
                  <a:schemeClr val="bg1"/>
                </a:solidFill>
                <a:ea typeface="Microsoft JhengHei" panose="020B0604030504040204" pitchFamily="34" charset="-120"/>
                <a:cs typeface="Times New Roman" panose="02020603050405020304" pitchFamily="18" charset="0"/>
              </a:rPr>
              <a:t>May the </a:t>
            </a:r>
            <a:r>
              <a:rPr lang="en-MY" altLang="zh-TW" sz="2800" dirty="0">
                <a:solidFill>
                  <a:schemeClr val="bg1"/>
                </a:solidFill>
                <a:effectLst/>
                <a:ea typeface="Microsoft JhengHei" panose="020B0604030504040204" pitchFamily="34" charset="-120"/>
                <a:cs typeface="Times New Roman" panose="02020603050405020304" pitchFamily="18" charset="0"/>
              </a:rPr>
              <a:t>Lord deliver their hearts from the evil and bring them back to the Lord of lords. </a:t>
            </a:r>
          </a:p>
          <a:p>
            <a:pPr marL="0" marR="0" algn="ctr">
              <a:spcBef>
                <a:spcPts val="0"/>
              </a:spcBef>
            </a:pPr>
            <a:r>
              <a:rPr lang="en-MY" altLang="zh-TW" sz="2800" dirty="0">
                <a:solidFill>
                  <a:schemeClr val="bg1"/>
                </a:solidFill>
                <a:ea typeface="Microsoft JhengHei" panose="020B0604030504040204" pitchFamily="34" charset="-120"/>
                <a:cs typeface="Times New Roman" panose="02020603050405020304" pitchFamily="18" charset="0"/>
              </a:rPr>
              <a:t>In the name of Jesus Christ, Amen!</a:t>
            </a:r>
            <a:endParaRPr lang="en-MY" sz="2800" dirty="0">
              <a:solidFill>
                <a:schemeClr val="bg1"/>
              </a:solidFill>
              <a:effectLst/>
              <a:ea typeface="Microsoft JhengHe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089534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E5F2E-4618-41E9-9728-5FBAF2CF4302}"/>
              </a:ext>
            </a:extLst>
          </p:cNvPr>
          <p:cNvPicPr>
            <a:picLocks noChangeAspect="1"/>
          </p:cNvPicPr>
          <p:nvPr/>
        </p:nvPicPr>
        <p:blipFill>
          <a:blip r:embed="rId3">
            <a:extLst>
              <a:ext uri="{28A0092B-C50C-407E-A947-70E740481C1C}">
                <a14:useLocalDpi xmlns:a14="http://schemas.microsoft.com/office/drawing/2010/main" val="0"/>
              </a:ext>
            </a:extLst>
          </a:blip>
          <a:srcRect t="7829" b="7829"/>
          <a:stretch/>
        </p:blipFill>
        <p:spPr>
          <a:xfrm>
            <a:off x="-2" y="0"/>
            <a:ext cx="12192000" cy="6858000"/>
          </a:xfrm>
          <a:prstGeom prst="rect">
            <a:avLst/>
          </a:prstGeom>
        </p:spPr>
      </p:pic>
      <p:sp>
        <p:nvSpPr>
          <p:cNvPr id="9" name="Rectangle 8">
            <a:extLst>
              <a:ext uri="{FF2B5EF4-FFF2-40B4-BE49-F238E27FC236}">
                <a16:creationId xmlns:a16="http://schemas.microsoft.com/office/drawing/2014/main" id="{234165E0-F627-4B5E-81F5-2411B2DAEDB0}"/>
              </a:ext>
            </a:extLst>
          </p:cNvPr>
          <p:cNvSpPr/>
          <p:nvPr/>
        </p:nvSpPr>
        <p:spPr>
          <a:xfrm>
            <a:off x="-28579" y="-21771"/>
            <a:ext cx="12249154" cy="6939829"/>
          </a:xfrm>
          <a:prstGeom prst="rect">
            <a:avLst/>
          </a:prstGeom>
          <a:gradFill>
            <a:gsLst>
              <a:gs pos="0">
                <a:srgbClr val="325C9A">
                  <a:alpha val="80000"/>
                </a:srgbClr>
              </a:gs>
              <a:gs pos="100000">
                <a:srgbClr val="325C9A">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solidFill>
                  <a:srgbClr val="0070C0"/>
                </a:solidFill>
              </a:rPr>
              <a:t>{</a:t>
            </a:r>
          </a:p>
        </p:txBody>
      </p:sp>
      <p:sp>
        <p:nvSpPr>
          <p:cNvPr id="12" name="TextBox 11">
            <a:extLst>
              <a:ext uri="{FF2B5EF4-FFF2-40B4-BE49-F238E27FC236}">
                <a16:creationId xmlns:a16="http://schemas.microsoft.com/office/drawing/2014/main" id="{F0795083-B61B-4305-A6DD-398151CFBF2C}"/>
              </a:ext>
            </a:extLst>
          </p:cNvPr>
          <p:cNvSpPr txBox="1"/>
          <p:nvPr/>
        </p:nvSpPr>
        <p:spPr>
          <a:xfrm>
            <a:off x="304800" y="587514"/>
            <a:ext cx="10363200" cy="707886"/>
          </a:xfrm>
          <a:prstGeom prst="rect">
            <a:avLst/>
          </a:prstGeom>
          <a:noFill/>
        </p:spPr>
        <p:txBody>
          <a:bodyPr wrap="square">
            <a:spAutoFit/>
          </a:bodyPr>
          <a:lstStyle/>
          <a:p>
            <a:r>
              <a:rPr lang="en-US" altLang="zh-TW" sz="4000" b="1" dirty="0">
                <a:solidFill>
                  <a:srgbClr val="FFFFCC"/>
                </a:solidFill>
                <a:effectLst/>
                <a:ea typeface="Microsoft JhengHei" panose="020B0604030504040204" pitchFamily="34" charset="-120"/>
                <a:cs typeface="Times New Roman" panose="02020603050405020304" pitchFamily="18" charset="0"/>
              </a:rPr>
              <a:t>Banten Province, Indonesia and South Sumatra </a:t>
            </a:r>
            <a:endParaRPr lang="en-US" sz="4000" b="1" dirty="0">
              <a:solidFill>
                <a:srgbClr val="FFFFCC"/>
              </a:solidFill>
              <a:ea typeface="Microsoft JhengHei" panose="020B0604030504040204" pitchFamily="34" charset="-120"/>
            </a:endParaRPr>
          </a:p>
        </p:txBody>
      </p:sp>
      <p:sp>
        <p:nvSpPr>
          <p:cNvPr id="7" name="TextBox 6">
            <a:extLst>
              <a:ext uri="{FF2B5EF4-FFF2-40B4-BE49-F238E27FC236}">
                <a16:creationId xmlns:a16="http://schemas.microsoft.com/office/drawing/2014/main" id="{0615D363-5D0A-4B96-9D98-66D10AC73896}"/>
              </a:ext>
            </a:extLst>
          </p:cNvPr>
          <p:cNvSpPr txBox="1"/>
          <p:nvPr/>
        </p:nvSpPr>
        <p:spPr>
          <a:xfrm>
            <a:off x="3581402" y="1410831"/>
            <a:ext cx="8181839" cy="2246769"/>
          </a:xfrm>
          <a:prstGeom prst="rect">
            <a:avLst/>
          </a:prstGeom>
          <a:noFill/>
        </p:spPr>
        <p:txBody>
          <a:bodyPr wrap="square">
            <a:spAutoFit/>
          </a:bodyPr>
          <a:lstStyle/>
          <a:p>
            <a:pPr marL="274320" marR="0">
              <a:spcAft>
                <a:spcPts val="0"/>
              </a:spcAft>
            </a:pPr>
            <a:r>
              <a:rPr lang="en-US" altLang="zh-TW" sz="2800" b="1" dirty="0">
                <a:solidFill>
                  <a:schemeClr val="bg1"/>
                </a:solidFill>
                <a:effectLst/>
                <a:ea typeface="Microsoft JhengHei" panose="020B0604030504040204" pitchFamily="34" charset="-120"/>
                <a:cs typeface="Times New Roman" panose="02020603050405020304" pitchFamily="18" charset="0"/>
              </a:rPr>
              <a:t>Banten Province</a:t>
            </a:r>
            <a:endParaRPr lang="en-MY" altLang="zh-CN" sz="2800" b="1" dirty="0">
              <a:solidFill>
                <a:schemeClr val="bg1"/>
              </a:solidFill>
              <a:effectLst/>
              <a:ea typeface="Microsoft JhengHei" panose="020B0604030504040204" pitchFamily="34" charset="-120"/>
              <a:cs typeface="Times New Roman" panose="02020603050405020304" pitchFamily="18" charset="0"/>
            </a:endParaRPr>
          </a:p>
          <a:p>
            <a:pPr marL="274320" marR="0" indent="-274320">
              <a:spcAft>
                <a:spcPts val="0"/>
              </a:spcAft>
              <a:buFont typeface="Arial" panose="020B0604020202020204" pitchFamily="34" charset="0"/>
              <a:buChar char="•"/>
            </a:pPr>
            <a:r>
              <a:rPr lang="en-US" altLang="zh-CN" sz="2800" dirty="0">
                <a:solidFill>
                  <a:schemeClr val="bg1"/>
                </a:solidFill>
                <a:effectLst/>
                <a:ea typeface="Microsoft JhengHei" panose="020B0604030504040204" pitchFamily="34" charset="-120"/>
                <a:cs typeface="SimSun" panose="02010600030101010101" pitchFamily="2" charset="-122"/>
              </a:rPr>
              <a:t>Population: 11 million </a:t>
            </a:r>
          </a:p>
          <a:p>
            <a:pPr marL="274320" marR="0" indent="-274320">
              <a:spcAft>
                <a:spcPts val="0"/>
              </a:spcAft>
              <a:buFont typeface="Arial" panose="020B0604020202020204" pitchFamily="34" charset="0"/>
              <a:buChar char="•"/>
            </a:pPr>
            <a:r>
              <a:rPr lang="en-US" altLang="zh-TW" sz="2800" dirty="0">
                <a:solidFill>
                  <a:schemeClr val="bg1"/>
                </a:solidFill>
                <a:ea typeface="Microsoft JhengHei" panose="020B0604030504040204" pitchFamily="34" charset="-120"/>
                <a:cs typeface="SimSun" panose="02010600030101010101" pitchFamily="2" charset="-122"/>
              </a:rPr>
              <a:t>People group: </a:t>
            </a:r>
            <a:r>
              <a:rPr lang="en-US" altLang="zh-TW" sz="2800" dirty="0">
                <a:solidFill>
                  <a:schemeClr val="bg1"/>
                </a:solidFill>
                <a:effectLst/>
                <a:ea typeface="Microsoft JhengHei" panose="020B0604030504040204" pitchFamily="34" charset="-120"/>
                <a:cs typeface="SimSun" panose="02010600030101010101" pitchFamily="2" charset="-122"/>
              </a:rPr>
              <a:t>4.6 million Sundanese </a:t>
            </a:r>
            <a:endParaRPr lang="en-MY" altLang="zh-TW" sz="2800" dirty="0">
              <a:solidFill>
                <a:schemeClr val="bg1"/>
              </a:solidFill>
              <a:ea typeface="Microsoft JhengHei" panose="020B0604030504040204" pitchFamily="34" charset="-120"/>
              <a:cs typeface="DFHei-W3-WIN-BF"/>
            </a:endParaRPr>
          </a:p>
          <a:p>
            <a:pPr marL="274320" marR="0" indent="-274320">
              <a:spcAft>
                <a:spcPts val="0"/>
              </a:spcAft>
              <a:buFont typeface="Arial" panose="020B0604020202020204" pitchFamily="34" charset="0"/>
              <a:buChar char="•"/>
            </a:pPr>
            <a:r>
              <a:rPr lang="en-US" altLang="zh-CN" sz="2800" dirty="0">
                <a:solidFill>
                  <a:schemeClr val="bg1"/>
                </a:solidFill>
                <a:ea typeface="Microsoft JhengHei" panose="020B0604030504040204" pitchFamily="34" charset="-120"/>
                <a:cs typeface="SimSun" panose="02010600030101010101" pitchFamily="2" charset="-122"/>
              </a:rPr>
              <a:t>Culture: </a:t>
            </a:r>
            <a:r>
              <a:rPr lang="en-US" altLang="zh-TW" sz="2800" dirty="0">
                <a:solidFill>
                  <a:schemeClr val="bg1"/>
                </a:solidFill>
                <a:effectLst/>
                <a:ea typeface="Microsoft JhengHei" panose="020B0604030504040204" pitchFamily="34" charset="-120"/>
                <a:cs typeface="DFHei-W3-WIN-BF"/>
              </a:rPr>
              <a:t>Sudan culture; Debus black magic</a:t>
            </a:r>
            <a:endParaRPr lang="en-MY" altLang="zh-TW" sz="2800" dirty="0">
              <a:solidFill>
                <a:schemeClr val="bg1"/>
              </a:solidFill>
              <a:effectLst/>
              <a:ea typeface="Microsoft JhengHei" panose="020B0604030504040204" pitchFamily="34" charset="-120"/>
              <a:cs typeface="DFHei-W3-WIN-BF"/>
            </a:endParaRPr>
          </a:p>
          <a:p>
            <a:pPr marL="274320" marR="0" indent="-274320">
              <a:spcAft>
                <a:spcPts val="0"/>
              </a:spcAft>
              <a:buFont typeface="Arial" panose="020B0604020202020204" pitchFamily="34" charset="0"/>
              <a:buChar char="•"/>
            </a:pPr>
            <a:r>
              <a:rPr lang="en-US" altLang="zh-TW" sz="2800" dirty="0">
                <a:solidFill>
                  <a:schemeClr val="bg1"/>
                </a:solidFill>
                <a:effectLst/>
                <a:ea typeface="Microsoft JhengHei" panose="020B0604030504040204" pitchFamily="34" charset="-120"/>
                <a:cs typeface="SimSun" panose="02010600030101010101" pitchFamily="2" charset="-122"/>
              </a:rPr>
              <a:t>Religion</a:t>
            </a:r>
            <a:r>
              <a:rPr lang="en-US" altLang="zh-TW" sz="2800" dirty="0">
                <a:solidFill>
                  <a:schemeClr val="bg1"/>
                </a:solidFill>
                <a:ea typeface="Microsoft JhengHei" panose="020B0604030504040204" pitchFamily="34" charset="-120"/>
                <a:cs typeface="SimSun" panose="02010600030101010101" pitchFamily="2" charset="-122"/>
              </a:rPr>
              <a:t>: </a:t>
            </a:r>
            <a:r>
              <a:rPr lang="en-US" altLang="zh-CN" sz="2800" dirty="0">
                <a:solidFill>
                  <a:schemeClr val="bg1"/>
                </a:solidFill>
                <a:effectLst/>
                <a:ea typeface="Microsoft JhengHei" panose="020B0604030504040204" pitchFamily="34" charset="-120"/>
                <a:cs typeface="SimSun" panose="02010600030101010101" pitchFamily="2" charset="-122"/>
              </a:rPr>
              <a:t>Islam</a:t>
            </a:r>
            <a:endParaRPr lang="en-MY" sz="2800" dirty="0">
              <a:solidFill>
                <a:schemeClr val="bg1"/>
              </a:solidFill>
              <a:effectLst/>
              <a:ea typeface="Microsoft JhengHei" panose="020B0604030504040204" pitchFamily="34" charset="-120"/>
              <a:cs typeface="Times New Roman" panose="02020603050405020304" pitchFamily="18" charset="0"/>
            </a:endParaRPr>
          </a:p>
        </p:txBody>
      </p:sp>
      <p:pic>
        <p:nvPicPr>
          <p:cNvPr id="2050" name="Picture 2">
            <a:extLst>
              <a:ext uri="{FF2B5EF4-FFF2-40B4-BE49-F238E27FC236}">
                <a16:creationId xmlns:a16="http://schemas.microsoft.com/office/drawing/2014/main" id="{E002062B-E6F2-4B1F-9C3F-1DC81E7B328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6061" b="6066"/>
          <a:stretch/>
        </p:blipFill>
        <p:spPr bwMode="auto">
          <a:xfrm>
            <a:off x="428759" y="1524000"/>
            <a:ext cx="2876280" cy="19367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9F67226-8524-4870-9678-75606ADFE3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96600" y="371920"/>
            <a:ext cx="924477" cy="923480"/>
          </a:xfrm>
          <a:prstGeom prst="rect">
            <a:avLst/>
          </a:prstGeom>
        </p:spPr>
      </p:pic>
      <p:pic>
        <p:nvPicPr>
          <p:cNvPr id="10" name="Picture 2">
            <a:extLst>
              <a:ext uri="{FF2B5EF4-FFF2-40B4-BE49-F238E27FC236}">
                <a16:creationId xmlns:a16="http://schemas.microsoft.com/office/drawing/2014/main" id="{C08BF348-ECA4-4237-B1FA-BB71A5D84E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12" r="30870"/>
          <a:stretch/>
        </p:blipFill>
        <p:spPr bwMode="auto">
          <a:xfrm>
            <a:off x="428759" y="4205413"/>
            <a:ext cx="2876280" cy="19367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9B63359-A7D4-4C69-874D-A1946B340503}"/>
              </a:ext>
            </a:extLst>
          </p:cNvPr>
          <p:cNvSpPr txBox="1"/>
          <p:nvPr/>
        </p:nvSpPr>
        <p:spPr>
          <a:xfrm>
            <a:off x="3615351" y="4078545"/>
            <a:ext cx="8424249" cy="2246769"/>
          </a:xfrm>
          <a:prstGeom prst="rect">
            <a:avLst/>
          </a:prstGeom>
          <a:noFill/>
        </p:spPr>
        <p:txBody>
          <a:bodyPr wrap="square">
            <a:spAutoFit/>
          </a:bodyPr>
          <a:lstStyle/>
          <a:p>
            <a:pPr marL="274320" lvl="1"/>
            <a:r>
              <a:rPr lang="en-US" altLang="zh-TW" sz="2800" b="1" dirty="0">
                <a:solidFill>
                  <a:schemeClr val="bg1"/>
                </a:solidFill>
                <a:effectLst/>
                <a:ea typeface="Microsoft JhengHei" panose="020B0604030504040204" pitchFamily="34" charset="-120"/>
                <a:cs typeface="SimSun" panose="02010600030101010101" pitchFamily="2" charset="-122"/>
              </a:rPr>
              <a:t>South Sumatra</a:t>
            </a:r>
            <a:endParaRPr lang="en-MY" altLang="zh-TW" sz="2800" b="1" dirty="0">
              <a:solidFill>
                <a:schemeClr val="bg1"/>
              </a:solidFill>
              <a:effectLst/>
              <a:ea typeface="Microsoft JhengHei" panose="020B0604030504040204" pitchFamily="34" charset="-120"/>
              <a:cs typeface="SimSun" panose="02010600030101010101" pitchFamily="2" charset="-122"/>
            </a:endParaRPr>
          </a:p>
          <a:p>
            <a:pPr marL="274320" indent="-274320">
              <a:buFont typeface="Arial" panose="020B0604020202020204" pitchFamily="34" charset="0"/>
              <a:buChar char="•"/>
            </a:pPr>
            <a:r>
              <a:rPr lang="en-US" altLang="zh-CN" sz="2800" dirty="0">
                <a:solidFill>
                  <a:schemeClr val="bg1"/>
                </a:solidFill>
                <a:effectLst/>
                <a:ea typeface="Microsoft JhengHei" panose="020B0604030504040204" pitchFamily="34" charset="-120"/>
                <a:cs typeface="SimSun" panose="02010600030101010101" pitchFamily="2" charset="-122"/>
              </a:rPr>
              <a:t>Population: 8.47 million </a:t>
            </a:r>
          </a:p>
          <a:p>
            <a:pPr marL="274320" indent="-274320">
              <a:buFont typeface="Arial" panose="020B0604020202020204" pitchFamily="34" charset="0"/>
              <a:buChar char="•"/>
            </a:pPr>
            <a:r>
              <a:rPr lang="en-US" altLang="zh-TW" sz="2800" dirty="0">
                <a:solidFill>
                  <a:schemeClr val="bg1"/>
                </a:solidFill>
                <a:effectLst/>
                <a:ea typeface="Microsoft JhengHei" panose="020B0604030504040204" pitchFamily="34" charset="-120"/>
                <a:cs typeface="SimSun" panose="02010600030101010101" pitchFamily="2" charset="-122"/>
              </a:rPr>
              <a:t>People group: Javanese</a:t>
            </a:r>
            <a:endParaRPr lang="en-MY" altLang="zh-TW" sz="2800" dirty="0">
              <a:solidFill>
                <a:schemeClr val="bg1"/>
              </a:solidFill>
              <a:effectLst/>
              <a:ea typeface="Microsoft JhengHei" panose="020B0604030504040204" pitchFamily="34" charset="-120"/>
              <a:cs typeface="SimSun" panose="02010600030101010101" pitchFamily="2" charset="-122"/>
            </a:endParaRPr>
          </a:p>
          <a:p>
            <a:pPr marL="274320" marR="0" indent="-274320">
              <a:spcAft>
                <a:spcPts val="0"/>
              </a:spcAft>
              <a:buFont typeface="Arial" panose="020B0604020202020204" pitchFamily="34" charset="0"/>
              <a:buChar char="•"/>
            </a:pPr>
            <a:r>
              <a:rPr lang="en-US" altLang="zh-CN" sz="2800" dirty="0">
                <a:solidFill>
                  <a:schemeClr val="bg1"/>
                </a:solidFill>
                <a:ea typeface="Microsoft JhengHei" panose="020B0604030504040204" pitchFamily="34" charset="-120"/>
                <a:cs typeface="SimSun" panose="02010600030101010101" pitchFamily="2" charset="-122"/>
              </a:rPr>
              <a:t>Culture: Authentic a</a:t>
            </a:r>
            <a:r>
              <a:rPr lang="en-US" altLang="zh-TW" sz="2800" dirty="0">
                <a:solidFill>
                  <a:schemeClr val="bg1"/>
                </a:solidFill>
                <a:effectLst/>
                <a:ea typeface="Microsoft JhengHei" panose="020B0604030504040204" pitchFamily="34" charset="-120"/>
                <a:cs typeface="SimSun" panose="02010600030101010101" pitchFamily="2" charset="-122"/>
              </a:rPr>
              <a:t>pparel, dance, food, coffee beans</a:t>
            </a:r>
          </a:p>
          <a:p>
            <a:pPr marL="274320" marR="0" indent="-274320">
              <a:spcAft>
                <a:spcPts val="0"/>
              </a:spcAft>
              <a:buFont typeface="Arial" panose="020B0604020202020204" pitchFamily="34" charset="0"/>
              <a:buChar char="•"/>
            </a:pPr>
            <a:r>
              <a:rPr lang="en-US" altLang="zh-TW" sz="2800" dirty="0">
                <a:solidFill>
                  <a:schemeClr val="bg1"/>
                </a:solidFill>
                <a:effectLst/>
                <a:ea typeface="Microsoft JhengHei" panose="020B0604030504040204" pitchFamily="34" charset="-120"/>
                <a:cs typeface="SimSun" panose="02010600030101010101" pitchFamily="2" charset="-122"/>
              </a:rPr>
              <a:t>Religion: Islam</a:t>
            </a:r>
            <a:endParaRPr lang="en-MY" sz="2800" dirty="0">
              <a:solidFill>
                <a:schemeClr val="bg1"/>
              </a:solidFill>
              <a:effectLst/>
              <a:ea typeface="Microsoft JhengHe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537954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F198A4-1362-437D-A95C-86707D170032}"/>
              </a:ext>
            </a:extLst>
          </p:cNvPr>
          <p:cNvPicPr>
            <a:picLocks noChangeAspect="1"/>
          </p:cNvPicPr>
          <p:nvPr/>
        </p:nvPicPr>
        <p:blipFill rotWithShape="1">
          <a:blip r:embed="rId3">
            <a:extLst>
              <a:ext uri="{28A0092B-C50C-407E-A947-70E740481C1C}">
                <a14:useLocalDpi xmlns:a14="http://schemas.microsoft.com/office/drawing/2010/main" val="0"/>
              </a:ext>
            </a:extLst>
          </a:blip>
          <a:srcRect t="21955" r="8046"/>
          <a:stretch/>
        </p:blipFill>
        <p:spPr>
          <a:xfrm>
            <a:off x="-2" y="0"/>
            <a:ext cx="12192000" cy="6858000"/>
          </a:xfrm>
          <a:prstGeom prst="rect">
            <a:avLst/>
          </a:prstGeom>
        </p:spPr>
      </p:pic>
      <p:sp>
        <p:nvSpPr>
          <p:cNvPr id="9" name="Rectangle 8">
            <a:extLst>
              <a:ext uri="{FF2B5EF4-FFF2-40B4-BE49-F238E27FC236}">
                <a16:creationId xmlns:a16="http://schemas.microsoft.com/office/drawing/2014/main" id="{DEB9E7C4-3AEA-4BD1-AAEF-321AED334C31}"/>
              </a:ext>
            </a:extLst>
          </p:cNvPr>
          <p:cNvSpPr/>
          <p:nvPr/>
        </p:nvSpPr>
        <p:spPr>
          <a:xfrm>
            <a:off x="533398" y="2286000"/>
            <a:ext cx="10896601" cy="4191000"/>
          </a:xfrm>
          <a:prstGeom prst="rect">
            <a:avLst/>
          </a:prstGeom>
          <a:solidFill>
            <a:srgbClr val="325C9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7" name="TextBox 6">
            <a:extLst>
              <a:ext uri="{FF2B5EF4-FFF2-40B4-BE49-F238E27FC236}">
                <a16:creationId xmlns:a16="http://schemas.microsoft.com/office/drawing/2014/main" id="{CCDDC02D-BF17-4209-B8FA-6E7707F49146}"/>
              </a:ext>
            </a:extLst>
          </p:cNvPr>
          <p:cNvSpPr txBox="1"/>
          <p:nvPr/>
        </p:nvSpPr>
        <p:spPr>
          <a:xfrm>
            <a:off x="742605" y="2429738"/>
            <a:ext cx="10439402" cy="4124206"/>
          </a:xfrm>
          <a:prstGeom prst="rect">
            <a:avLst/>
          </a:prstGeom>
          <a:noFill/>
        </p:spPr>
        <p:txBody>
          <a:bodyPr wrap="square">
            <a:spAutoFit/>
          </a:bodyPr>
          <a:lstStyle/>
          <a:p>
            <a:pPr marL="0" marR="0" algn="ctr">
              <a:spcBef>
                <a:spcPts val="0"/>
              </a:spcBef>
            </a:pPr>
            <a:r>
              <a:rPr lang="en-US" altLang="zh-TW" sz="2800" dirty="0">
                <a:solidFill>
                  <a:schemeClr val="bg1"/>
                </a:solidFill>
                <a:effectLst/>
                <a:ea typeface="Microsoft JhengHei" panose="020B0604030504040204" pitchFamily="34" charset="-120"/>
                <a:cs typeface="Times New Roman" panose="02020603050405020304" pitchFamily="18" charset="0"/>
              </a:rPr>
              <a:t>Heavenly Father, please raise up the Indonesian churches to see the needs of the 20 million </a:t>
            </a:r>
            <a:r>
              <a:rPr lang="en-US" altLang="zh-TW" sz="2800" dirty="0" err="1">
                <a:solidFill>
                  <a:schemeClr val="bg1"/>
                </a:solidFill>
                <a:effectLst/>
                <a:ea typeface="Microsoft JhengHei" panose="020B0604030504040204" pitchFamily="34" charset="-120"/>
                <a:cs typeface="Times New Roman" panose="02020603050405020304" pitchFamily="18" charset="0"/>
              </a:rPr>
              <a:t>Bantenese</a:t>
            </a:r>
            <a:r>
              <a:rPr lang="en-US" altLang="zh-TW" sz="2800" dirty="0">
                <a:solidFill>
                  <a:schemeClr val="bg1"/>
                </a:solidFill>
                <a:effectLst/>
                <a:ea typeface="Microsoft JhengHei" panose="020B0604030504040204" pitchFamily="34" charset="-120"/>
                <a:cs typeface="Times New Roman" panose="02020603050405020304" pitchFamily="18" charset="0"/>
              </a:rPr>
              <a:t> and South Sumatrans. </a:t>
            </a:r>
            <a:r>
              <a:rPr lang="en-US" altLang="zh-TW" sz="2800" dirty="0">
                <a:solidFill>
                  <a:schemeClr val="bg1"/>
                </a:solidFill>
                <a:ea typeface="Microsoft JhengHei" panose="020B0604030504040204" pitchFamily="34" charset="-120"/>
                <a:cs typeface="Times New Roman" panose="02020603050405020304" pitchFamily="18" charset="0"/>
              </a:rPr>
              <a:t>Give them wisdom and strategies to share the Gospel with the people. </a:t>
            </a:r>
            <a:endParaRPr lang="en-US" altLang="zh-TW" sz="2800" dirty="0">
              <a:solidFill>
                <a:schemeClr val="bg1"/>
              </a:solidFill>
              <a:effectLst/>
              <a:ea typeface="Microsoft JhengHei" panose="020B0604030504040204" pitchFamily="34" charset="-120"/>
              <a:cs typeface="Times New Roman" panose="02020603050405020304" pitchFamily="18" charset="0"/>
            </a:endParaRPr>
          </a:p>
          <a:p>
            <a:pPr marL="0" marR="0" algn="ctr">
              <a:spcBef>
                <a:spcPts val="0"/>
              </a:spcBef>
            </a:pPr>
            <a:r>
              <a:rPr lang="en-US" altLang="zh-TW" sz="2800" dirty="0">
                <a:solidFill>
                  <a:schemeClr val="bg1"/>
                </a:solidFill>
                <a:ea typeface="Microsoft JhengHei" panose="020B0604030504040204" pitchFamily="34" charset="-120"/>
                <a:cs typeface="Times New Roman" panose="02020603050405020304" pitchFamily="18" charset="0"/>
              </a:rPr>
              <a:t>Please free the </a:t>
            </a:r>
            <a:r>
              <a:rPr lang="en-US" altLang="zh-TW" sz="2800" dirty="0" err="1">
                <a:solidFill>
                  <a:schemeClr val="bg1"/>
                </a:solidFill>
                <a:ea typeface="Microsoft JhengHei" panose="020B0604030504040204" pitchFamily="34" charset="-120"/>
                <a:cs typeface="Times New Roman" panose="02020603050405020304" pitchFamily="18" charset="0"/>
              </a:rPr>
              <a:t>Bantenese</a:t>
            </a:r>
            <a:r>
              <a:rPr lang="en-US" altLang="zh-TW" sz="2800" dirty="0">
                <a:solidFill>
                  <a:schemeClr val="bg1"/>
                </a:solidFill>
                <a:ea typeface="Microsoft JhengHei" panose="020B0604030504040204" pitchFamily="34" charset="-120"/>
                <a:cs typeface="Times New Roman" panose="02020603050405020304" pitchFamily="18" charset="0"/>
              </a:rPr>
              <a:t> from the bewitchery and bondage of witchcraft, ancestor worship, and sacrifice to false gods.</a:t>
            </a:r>
            <a:br>
              <a:rPr lang="en-MY" altLang="zh-TW" sz="2800" dirty="0">
                <a:solidFill>
                  <a:schemeClr val="bg1"/>
                </a:solidFill>
                <a:effectLst/>
                <a:ea typeface="Microsoft JhengHei" panose="020B0604030504040204" pitchFamily="34" charset="-120"/>
                <a:cs typeface="Microsoft YaHei" panose="020B0503020204020204" pitchFamily="34" charset="-122"/>
              </a:rPr>
            </a:br>
            <a:r>
              <a:rPr lang="en-MY" altLang="zh-TW" sz="2800" dirty="0">
                <a:solidFill>
                  <a:schemeClr val="bg1"/>
                </a:solidFill>
                <a:effectLst/>
                <a:ea typeface="Microsoft JhengHei" panose="020B0604030504040204" pitchFamily="34" charset="-120"/>
                <a:cs typeface="Microsoft YaHei" panose="020B0503020204020204" pitchFamily="34" charset="-122"/>
              </a:rPr>
              <a:t>Please bring linguists to translate the Bible into the Sumatran language, so that the people get to know Christ </a:t>
            </a:r>
            <a:r>
              <a:rPr lang="en-MY" altLang="zh-TW" sz="2800" dirty="0">
                <a:solidFill>
                  <a:schemeClr val="bg1"/>
                </a:solidFill>
                <a:ea typeface="Microsoft JhengHei" panose="020B0604030504040204" pitchFamily="34" charset="-120"/>
                <a:cs typeface="Microsoft YaHei" panose="020B0503020204020204" pitchFamily="34" charset="-122"/>
              </a:rPr>
              <a:t>a</a:t>
            </a:r>
            <a:r>
              <a:rPr lang="en-MY" altLang="zh-TW" sz="2800" dirty="0">
                <a:solidFill>
                  <a:schemeClr val="bg1"/>
                </a:solidFill>
                <a:effectLst/>
                <a:ea typeface="Microsoft JhengHei" panose="020B0604030504040204" pitchFamily="34" charset="-120"/>
                <a:cs typeface="Microsoft YaHei" panose="020B0503020204020204" pitchFamily="34" charset="-122"/>
              </a:rPr>
              <a:t>s the Lord of all </a:t>
            </a:r>
          </a:p>
          <a:p>
            <a:pPr marL="0" marR="0" algn="ctr">
              <a:spcBef>
                <a:spcPts val="0"/>
              </a:spcBef>
            </a:pPr>
            <a:r>
              <a:rPr lang="en-MY" altLang="zh-TW" sz="2800" dirty="0">
                <a:solidFill>
                  <a:schemeClr val="bg1"/>
                </a:solidFill>
                <a:effectLst/>
                <a:ea typeface="Microsoft JhengHei" panose="020B0604030504040204" pitchFamily="34" charset="-120"/>
                <a:cs typeface="Microsoft YaHei" panose="020B0503020204020204" pitchFamily="34" charset="-122"/>
              </a:rPr>
              <a:t>and experience the Gospel as the power of God unto salvation. </a:t>
            </a:r>
            <a:br>
              <a:rPr lang="en-MY" altLang="zh-TW" sz="2800" dirty="0">
                <a:solidFill>
                  <a:schemeClr val="bg1"/>
                </a:solidFill>
                <a:effectLst/>
                <a:ea typeface="Microsoft JhengHei" panose="020B0604030504040204" pitchFamily="34" charset="-120"/>
                <a:cs typeface="Times New Roman" panose="02020603050405020304" pitchFamily="18" charset="0"/>
              </a:rPr>
            </a:br>
            <a:r>
              <a:rPr lang="en-US" altLang="zh-TW" sz="2800" dirty="0">
                <a:solidFill>
                  <a:schemeClr val="bg1"/>
                </a:solidFill>
                <a:effectLst/>
                <a:ea typeface="Microsoft JhengHei" panose="020B0604030504040204" pitchFamily="34" charset="-120"/>
                <a:cs typeface="Times New Roman" panose="02020603050405020304" pitchFamily="18" charset="0"/>
              </a:rPr>
              <a:t>In the name of Jesus Christ, Amen!</a:t>
            </a:r>
            <a:endParaRPr lang="en-MY" sz="2800" dirty="0">
              <a:solidFill>
                <a:schemeClr val="bg1"/>
              </a:solidFill>
              <a:effectLst/>
              <a:ea typeface="Microsoft JhengHe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263618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E5F2E-4618-41E9-9728-5FBAF2CF4302}"/>
              </a:ext>
            </a:extLst>
          </p:cNvPr>
          <p:cNvPicPr>
            <a:picLocks noChangeAspect="1"/>
          </p:cNvPicPr>
          <p:nvPr/>
        </p:nvPicPr>
        <p:blipFill>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34165E0-F627-4B5E-81F5-2411B2DAEDB0}"/>
              </a:ext>
            </a:extLst>
          </p:cNvPr>
          <p:cNvSpPr/>
          <p:nvPr/>
        </p:nvSpPr>
        <p:spPr>
          <a:xfrm>
            <a:off x="-10592" y="-27484"/>
            <a:ext cx="12192000" cy="6885484"/>
          </a:xfrm>
          <a:prstGeom prst="rect">
            <a:avLst/>
          </a:prstGeom>
          <a:gradFill>
            <a:gsLst>
              <a:gs pos="0">
                <a:srgbClr val="A81863">
                  <a:alpha val="23000"/>
                </a:srgbClr>
              </a:gs>
              <a:gs pos="50000">
                <a:srgbClr val="A81863">
                  <a:alpha val="8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solidFill>
                  <a:srgbClr val="0070C0"/>
                </a:solidFill>
              </a:rPr>
              <a:t>{</a:t>
            </a:r>
          </a:p>
        </p:txBody>
      </p:sp>
      <p:sp>
        <p:nvSpPr>
          <p:cNvPr id="12" name="TextBox 11">
            <a:extLst>
              <a:ext uri="{FF2B5EF4-FFF2-40B4-BE49-F238E27FC236}">
                <a16:creationId xmlns:a16="http://schemas.microsoft.com/office/drawing/2014/main" id="{F0795083-B61B-4305-A6DD-398151CFBF2C}"/>
              </a:ext>
            </a:extLst>
          </p:cNvPr>
          <p:cNvSpPr txBox="1"/>
          <p:nvPr/>
        </p:nvSpPr>
        <p:spPr>
          <a:xfrm>
            <a:off x="2692694" y="1447800"/>
            <a:ext cx="4698706" cy="707886"/>
          </a:xfrm>
          <a:prstGeom prst="rect">
            <a:avLst/>
          </a:prstGeom>
          <a:noFill/>
        </p:spPr>
        <p:txBody>
          <a:bodyPr wrap="square">
            <a:spAutoFit/>
          </a:bodyPr>
          <a:lstStyle/>
          <a:p>
            <a:r>
              <a:rPr lang="en-US" altLang="zh-TW" sz="4000" b="1" dirty="0">
                <a:solidFill>
                  <a:schemeClr val="accent4">
                    <a:lumMod val="20000"/>
                    <a:lumOff val="80000"/>
                  </a:schemeClr>
                </a:solidFill>
                <a:effectLst/>
                <a:ea typeface="Microsoft JhengHei" panose="020B0604030504040204" pitchFamily="34" charset="-120"/>
                <a:cs typeface="Times New Roman" panose="02020603050405020304" pitchFamily="18" charset="0"/>
              </a:rPr>
              <a:t>Madhya, India</a:t>
            </a:r>
            <a:endParaRPr lang="en-US" sz="4000" b="1" dirty="0">
              <a:solidFill>
                <a:schemeClr val="accent4">
                  <a:lumMod val="20000"/>
                  <a:lumOff val="80000"/>
                </a:schemeClr>
              </a:solidFill>
              <a:ea typeface="Microsoft JhengHei" panose="020B0604030504040204" pitchFamily="34" charset="-120"/>
            </a:endParaRPr>
          </a:p>
        </p:txBody>
      </p:sp>
      <p:sp>
        <p:nvSpPr>
          <p:cNvPr id="7" name="TextBox 6">
            <a:extLst>
              <a:ext uri="{FF2B5EF4-FFF2-40B4-BE49-F238E27FC236}">
                <a16:creationId xmlns:a16="http://schemas.microsoft.com/office/drawing/2014/main" id="{0615D363-5D0A-4B96-9D98-66D10AC73896}"/>
              </a:ext>
            </a:extLst>
          </p:cNvPr>
          <p:cNvSpPr txBox="1"/>
          <p:nvPr/>
        </p:nvSpPr>
        <p:spPr>
          <a:xfrm>
            <a:off x="2438400" y="2286000"/>
            <a:ext cx="9382677" cy="4278094"/>
          </a:xfrm>
          <a:prstGeom prst="rect">
            <a:avLst/>
          </a:prstGeom>
          <a:noFill/>
        </p:spPr>
        <p:txBody>
          <a:bodyPr wrap="square">
            <a:spAutoFit/>
          </a:bodyPr>
          <a:lstStyle/>
          <a:p>
            <a:pPr marL="274320" marR="0" indent="-274320">
              <a:spcBef>
                <a:spcPts val="0"/>
              </a:spcBef>
              <a:spcAft>
                <a:spcPts val="600"/>
              </a:spcAft>
              <a:buFont typeface="Arial" panose="020B0604020202020204" pitchFamily="34" charset="0"/>
              <a:buChar char="•"/>
            </a:pPr>
            <a:r>
              <a:rPr lang="en-US" altLang="zh-TW" sz="2800" dirty="0">
                <a:solidFill>
                  <a:schemeClr val="bg1"/>
                </a:solidFill>
                <a:effectLst/>
                <a:ea typeface="Microsoft JhengHei" panose="020B0604030504040204" pitchFamily="34" charset="-120"/>
                <a:cs typeface="DFHei-W3-WIN-BF"/>
              </a:rPr>
              <a:t>The heart of India; the most diversified people group </a:t>
            </a:r>
            <a:br>
              <a:rPr lang="en-US" altLang="zh-TW" sz="2800" dirty="0">
                <a:solidFill>
                  <a:schemeClr val="bg1"/>
                </a:solidFill>
                <a:effectLst/>
                <a:ea typeface="Microsoft JhengHei" panose="020B0604030504040204" pitchFamily="34" charset="-120"/>
                <a:cs typeface="DFHei-W3-WIN-BF"/>
              </a:rPr>
            </a:br>
            <a:r>
              <a:rPr lang="en-US" altLang="zh-TW" sz="2800" dirty="0">
                <a:solidFill>
                  <a:schemeClr val="bg1"/>
                </a:solidFill>
                <a:effectLst/>
                <a:ea typeface="Microsoft JhengHei" panose="020B0604030504040204" pitchFamily="34" charset="-120"/>
                <a:cs typeface="DFHei-W3-WIN-BF"/>
              </a:rPr>
              <a:t>in the world.</a:t>
            </a:r>
            <a:endParaRPr lang="en-MY" altLang="zh-TW" sz="2800" dirty="0">
              <a:solidFill>
                <a:schemeClr val="bg1"/>
              </a:solidFill>
              <a:effectLst/>
              <a:ea typeface="Microsoft JhengHei" panose="020B0604030504040204" pitchFamily="34" charset="-120"/>
              <a:cs typeface="DFHei-W3-WIN-BF"/>
            </a:endParaRPr>
          </a:p>
          <a:p>
            <a:pPr marL="274320" marR="0" indent="-274320">
              <a:spcBef>
                <a:spcPts val="0"/>
              </a:spcBef>
              <a:spcAft>
                <a:spcPts val="600"/>
              </a:spcAft>
              <a:buFont typeface="Arial" panose="020B0604020202020204" pitchFamily="34" charset="0"/>
              <a:buChar char="•"/>
            </a:pPr>
            <a:r>
              <a:rPr lang="en-US" altLang="zh-TW" sz="2800" dirty="0">
                <a:solidFill>
                  <a:schemeClr val="bg1"/>
                </a:solidFill>
                <a:effectLst/>
                <a:ea typeface="Microsoft JhengHei" panose="020B0604030504040204" pitchFamily="34" charset="-120"/>
                <a:cs typeface="DFHei-W3-WIN-BF"/>
              </a:rPr>
              <a:t>Rich Mauryan culture with a lot of paintings in grotto heritage.</a:t>
            </a:r>
            <a:endParaRPr lang="en-MY" sz="2800" dirty="0">
              <a:solidFill>
                <a:schemeClr val="bg1"/>
              </a:solidFill>
              <a:effectLst/>
              <a:ea typeface="Microsoft JhengHei" panose="020B0604030504040204" pitchFamily="34" charset="-120"/>
              <a:cs typeface="Times New Roman" panose="02020603050405020304" pitchFamily="18" charset="0"/>
            </a:endParaRPr>
          </a:p>
          <a:p>
            <a:pPr marL="274320" marR="0" indent="-274320">
              <a:spcBef>
                <a:spcPts val="0"/>
              </a:spcBef>
              <a:spcAft>
                <a:spcPts val="600"/>
              </a:spcAft>
              <a:buFont typeface="Arial" panose="020B0604020202020204" pitchFamily="34" charset="0"/>
              <a:buChar char="•"/>
            </a:pPr>
            <a:r>
              <a:rPr lang="en-US" altLang="zh-TW" sz="2800" dirty="0">
                <a:solidFill>
                  <a:schemeClr val="bg1"/>
                </a:solidFill>
                <a:effectLst/>
                <a:ea typeface="Microsoft JhengHei" panose="020B0604030504040204" pitchFamily="34" charset="-120"/>
                <a:cs typeface="DFHei-W3-WIN-BF"/>
              </a:rPr>
              <a:t>Thriving tourism; India’s interstate transportation hub.</a:t>
            </a:r>
            <a:endParaRPr lang="en-MY" sz="2800" dirty="0">
              <a:solidFill>
                <a:schemeClr val="bg1"/>
              </a:solidFill>
              <a:effectLst/>
              <a:ea typeface="Microsoft JhengHei" panose="020B0604030504040204" pitchFamily="34" charset="-120"/>
              <a:cs typeface="Times New Roman" panose="02020603050405020304" pitchFamily="18" charset="0"/>
            </a:endParaRPr>
          </a:p>
          <a:p>
            <a:pPr marL="274320" marR="0" indent="-274320">
              <a:spcBef>
                <a:spcPts val="0"/>
              </a:spcBef>
              <a:spcAft>
                <a:spcPts val="600"/>
              </a:spcAft>
              <a:buFont typeface="Arial" panose="020B0604020202020204" pitchFamily="34" charset="0"/>
              <a:buChar char="•"/>
            </a:pPr>
            <a:r>
              <a:rPr lang="en-US" altLang="zh-TW" sz="2800" dirty="0">
                <a:solidFill>
                  <a:schemeClr val="bg1"/>
                </a:solidFill>
                <a:effectLst/>
                <a:ea typeface="Microsoft JhengHei" panose="020B0604030504040204" pitchFamily="34" charset="-120"/>
                <a:cs typeface="DFHei-W3-WIN-BF"/>
              </a:rPr>
              <a:t>Inequality in resources distribution; crimes and poverty </a:t>
            </a:r>
            <a:br>
              <a:rPr lang="en-US" altLang="zh-TW" sz="2800" dirty="0">
                <a:solidFill>
                  <a:schemeClr val="bg1"/>
                </a:solidFill>
                <a:effectLst/>
                <a:ea typeface="Microsoft JhengHei" panose="020B0604030504040204" pitchFamily="34" charset="-120"/>
                <a:cs typeface="DFHei-W3-WIN-BF"/>
              </a:rPr>
            </a:br>
            <a:r>
              <a:rPr lang="en-US" altLang="zh-TW" sz="2800" dirty="0">
                <a:solidFill>
                  <a:schemeClr val="bg1"/>
                </a:solidFill>
                <a:effectLst/>
                <a:ea typeface="Microsoft JhengHei" panose="020B0604030504040204" pitchFamily="34" charset="-120"/>
                <a:cs typeface="DFHei-W3-WIN-BF"/>
              </a:rPr>
              <a:t>are commonly seen</a:t>
            </a:r>
            <a:r>
              <a:rPr lang="en-US" altLang="zh-TW" sz="2800" dirty="0">
                <a:solidFill>
                  <a:schemeClr val="bg1"/>
                </a:solidFill>
                <a:ea typeface="Microsoft JhengHei" panose="020B0604030504040204" pitchFamily="34" charset="-120"/>
                <a:cs typeface="DFHei-W3-WIN-BF"/>
              </a:rPr>
              <a:t> social issues.</a:t>
            </a:r>
            <a:endParaRPr lang="en-MY" sz="2800" dirty="0">
              <a:solidFill>
                <a:schemeClr val="bg1"/>
              </a:solidFill>
              <a:effectLst/>
              <a:ea typeface="Microsoft JhengHei" panose="020B0604030504040204" pitchFamily="34" charset="-120"/>
              <a:cs typeface="Times New Roman" panose="02020603050405020304" pitchFamily="18" charset="0"/>
            </a:endParaRPr>
          </a:p>
          <a:p>
            <a:pPr marL="274320" marR="0" indent="-274320">
              <a:spcBef>
                <a:spcPts val="0"/>
              </a:spcBef>
              <a:spcAft>
                <a:spcPts val="600"/>
              </a:spcAft>
              <a:buFont typeface="Arial" panose="020B0604020202020204" pitchFamily="34" charset="0"/>
              <a:buChar char="•"/>
            </a:pPr>
            <a:r>
              <a:rPr lang="en-US" altLang="zh-TW" sz="2800" dirty="0">
                <a:solidFill>
                  <a:schemeClr val="bg1"/>
                </a:solidFill>
                <a:effectLst/>
                <a:ea typeface="Microsoft JhengHei" panose="020B0604030504040204" pitchFamily="34" charset="-120"/>
                <a:cs typeface="DFHei-W3-WIN-BF"/>
              </a:rPr>
              <a:t>Strong Hinduism; Higher caste communities reject the Gospel.</a:t>
            </a:r>
            <a:br>
              <a:rPr lang="en-MY" altLang="zh-TW" sz="2800" dirty="0">
                <a:solidFill>
                  <a:schemeClr val="bg1"/>
                </a:solidFill>
                <a:effectLst/>
                <a:ea typeface="Microsoft JhengHei" panose="020B0604030504040204" pitchFamily="34" charset="-120"/>
                <a:cs typeface="DFHei-W3-WIN-BF"/>
              </a:rPr>
            </a:br>
            <a:r>
              <a:rPr lang="en-US" altLang="zh-CN" sz="2800" dirty="0">
                <a:solidFill>
                  <a:schemeClr val="bg1"/>
                </a:solidFill>
                <a:effectLst/>
                <a:ea typeface="Microsoft JhengHei" panose="020B0604030504040204" pitchFamily="34" charset="-120"/>
                <a:cs typeface="DFHei-W3-WIN-BF"/>
              </a:rPr>
              <a:t>Under the anti-reform law, Christians </a:t>
            </a:r>
            <a:r>
              <a:rPr lang="en-US" altLang="zh-CN" sz="2800" dirty="0">
                <a:solidFill>
                  <a:schemeClr val="bg1"/>
                </a:solidFill>
                <a:ea typeface="Microsoft JhengHei" panose="020B0604030504040204" pitchFamily="34" charset="-120"/>
                <a:cs typeface="DFHei-W3-WIN-BF"/>
              </a:rPr>
              <a:t>decreased</a:t>
            </a:r>
            <a:r>
              <a:rPr lang="en-US" altLang="zh-CN" sz="2800" dirty="0">
                <a:solidFill>
                  <a:schemeClr val="bg1"/>
                </a:solidFill>
                <a:effectLst/>
                <a:ea typeface="Microsoft JhengHei" panose="020B0604030504040204" pitchFamily="34" charset="-120"/>
                <a:cs typeface="DFHei-W3-WIN-BF"/>
              </a:rPr>
              <a:t> from 0.9% to 0.3%</a:t>
            </a:r>
            <a:r>
              <a:rPr lang="en-US" altLang="zh-CN" sz="2800" dirty="0">
                <a:solidFill>
                  <a:schemeClr val="bg1"/>
                </a:solidFill>
                <a:ea typeface="Microsoft JhengHei" panose="020B0604030504040204" pitchFamily="34" charset="-120"/>
                <a:cs typeface="DFHei-W3-WIN-BF"/>
              </a:rPr>
              <a:t>.</a:t>
            </a:r>
            <a:endParaRPr lang="en-MY" sz="2800" dirty="0">
              <a:solidFill>
                <a:schemeClr val="bg1"/>
              </a:solidFill>
              <a:effectLst/>
              <a:ea typeface="Microsoft JhengHei" panose="020B0604030504040204" pitchFamily="34" charset="-120"/>
              <a:cs typeface="Times New Roman" panose="02020603050405020304" pitchFamily="18" charset="0"/>
            </a:endParaRPr>
          </a:p>
        </p:txBody>
      </p:sp>
      <p:pic>
        <p:nvPicPr>
          <p:cNvPr id="3" name="Picture 2">
            <a:extLst>
              <a:ext uri="{FF2B5EF4-FFF2-40B4-BE49-F238E27FC236}">
                <a16:creationId xmlns:a16="http://schemas.microsoft.com/office/drawing/2014/main" id="{14B469CB-9F09-4DA2-BB59-0FDAA28790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57400"/>
            <a:ext cx="2362200" cy="2688233"/>
          </a:xfrm>
          <a:prstGeom prst="rect">
            <a:avLst/>
          </a:prstGeom>
        </p:spPr>
      </p:pic>
      <p:pic>
        <p:nvPicPr>
          <p:cNvPr id="10" name="Picture 9">
            <a:extLst>
              <a:ext uri="{FF2B5EF4-FFF2-40B4-BE49-F238E27FC236}">
                <a16:creationId xmlns:a16="http://schemas.microsoft.com/office/drawing/2014/main" id="{5D36CEB5-5D04-4FD4-A86B-19816345503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96600" y="371920"/>
            <a:ext cx="924477" cy="923480"/>
          </a:xfrm>
          <a:prstGeom prst="rect">
            <a:avLst/>
          </a:prstGeom>
        </p:spPr>
      </p:pic>
    </p:spTree>
    <p:extLst>
      <p:ext uri="{BB962C8B-B14F-4D97-AF65-F5344CB8AC3E}">
        <p14:creationId xmlns:p14="http://schemas.microsoft.com/office/powerpoint/2010/main" val="3056120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1748ED-4DBC-4836-BE12-1776A2A01226}"/>
              </a:ext>
            </a:extLst>
          </p:cNvPr>
          <p:cNvPicPr>
            <a:picLocks noChangeAspect="1"/>
          </p:cNvPicPr>
          <p:nvPr/>
        </p:nvPicPr>
        <p:blipFill>
          <a:blip r:embed="rId3">
            <a:extLst>
              <a:ext uri="{28A0092B-C50C-407E-A947-70E740481C1C}">
                <a14:useLocalDpi xmlns:a14="http://schemas.microsoft.com/office/drawing/2010/main" val="0"/>
              </a:ext>
            </a:extLst>
          </a:blip>
          <a:srcRect t="6911" b="6911"/>
          <a:stretch/>
        </p:blipFill>
        <p:spPr>
          <a:xfrm>
            <a:off x="-1" y="-152400"/>
            <a:ext cx="12214301" cy="7010400"/>
          </a:xfrm>
          <a:prstGeom prst="rect">
            <a:avLst/>
          </a:prstGeom>
        </p:spPr>
      </p:pic>
      <p:sp>
        <p:nvSpPr>
          <p:cNvPr id="9" name="Rectangle 8">
            <a:extLst>
              <a:ext uri="{FF2B5EF4-FFF2-40B4-BE49-F238E27FC236}">
                <a16:creationId xmlns:a16="http://schemas.microsoft.com/office/drawing/2014/main" id="{DEB9E7C4-3AEA-4BD1-AAEF-321AED334C31}"/>
              </a:ext>
            </a:extLst>
          </p:cNvPr>
          <p:cNvSpPr/>
          <p:nvPr/>
        </p:nvSpPr>
        <p:spPr>
          <a:xfrm>
            <a:off x="1143001" y="1371600"/>
            <a:ext cx="9524999" cy="4724400"/>
          </a:xfrm>
          <a:prstGeom prst="rect">
            <a:avLst/>
          </a:prstGeom>
          <a:solidFill>
            <a:srgbClr val="A81863">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7" name="TextBox 6">
            <a:extLst>
              <a:ext uri="{FF2B5EF4-FFF2-40B4-BE49-F238E27FC236}">
                <a16:creationId xmlns:a16="http://schemas.microsoft.com/office/drawing/2014/main" id="{CCDDC02D-BF17-4209-B8FA-6E7707F49146}"/>
              </a:ext>
            </a:extLst>
          </p:cNvPr>
          <p:cNvSpPr txBox="1"/>
          <p:nvPr/>
        </p:nvSpPr>
        <p:spPr>
          <a:xfrm>
            <a:off x="1295400" y="1531577"/>
            <a:ext cx="9220199" cy="4478149"/>
          </a:xfrm>
          <a:prstGeom prst="rect">
            <a:avLst/>
          </a:prstGeom>
          <a:noFill/>
        </p:spPr>
        <p:txBody>
          <a:bodyPr wrap="square">
            <a:spAutoFit/>
          </a:bodyPr>
          <a:lstStyle/>
          <a:p>
            <a:pPr algn="ctr">
              <a:spcAft>
                <a:spcPts val="600"/>
              </a:spcAft>
            </a:pPr>
            <a:r>
              <a:rPr lang="en-US" altLang="zh-TW" sz="2800" dirty="0">
                <a:solidFill>
                  <a:schemeClr val="bg1"/>
                </a:solidFill>
                <a:effectLst/>
                <a:ea typeface="Microsoft JhengHei" panose="020B0604030504040204" pitchFamily="34" charset="-120"/>
                <a:cs typeface="IDHeiMedium"/>
              </a:rPr>
              <a:t>Heavenly Father, even though so many people despised the lower caste communities, you see them as the most precious and receive into the family of God. </a:t>
            </a:r>
            <a:br>
              <a:rPr lang="en-MY" altLang="zh-TW" sz="2800" dirty="0">
                <a:solidFill>
                  <a:schemeClr val="bg1"/>
                </a:solidFill>
                <a:ea typeface="Microsoft JhengHei" panose="020B0604030504040204" pitchFamily="34" charset="-120"/>
                <a:cs typeface="IDHeiMedium"/>
              </a:rPr>
            </a:br>
            <a:r>
              <a:rPr lang="en-MY" altLang="zh-TW" sz="2800" dirty="0">
                <a:solidFill>
                  <a:schemeClr val="bg1"/>
                </a:solidFill>
                <a:ea typeface="Microsoft JhengHei" panose="020B0604030504040204" pitchFamily="34" charset="-120"/>
                <a:cs typeface="IDHeiMedium"/>
              </a:rPr>
              <a:t>Please strengthen the Madhya Pradesh Christians under the anti-reform law to be strong and courageous, to have faith and hope in all things</a:t>
            </a:r>
          </a:p>
          <a:p>
            <a:pPr marL="0" marR="0" algn="ctr">
              <a:spcBef>
                <a:spcPts val="0"/>
              </a:spcBef>
              <a:spcAft>
                <a:spcPts val="600"/>
              </a:spcAft>
            </a:pPr>
            <a:r>
              <a:rPr lang="en-MY" altLang="zh-CN" sz="2800" b="1" dirty="0">
                <a:solidFill>
                  <a:schemeClr val="bg1"/>
                </a:solidFill>
                <a:effectLst/>
                <a:ea typeface="Microsoft JhengHei" panose="020B0604030504040204" pitchFamily="34" charset="-120"/>
                <a:cs typeface="Times New Roman" panose="02020603050405020304" pitchFamily="18" charset="0"/>
              </a:rPr>
              <a:t>Please raise up </a:t>
            </a:r>
            <a:r>
              <a:rPr lang="en-US" altLang="zh-CN" sz="2800" b="1" dirty="0">
                <a:solidFill>
                  <a:schemeClr val="bg1"/>
                </a:solidFill>
                <a:effectLst/>
                <a:ea typeface="Microsoft JhengHei" panose="020B0604030504040204" pitchFamily="34" charset="-120"/>
                <a:cs typeface="Times New Roman" panose="02020603050405020304" pitchFamily="18" charset="0"/>
              </a:rPr>
              <a:t>great leaders among them, help them walk in wisdom and be filled with the Holy Spirit, testifying that the Lord </a:t>
            </a:r>
            <a:r>
              <a:rPr lang="en-US" altLang="zh-CN" sz="2800" b="1" dirty="0">
                <a:solidFill>
                  <a:schemeClr val="bg1"/>
                </a:solidFill>
                <a:ea typeface="Microsoft JhengHei" panose="020B0604030504040204" pitchFamily="34" charset="-120"/>
                <a:cs typeface="Times New Roman" panose="02020603050405020304" pitchFamily="18" charset="0"/>
              </a:rPr>
              <a:t>reigns over all nations.</a:t>
            </a:r>
            <a:br>
              <a:rPr lang="en-MY" altLang="zh-TW" sz="2800" b="1" dirty="0">
                <a:solidFill>
                  <a:schemeClr val="bg1"/>
                </a:solidFill>
                <a:effectLst/>
                <a:ea typeface="Microsoft JhengHei" panose="020B0604030504040204" pitchFamily="34" charset="-120"/>
                <a:cs typeface="IDHeiMedium"/>
              </a:rPr>
            </a:br>
            <a:r>
              <a:rPr lang="en-US" altLang="zh-TW" sz="2800" b="1" dirty="0">
                <a:solidFill>
                  <a:schemeClr val="bg1"/>
                </a:solidFill>
                <a:effectLst/>
                <a:ea typeface="Microsoft JhengHei" panose="020B0604030504040204" pitchFamily="34" charset="-120"/>
                <a:cs typeface="IDHeiMedium"/>
              </a:rPr>
              <a:t>In the name of Jesus Christ we pray, Amen!</a:t>
            </a:r>
            <a:endParaRPr lang="en-MY" sz="2800" dirty="0">
              <a:solidFill>
                <a:schemeClr val="bg1"/>
              </a:solidFill>
              <a:effectLst/>
              <a:ea typeface="Microsoft JhengHe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666561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E5F2E-4618-41E9-9728-5FBAF2CF4302}"/>
              </a:ext>
            </a:extLst>
          </p:cNvPr>
          <p:cNvPicPr>
            <a:picLocks noChangeAspect="1"/>
          </p:cNvPicPr>
          <p:nvPr/>
        </p:nvPicPr>
        <p:blipFill>
          <a:blip r:embed="rId4">
            <a:extLst>
              <a:ext uri="{28A0092B-C50C-407E-A947-70E740481C1C}">
                <a14:useLocalDpi xmlns:a14="http://schemas.microsoft.com/office/drawing/2010/main" val="0"/>
              </a:ext>
            </a:extLst>
          </a:blip>
          <a:srcRect t="7995" b="7995"/>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34165E0-F627-4B5E-81F5-2411B2DAEDB0}"/>
              </a:ext>
            </a:extLst>
          </p:cNvPr>
          <p:cNvSpPr/>
          <p:nvPr/>
        </p:nvSpPr>
        <p:spPr>
          <a:xfrm>
            <a:off x="-74386" y="-76200"/>
            <a:ext cx="12266386" cy="6934200"/>
          </a:xfrm>
          <a:prstGeom prst="rect">
            <a:avLst/>
          </a:prstGeom>
          <a:gradFill>
            <a:gsLst>
              <a:gs pos="35000">
                <a:srgbClr val="7030A0">
                  <a:alpha val="78000"/>
                </a:srgbClr>
              </a:gs>
              <a:gs pos="100000">
                <a:srgbClr val="7030A0">
                  <a:alpha val="61000"/>
                </a:srgbClr>
              </a:gs>
            </a:gsLst>
            <a:lin ang="5400000" scaled="1"/>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solidFill>
                  <a:srgbClr val="0070C0"/>
                </a:solidFill>
              </a:rPr>
              <a:t>{</a:t>
            </a:r>
          </a:p>
        </p:txBody>
      </p:sp>
      <p:sp>
        <p:nvSpPr>
          <p:cNvPr id="12" name="TextBox 11">
            <a:extLst>
              <a:ext uri="{FF2B5EF4-FFF2-40B4-BE49-F238E27FC236}">
                <a16:creationId xmlns:a16="http://schemas.microsoft.com/office/drawing/2014/main" id="{F0795083-B61B-4305-A6DD-398151CFBF2C}"/>
              </a:ext>
            </a:extLst>
          </p:cNvPr>
          <p:cNvSpPr txBox="1"/>
          <p:nvPr/>
        </p:nvSpPr>
        <p:spPr>
          <a:xfrm>
            <a:off x="704751" y="371920"/>
            <a:ext cx="5257800" cy="707886"/>
          </a:xfrm>
          <a:prstGeom prst="rect">
            <a:avLst/>
          </a:prstGeom>
          <a:noFill/>
        </p:spPr>
        <p:txBody>
          <a:bodyPr wrap="square">
            <a:spAutoFit/>
          </a:bodyPr>
          <a:lstStyle/>
          <a:p>
            <a:r>
              <a:rPr lang="en-US" altLang="zh-TW" sz="4000" b="1" dirty="0">
                <a:solidFill>
                  <a:srgbClr val="FFFFCC"/>
                </a:solidFill>
                <a:effectLst/>
                <a:ea typeface="Microsoft JhengHei" panose="020B0604030504040204" pitchFamily="34" charset="-120"/>
                <a:cs typeface="DFHei-W3-WIN-BF"/>
              </a:rPr>
              <a:t>Punjab, Pakistan</a:t>
            </a:r>
            <a:endParaRPr lang="en-US" sz="4000" dirty="0">
              <a:solidFill>
                <a:srgbClr val="FFFFCC"/>
              </a:solidFill>
              <a:ea typeface="Microsoft JhengHei" panose="020B0604030504040204" pitchFamily="34" charset="-120"/>
            </a:endParaRPr>
          </a:p>
        </p:txBody>
      </p:sp>
      <p:pic>
        <p:nvPicPr>
          <p:cNvPr id="5" name="Picture 4">
            <a:extLst>
              <a:ext uri="{FF2B5EF4-FFF2-40B4-BE49-F238E27FC236}">
                <a16:creationId xmlns:a16="http://schemas.microsoft.com/office/drawing/2014/main" id="{7B3893C1-59E6-416A-9337-DFDDC4DC7A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96600" y="371920"/>
            <a:ext cx="924478" cy="923480"/>
          </a:xfrm>
          <a:prstGeom prst="rect">
            <a:avLst/>
          </a:prstGeom>
        </p:spPr>
      </p:pic>
      <p:sp>
        <p:nvSpPr>
          <p:cNvPr id="7" name="TextBox 6">
            <a:extLst>
              <a:ext uri="{FF2B5EF4-FFF2-40B4-BE49-F238E27FC236}">
                <a16:creationId xmlns:a16="http://schemas.microsoft.com/office/drawing/2014/main" id="{0615D363-5D0A-4B96-9D98-66D10AC73896}"/>
              </a:ext>
            </a:extLst>
          </p:cNvPr>
          <p:cNvSpPr txBox="1"/>
          <p:nvPr/>
        </p:nvSpPr>
        <p:spPr>
          <a:xfrm>
            <a:off x="399950" y="1066800"/>
            <a:ext cx="9810850" cy="1815882"/>
          </a:xfrm>
          <a:prstGeom prst="rect">
            <a:avLst/>
          </a:prstGeom>
          <a:noFill/>
        </p:spPr>
        <p:txBody>
          <a:bodyPr wrap="square">
            <a:spAutoFit/>
          </a:bodyPr>
          <a:lstStyle/>
          <a:p>
            <a:pPr marL="274320" marR="0" indent="-274320">
              <a:spcBef>
                <a:spcPts val="0"/>
              </a:spcBef>
              <a:spcAft>
                <a:spcPts val="600"/>
              </a:spcAft>
              <a:buFont typeface="Arial" panose="020B0604020202020204" pitchFamily="34" charset="0"/>
              <a:buChar char="•"/>
            </a:pPr>
            <a:r>
              <a:rPr lang="en-US" altLang="zh-TW" sz="2800" dirty="0">
                <a:solidFill>
                  <a:schemeClr val="bg1"/>
                </a:solidFill>
                <a:effectLst/>
                <a:ea typeface="DengXian" panose="02010600030101010101" pitchFamily="2" charset="-122"/>
                <a:cs typeface="IDHeiMedium"/>
              </a:rPr>
              <a:t>Breadbasket and political center of the country.</a:t>
            </a:r>
            <a:br>
              <a:rPr lang="en-MY" altLang="zh-TW" sz="2800" dirty="0">
                <a:solidFill>
                  <a:schemeClr val="bg1"/>
                </a:solidFill>
                <a:ea typeface="DengXian" panose="02010600030101010101" pitchFamily="2" charset="-122"/>
                <a:cs typeface="Times New Roman" panose="02020603050405020304" pitchFamily="18" charset="0"/>
              </a:rPr>
            </a:br>
            <a:r>
              <a:rPr lang="en-US" altLang="zh-TW" sz="2800" dirty="0">
                <a:solidFill>
                  <a:schemeClr val="bg1"/>
                </a:solidFill>
                <a:effectLst/>
                <a:ea typeface="DengXian" panose="02010600030101010101" pitchFamily="2" charset="-122"/>
                <a:cs typeface="DFHei-W3-WIN-BF"/>
              </a:rPr>
              <a:t>Produces ¾ of the country’s grain supplies. </a:t>
            </a:r>
            <a:br>
              <a:rPr lang="en-US" altLang="zh-TW" sz="2800" dirty="0">
                <a:solidFill>
                  <a:schemeClr val="bg1"/>
                </a:solidFill>
                <a:effectLst/>
                <a:ea typeface="DengXian" panose="02010600030101010101" pitchFamily="2" charset="-122"/>
                <a:cs typeface="DFHei-W3-WIN-BF"/>
              </a:rPr>
            </a:br>
            <a:r>
              <a:rPr lang="en-US" altLang="zh-TW" sz="2800" dirty="0">
                <a:solidFill>
                  <a:schemeClr val="bg1"/>
                </a:solidFill>
                <a:effectLst/>
                <a:ea typeface="DengXian" panose="02010600030101010101" pitchFamily="2" charset="-122"/>
                <a:cs typeface="DFHei-W3-WIN-BF"/>
              </a:rPr>
              <a:t>The industrial, nuclear, and military center.</a:t>
            </a:r>
            <a:br>
              <a:rPr lang="en-US" altLang="zh-TW" sz="2800" dirty="0">
                <a:solidFill>
                  <a:schemeClr val="bg1"/>
                </a:solidFill>
                <a:ea typeface="DengXian" panose="02010600030101010101" pitchFamily="2" charset="-122"/>
                <a:cs typeface="DFHei-W3-WIN-BF"/>
              </a:rPr>
            </a:br>
            <a:r>
              <a:rPr lang="en-US" altLang="zh-TW" sz="2800" dirty="0">
                <a:solidFill>
                  <a:schemeClr val="bg1"/>
                </a:solidFill>
                <a:ea typeface="DengXian" panose="02010600030101010101" pitchFamily="2" charset="-122"/>
                <a:cs typeface="DFHei-W3-WIN-BF"/>
              </a:rPr>
              <a:t>110 million, over 1/2</a:t>
            </a:r>
            <a:r>
              <a:rPr lang="en-US" altLang="zh-TW" sz="2800" dirty="0">
                <a:solidFill>
                  <a:schemeClr val="bg1"/>
                </a:solidFill>
                <a:effectLst/>
                <a:ea typeface="DengXian" panose="02010600030101010101" pitchFamily="2" charset="-122"/>
                <a:cs typeface="DFHei-W3-WIN-BF"/>
              </a:rPr>
              <a:t> of the country’s population, </a:t>
            </a:r>
            <a:r>
              <a:rPr lang="en-US" altLang="zh-TW" sz="2800" dirty="0">
                <a:solidFill>
                  <a:schemeClr val="bg1"/>
                </a:solidFill>
                <a:ea typeface="DengXian" panose="02010600030101010101" pitchFamily="2" charset="-122"/>
                <a:cs typeface="DFHei-W3-WIN-BF"/>
              </a:rPr>
              <a:t>live here</a:t>
            </a:r>
            <a:r>
              <a:rPr lang="en-US" altLang="zh-TW" sz="2800" dirty="0">
                <a:solidFill>
                  <a:schemeClr val="bg1"/>
                </a:solidFill>
                <a:effectLst/>
                <a:ea typeface="DengXian" panose="02010600030101010101" pitchFamily="2" charset="-122"/>
                <a:cs typeface="DFHei-W3-WIN-BF"/>
              </a:rPr>
              <a:t>.</a:t>
            </a:r>
            <a:endParaRPr lang="en-MY" sz="2800" dirty="0">
              <a:solidFill>
                <a:schemeClr val="bg1"/>
              </a:solidFill>
              <a:effectLst/>
              <a:ea typeface="DengXian" panose="02010600030101010101" pitchFamily="2" charset="-122"/>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56256B44-CD78-4EB7-A56F-DAA56A9E5FAF}"/>
              </a:ext>
            </a:extLst>
          </p:cNvPr>
          <p:cNvGraphicFramePr>
            <a:graphicFrameLocks noChangeAspect="1"/>
          </p:cNvGraphicFramePr>
          <p:nvPr>
            <p:extLst>
              <p:ext uri="{D42A27DB-BD31-4B8C-83A1-F6EECF244321}">
                <p14:modId xmlns:p14="http://schemas.microsoft.com/office/powerpoint/2010/main" val="436809801"/>
              </p:ext>
            </p:extLst>
          </p:nvPr>
        </p:nvGraphicFramePr>
        <p:xfrm>
          <a:off x="8077200" y="3276600"/>
          <a:ext cx="3934600" cy="3372514"/>
        </p:xfrm>
        <a:graphic>
          <a:graphicData uri="http://schemas.openxmlformats.org/presentationml/2006/ole">
            <mc:AlternateContent xmlns:mc="http://schemas.openxmlformats.org/markup-compatibility/2006">
              <mc:Choice xmlns:v="urn:schemas-microsoft-com:vml" Requires="v">
                <p:oleObj spid="_x0000_s1076" r:id="rId6" imgW="8888760" imgH="7619040" progId="">
                  <p:embed/>
                </p:oleObj>
              </mc:Choice>
              <mc:Fallback>
                <p:oleObj r:id="rId6" imgW="8888760" imgH="7619040" progId="">
                  <p:embed/>
                  <p:pic>
                    <p:nvPicPr>
                      <p:cNvPr id="0" name=""/>
                      <p:cNvPicPr/>
                      <p:nvPr/>
                    </p:nvPicPr>
                    <p:blipFill>
                      <a:blip r:embed="rId7"/>
                      <a:stretch>
                        <a:fillRect/>
                      </a:stretch>
                    </p:blipFill>
                    <p:spPr>
                      <a:xfrm>
                        <a:off x="8077200" y="3276600"/>
                        <a:ext cx="3934600" cy="3372514"/>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A4642872-91AE-F748-8EFD-AE4D5D944D8E}"/>
              </a:ext>
            </a:extLst>
          </p:cNvPr>
          <p:cNvSpPr txBox="1"/>
          <p:nvPr/>
        </p:nvSpPr>
        <p:spPr>
          <a:xfrm>
            <a:off x="399950" y="3048000"/>
            <a:ext cx="7220050" cy="3616375"/>
          </a:xfrm>
          <a:prstGeom prst="rect">
            <a:avLst/>
          </a:prstGeom>
          <a:noFill/>
        </p:spPr>
        <p:txBody>
          <a:bodyPr wrap="square">
            <a:spAutoFit/>
          </a:bodyPr>
          <a:lstStyle/>
          <a:p>
            <a:pPr marL="274320" marR="0" indent="-274320">
              <a:spcBef>
                <a:spcPts val="0"/>
              </a:spcBef>
              <a:spcAft>
                <a:spcPts val="600"/>
              </a:spcAft>
              <a:buFont typeface="Arial" panose="020B0604020202020204" pitchFamily="34" charset="0"/>
              <a:buChar char="•"/>
            </a:pPr>
            <a:r>
              <a:rPr lang="en-US" altLang="zh-TW" sz="2800" dirty="0">
                <a:solidFill>
                  <a:schemeClr val="bg1"/>
                </a:solidFill>
                <a:effectLst/>
                <a:ea typeface="DengXian" panose="02010600030101010101" pitchFamily="2" charset="-122"/>
                <a:cs typeface="IDHeiMedium"/>
              </a:rPr>
              <a:t>Hinduism and Islam split here.</a:t>
            </a:r>
            <a:br>
              <a:rPr lang="en-MY" altLang="zh-TW" sz="2800" dirty="0">
                <a:solidFill>
                  <a:schemeClr val="bg1"/>
                </a:solidFill>
                <a:ea typeface="DengXian" panose="02010600030101010101" pitchFamily="2" charset="-122"/>
                <a:cs typeface="Times New Roman" panose="02020603050405020304" pitchFamily="18" charset="0"/>
              </a:rPr>
            </a:br>
            <a:r>
              <a:rPr lang="en-US" sz="2800" dirty="0">
                <a:solidFill>
                  <a:schemeClr val="bg1"/>
                </a:solidFill>
                <a:effectLst/>
                <a:ea typeface="DengXian" panose="02010600030101010101" pitchFamily="2" charset="-122"/>
                <a:cs typeface="HelvNueLight"/>
              </a:rPr>
              <a:t>The 1947 partition of India and Pakistan divided Punjab into east and west, during which a lot of riots occurred.</a:t>
            </a:r>
            <a:endParaRPr lang="en-MY" sz="2800" dirty="0">
              <a:solidFill>
                <a:schemeClr val="bg1"/>
              </a:solidFill>
              <a:effectLst/>
              <a:ea typeface="DengXian" panose="02010600030101010101" pitchFamily="2" charset="-122"/>
              <a:cs typeface="Times New Roman" panose="02020603050405020304" pitchFamily="18" charset="0"/>
            </a:endParaRPr>
          </a:p>
          <a:p>
            <a:pPr marL="274320" marR="0" indent="-274320">
              <a:spcBef>
                <a:spcPts val="0"/>
              </a:spcBef>
              <a:spcAft>
                <a:spcPts val="600"/>
              </a:spcAft>
              <a:buFont typeface="Arial" panose="020B0604020202020204" pitchFamily="34" charset="0"/>
              <a:buChar char="•"/>
            </a:pPr>
            <a:r>
              <a:rPr lang="en-US" altLang="zh-TW" sz="2800" dirty="0">
                <a:solidFill>
                  <a:schemeClr val="bg1"/>
                </a:solidFill>
                <a:ea typeface="DengXian" panose="02010600030101010101" pitchFamily="2" charset="-122"/>
                <a:cs typeface="Times New Roman" panose="02020603050405020304" pitchFamily="18" charset="0"/>
              </a:rPr>
              <a:t>Body of Christ</a:t>
            </a:r>
            <a:br>
              <a:rPr lang="en-MY" altLang="zh-TW" sz="2800" dirty="0">
                <a:solidFill>
                  <a:schemeClr val="bg1"/>
                </a:solidFill>
                <a:ea typeface="DengXian" panose="02010600030101010101" pitchFamily="2" charset="-122"/>
                <a:cs typeface="Times New Roman" panose="02020603050405020304" pitchFamily="18" charset="0"/>
              </a:rPr>
            </a:br>
            <a:r>
              <a:rPr lang="en-MY" altLang="zh-TW" sz="2800" dirty="0">
                <a:solidFill>
                  <a:schemeClr val="bg1"/>
                </a:solidFill>
                <a:ea typeface="DengXian" panose="02010600030101010101" pitchFamily="2" charset="-122"/>
                <a:cs typeface="Times New Roman" panose="02020603050405020304" pitchFamily="18" charset="0"/>
              </a:rPr>
              <a:t>80% of Pakistani Christians are in Punjab.     There has been a revival, but also a huge shortage of workers</a:t>
            </a:r>
            <a:endParaRPr lang="en-MY" sz="2800" dirty="0">
              <a:solidFill>
                <a:schemeClr val="bg1"/>
              </a:solidFill>
              <a:effectLst/>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22420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1748ED-4DBC-4836-BE12-1776A2A01226}"/>
              </a:ext>
            </a:extLst>
          </p:cNvPr>
          <p:cNvPicPr>
            <a:picLocks noChangeAspect="1"/>
          </p:cNvPicPr>
          <p:nvPr/>
        </p:nvPicPr>
        <p:blipFill>
          <a:blip r:embed="rId3">
            <a:extLst>
              <a:ext uri="{28A0092B-C50C-407E-A947-70E740481C1C}">
                <a14:useLocalDpi xmlns:a14="http://schemas.microsoft.com/office/drawing/2010/main" val="0"/>
              </a:ext>
            </a:extLst>
          </a:blip>
          <a:srcRect t="7890" b="7890"/>
          <a:stretch/>
        </p:blipFill>
        <p:spPr>
          <a:xfrm>
            <a:off x="-22302" y="0"/>
            <a:ext cx="12214301" cy="6858000"/>
          </a:xfrm>
          <a:prstGeom prst="rect">
            <a:avLst/>
          </a:prstGeom>
        </p:spPr>
      </p:pic>
      <p:sp>
        <p:nvSpPr>
          <p:cNvPr id="9" name="Rectangle 8">
            <a:extLst>
              <a:ext uri="{FF2B5EF4-FFF2-40B4-BE49-F238E27FC236}">
                <a16:creationId xmlns:a16="http://schemas.microsoft.com/office/drawing/2014/main" id="{DEB9E7C4-3AEA-4BD1-AAEF-321AED334C31}"/>
              </a:ext>
            </a:extLst>
          </p:cNvPr>
          <p:cNvSpPr/>
          <p:nvPr/>
        </p:nvSpPr>
        <p:spPr>
          <a:xfrm>
            <a:off x="838200" y="2048737"/>
            <a:ext cx="10591800" cy="4123463"/>
          </a:xfrm>
          <a:prstGeom prst="rect">
            <a:avLst/>
          </a:prstGeom>
          <a:solidFill>
            <a:srgbClr val="7030A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7" name="TextBox 6">
            <a:extLst>
              <a:ext uri="{FF2B5EF4-FFF2-40B4-BE49-F238E27FC236}">
                <a16:creationId xmlns:a16="http://schemas.microsoft.com/office/drawing/2014/main" id="{CCDDC02D-BF17-4209-B8FA-6E7707F49146}"/>
              </a:ext>
            </a:extLst>
          </p:cNvPr>
          <p:cNvSpPr txBox="1"/>
          <p:nvPr/>
        </p:nvSpPr>
        <p:spPr>
          <a:xfrm>
            <a:off x="1295400" y="2327225"/>
            <a:ext cx="9753600" cy="3616375"/>
          </a:xfrm>
          <a:prstGeom prst="rect">
            <a:avLst/>
          </a:prstGeom>
          <a:noFill/>
        </p:spPr>
        <p:txBody>
          <a:bodyPr wrap="square">
            <a:spAutoFit/>
          </a:bodyPr>
          <a:lstStyle/>
          <a:p>
            <a:pPr marL="0" marR="0" algn="ctr">
              <a:spcBef>
                <a:spcPts val="0"/>
              </a:spcBef>
              <a:spcAft>
                <a:spcPts val="600"/>
              </a:spcAft>
            </a:pPr>
            <a:r>
              <a:rPr lang="en-US" altLang="zh-TW" sz="2800" dirty="0">
                <a:solidFill>
                  <a:schemeClr val="bg1"/>
                </a:solidFill>
                <a:effectLst/>
                <a:ea typeface="Microsoft JhengHei" panose="020B0604030504040204" pitchFamily="34" charset="-120"/>
                <a:cs typeface="Times New Roman" panose="02020603050405020304" pitchFamily="18" charset="0"/>
              </a:rPr>
              <a:t>Heavenly Father, may missionaries and Gospel resources reach the Punjabis broadly and heal the wounds caused by the partition. </a:t>
            </a:r>
          </a:p>
          <a:p>
            <a:pPr marL="0" marR="0" algn="ctr">
              <a:spcBef>
                <a:spcPts val="0"/>
              </a:spcBef>
              <a:spcAft>
                <a:spcPts val="600"/>
              </a:spcAft>
            </a:pPr>
            <a:r>
              <a:rPr lang="en-US" altLang="zh-TW" sz="2800" dirty="0">
                <a:solidFill>
                  <a:schemeClr val="bg1"/>
                </a:solidFill>
                <a:ea typeface="Microsoft JhengHei" panose="020B0604030504040204" pitchFamily="34" charset="-120"/>
                <a:cs typeface="Times New Roman" panose="02020603050405020304" pitchFamily="18" charset="0"/>
              </a:rPr>
              <a:t>Please make Punjab the center of life and peace in Pakistan, manifesting the richness of your grace and power.</a:t>
            </a:r>
            <a:br>
              <a:rPr lang="en-MY" altLang="zh-TW" sz="2800" dirty="0">
                <a:solidFill>
                  <a:schemeClr val="bg1"/>
                </a:solidFill>
                <a:ea typeface="Microsoft JhengHei" panose="020B0604030504040204" pitchFamily="34" charset="-120"/>
                <a:cs typeface="DFHei-W3-WIN-BF"/>
              </a:rPr>
            </a:br>
            <a:r>
              <a:rPr lang="en-MY" altLang="zh-TW" sz="2800" dirty="0">
                <a:solidFill>
                  <a:schemeClr val="bg1"/>
                </a:solidFill>
                <a:ea typeface="Microsoft JhengHei" panose="020B0604030504040204" pitchFamily="34" charset="-120"/>
                <a:cs typeface="DFHei-W3-WIN-BF"/>
              </a:rPr>
              <a:t>Oh Lord, please </a:t>
            </a:r>
            <a:r>
              <a:rPr lang="en-US" altLang="zh-TW" sz="2800" dirty="0">
                <a:solidFill>
                  <a:schemeClr val="bg1"/>
                </a:solidFill>
                <a:ea typeface="Microsoft JhengHei" panose="020B0604030504040204" pitchFamily="34" charset="-120"/>
                <a:cs typeface="Times New Roman" panose="02020603050405020304" pitchFamily="18" charset="0"/>
              </a:rPr>
              <a:t>dismantle the Muslim prejudice that sees Christianity belongs only to the lower castes. May the Holy Spirit enlighten them to know the Christ. </a:t>
            </a:r>
            <a:br>
              <a:rPr lang="en-MY" altLang="zh-TW" sz="2800" dirty="0">
                <a:solidFill>
                  <a:schemeClr val="bg1"/>
                </a:solidFill>
                <a:effectLst/>
                <a:ea typeface="Microsoft JhengHei" panose="020B0604030504040204" pitchFamily="34" charset="-120"/>
                <a:cs typeface="Times New Roman" panose="02020603050405020304" pitchFamily="18" charset="0"/>
              </a:rPr>
            </a:br>
            <a:r>
              <a:rPr lang="en-US" altLang="zh-TW" sz="2800" dirty="0">
                <a:solidFill>
                  <a:schemeClr val="bg1"/>
                </a:solidFill>
                <a:effectLst/>
                <a:ea typeface="Microsoft JhengHei" panose="020B0604030504040204" pitchFamily="34" charset="-120"/>
                <a:cs typeface="IDHeiMedium"/>
              </a:rPr>
              <a:t>We pray in the name of Jesus Christ, Amen!</a:t>
            </a:r>
            <a:endParaRPr lang="en-MY" sz="2800" dirty="0">
              <a:solidFill>
                <a:schemeClr val="bg1"/>
              </a:solidFill>
              <a:effectLst/>
              <a:ea typeface="Microsoft JhengHe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520001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Basis</Template>
  <TotalTime>13507</TotalTime>
  <Words>1731</Words>
  <Application>Microsoft Office PowerPoint</Application>
  <PresentationFormat>Widescreen</PresentationFormat>
  <Paragraphs>97</Paragraphs>
  <Slides>10</Slides>
  <Notes>10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0</vt:i4>
      </vt:variant>
      <vt:variant>
        <vt:lpstr>Slide Titles</vt:lpstr>
      </vt:variant>
      <vt:variant>
        <vt:i4>10</vt:i4>
      </vt:variant>
    </vt:vector>
  </HeadingPairs>
  <TitlesOfParts>
    <vt:vector size="21" baseType="lpstr">
      <vt:lpstr>DFHei-W3-WIN-BF</vt:lpstr>
      <vt:lpstr>IDHeiMedium</vt:lpstr>
      <vt:lpstr>Microsoft JhengHei</vt:lpstr>
      <vt:lpstr>Microsoft JhengHei UI</vt:lpstr>
      <vt:lpstr>PMingLiU</vt:lpstr>
      <vt:lpstr>Arial</vt:lpstr>
      <vt:lpstr>Calibri</vt:lpstr>
      <vt:lpstr>Calibri Light</vt:lpstr>
      <vt:lpstr>Roboto</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Esther</dc:creator>
  <cp:lastModifiedBy>Yeng Shiow Lim</cp:lastModifiedBy>
  <cp:revision>2221</cp:revision>
  <dcterms:created xsi:type="dcterms:W3CDTF">2020-11-06T17:04:32Z</dcterms:created>
  <dcterms:modified xsi:type="dcterms:W3CDTF">2022-03-05T09:28:47Z</dcterms:modified>
</cp:coreProperties>
</file>