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2"/>
  </p:notesMasterIdLst>
  <p:sldIdLst>
    <p:sldId id="270" r:id="rId2"/>
    <p:sldId id="311" r:id="rId3"/>
    <p:sldId id="342" r:id="rId4"/>
    <p:sldId id="355" r:id="rId5"/>
    <p:sldId id="356" r:id="rId6"/>
    <p:sldId id="361" r:id="rId7"/>
    <p:sldId id="362" r:id="rId8"/>
    <p:sldId id="363" r:id="rId9"/>
    <p:sldId id="364" r:id="rId10"/>
    <p:sldId id="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  <p:cmAuthor id="2" name="Yeng Shiow Lim" initials="YSL" lastIdx="1" clrIdx="1">
    <p:extLst>
      <p:ext uri="{19B8F6BF-5375-455C-9EA6-DF929625EA0E}">
        <p15:presenceInfo xmlns:p15="http://schemas.microsoft.com/office/powerpoint/2012/main" userId="385ee0dce7a98e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285"/>
    <a:srgbClr val="46307C"/>
    <a:srgbClr val="533993"/>
    <a:srgbClr val="325C9A"/>
    <a:srgbClr val="4B0909"/>
    <a:srgbClr val="670D0D"/>
    <a:srgbClr val="8F2407"/>
    <a:srgbClr val="A8008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1321" autoAdjust="0"/>
  </p:normalViewPr>
  <p:slideViewPr>
    <p:cSldViewPr>
      <p:cViewPr varScale="1">
        <p:scale>
          <a:sx n="51" d="100"/>
          <a:sy n="51" d="100"/>
        </p:scale>
        <p:origin x="837" y="4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引言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年開始</a:t>
            </a:r>
            <a:r>
              <a:rPr lang="en-US" altLang="zh-CN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《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宣教日引</a:t>
            </a:r>
            <a:r>
              <a:rPr lang="en-US" altLang="zh-CN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en-MY" altLang="zh-CN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22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周環球拓荒禱告主題，將會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每個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星期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為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一個最少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接觸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福音的省份</a:t>
            </a:r>
            <a:r>
              <a:rPr lang="zh-CN" altLang="en-U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禱告。</a:t>
            </a:r>
            <a:r>
              <a:rPr lang="en-MY" altLang="zh-CN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en-MY" altLang="zh-CN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MY" altLang="zh-TW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TW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月份我們為</a:t>
            </a:r>
            <a:r>
              <a:rPr lang="zh-TW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CN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貴州</a:t>
            </a:r>
            <a:r>
              <a:rPr lang="zh-TW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2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印度</a:t>
            </a:r>
            <a:r>
              <a:rPr lang="zh-CN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1200" b="1" i="0" cap="all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古吉拉特邦</a:t>
            </a:r>
            <a:r>
              <a:rPr lang="zh-CN" altLang="en-U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CN" altLang="en-US" sz="1800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孟加拉</a:t>
            </a:r>
            <a:r>
              <a: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1800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錫爾赫特專區</a:t>
            </a:r>
            <a:r>
              <a:rPr lang="zh-CN" altLang="en-US" sz="1800" b="0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和</a:t>
            </a:r>
            <a:r>
              <a:rPr lang="zh-CN" altLang="en-US" sz="1800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邁門辛專區</a:t>
            </a:r>
            <a:r>
              <a:rPr lang="zh-CN" altLang="en-US" sz="1800" b="0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及</a:t>
            </a:r>
            <a:r>
              <a:rPr lang="zh-CN" altLang="en-US" sz="1800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印尼</a:t>
            </a:r>
            <a:r>
              <a:rPr lang="zh-CN" alt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1800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西蘇門答臘省</a:t>
            </a:r>
            <a:r>
              <a:rPr lang="zh-TW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禱告。</a:t>
            </a:r>
            <a:endParaRPr lang="en-US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CN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TW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貴州</a:t>
            </a:r>
            <a:r>
              <a:rPr lang="en-MY" altLang="zh-TW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MY" sz="1200" b="1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Lato" panose="020F0502020204030203" pitchFamily="34" charset="0"/>
              </a:rPr>
              <a:t>Guizhou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貴州省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87%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的地方都是山</a:t>
            </a:r>
            <a:r>
              <a:rPr lang="zh-TW" sz="1800" dirty="0">
                <a:effectLst/>
                <a:latin typeface="SimSun" panose="02010600030101010101" pitchFamily="2" charset="-122"/>
                <a:ea typeface="PMingLiU" pitchFamily="2" charset="-120"/>
                <a:cs typeface="SimSun" panose="02010600030101010101" pitchFamily="2" charset="-122"/>
              </a:rPr>
              <a:t>區</a:t>
            </a:r>
            <a:endParaRPr lang="en-US" sz="1800" dirty="0">
              <a:effectLst/>
              <a:latin typeface="Calibri" panose="020F0502020204030204" pitchFamily="34" charset="0"/>
              <a:ea typeface="PMingLiU" pitchFamily="2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對於貴州省的貧困問題，政府的解決方案是，在很多地區強迫整個村寨搬遷，把他們 安置到保障房裡居住。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2016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年，貴州省總共有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75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萬貧困人口被搬遷到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3600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個新建的安置 點</a:t>
            </a:r>
            <a:r>
              <a:rPr lang="zh-TW" sz="1800" dirty="0">
                <a:effectLst/>
                <a:latin typeface="SimSun" panose="02010600030101010101" pitchFamily="2" charset="-122"/>
                <a:ea typeface="PMingLiU" pitchFamily="2" charset="-120"/>
                <a:cs typeface="SimSun" panose="02010600030101010101" pitchFamily="2" charset="-122"/>
              </a:rPr>
              <a:t>。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在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19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世紀的大多數時間裡，貴州省主要輸出的產品是鴉片</a:t>
            </a:r>
            <a:r>
              <a:rPr lang="zh-TW" sz="1800" dirty="0">
                <a:effectLst/>
                <a:latin typeface="SimSun" panose="02010600030101010101" pitchFamily="2" charset="-122"/>
                <a:ea typeface="PMingLiU" pitchFamily="2" charset="-120"/>
                <a:cs typeface="SimSun" panose="02010600030101010101" pitchFamily="2" charset="-122"/>
              </a:rPr>
              <a:t>，</a:t>
            </a:r>
            <a:endParaRPr lang="en-US" sz="1800" dirty="0">
              <a:effectLst/>
              <a:latin typeface="Calibri" panose="020F0502020204030204" pitchFamily="34" charset="0"/>
              <a:ea typeface="PMingLiU" pitchFamily="2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貴州省的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GDP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在全國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31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個省中排名第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26</a:t>
            </a:r>
            <a:r>
              <a:rPr lang="zh-TW" sz="1800" dirty="0">
                <a:effectLst/>
                <a:latin typeface="SimSun" panose="02010600030101010101" pitchFamily="2" charset="-122"/>
                <a:ea typeface="PMingLiU" pitchFamily="2" charset="-120"/>
                <a:cs typeface="SimSun" panose="02010600030101010101" pitchFamily="2" charset="-122"/>
              </a:rPr>
              <a:t>，</a:t>
            </a:r>
            <a:endParaRPr lang="en-US" sz="1800" dirty="0">
              <a:effectLst/>
              <a:latin typeface="Calibri" panose="020F0502020204030204" pitchFamily="34" charset="0"/>
              <a:ea typeface="PMingLiU" pitchFamily="2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20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世紀</a:t>
            </a:r>
            <a:r>
              <a:rPr lang="en-US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 70 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年代後期，政府修了一條通往貴州南部一個縣的公路。一群官員訪問一個第一次與外面世界接觸的村寨</a:t>
            </a:r>
            <a:r>
              <a:rPr lang="zh-TW" sz="1800" dirty="0">
                <a:effectLst/>
                <a:latin typeface="SimSun" panose="02010600030101010101" pitchFamily="2" charset="-122"/>
                <a:ea typeface="PMingLiU" pitchFamily="2" charset="-120"/>
                <a:cs typeface="SimSun" panose="02010600030101010101" pitchFamily="2" charset="-122"/>
              </a:rPr>
              <a:t>。</a:t>
            </a:r>
            <a:r>
              <a:rPr lang="zh-TW" sz="1800" dirty="0">
                <a:effectLst/>
                <a:latin typeface="Calibri" panose="020F0502020204030204" pitchFamily="34" charset="0"/>
                <a:ea typeface="PMingLiU" pitchFamily="2" charset="-120"/>
                <a:cs typeface="Times New Roman" panose="02020603050405020304" pitchFamily="18" charset="0"/>
              </a:rPr>
              <a:t>為了表示友好，村裡的婦女拿來了一把稻草，塞進吉普車散熱器的格珊裡。他們從來 沒有見過機動車，天真地以為吉普車是他們以前未見過的一種大型動物！ </a:t>
            </a:r>
            <a:endParaRPr lang="en-US" sz="1800" dirty="0">
              <a:effectLst/>
              <a:latin typeface="Calibri" panose="020F0502020204030204" pitchFamily="34" charset="0"/>
              <a:ea typeface="PMingLiU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1200" b="1" i="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沒人開墾的福音荒地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貴州省共有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80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多個少數民族，許多村落未有福音傳入，也沒有母語聖經。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福音，從父母到孩子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小綱是貴州省的少數民族，家境十分貧寒，父母靠拾荒為生。他的父母後來信主了，成為該族第一個跟隨基督的家庭。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沒想到不久之後，家中接二連三發生不幸的事，親人去世、手足受傷、家人發生事故導致積欠賠款等等。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這些事無疑是雪上加霜，然而，神使用教會的陪伴，幫助他們走過這段艱辛的日子，使他們更加確信神的真實和豐盛。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父母剛信主不久，雖生活缺乏，卻依舊樂此不疲地幫助族裡的小孩讀書和認識神。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起初，小綱很不明白父母為何要信耶穌？為何要不自量力地去幫助人？直到有一天，他在無聊之下決定走進教會一探究竟，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他發現，原來教會的人真的充滿了愛，願意無條件地捨己付出，他深受吸引，因而也接受了主。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福音，從一個家庭到整個村落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有一年冬天，小綱特地回深山的老家，想傳福音給當巫醫的奶奶。剛開始，奶奶很是抗拒。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直到某天，奶奶連續三個晚上在夢中聽見有人說他很髒，讓向來愛乾淨的奶奶感到害怕不已。小綱告訴她：「耶穌可以徹底把妳洗乾淨。」奶奶才終於接受主。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重生得救的奶奶熱切地想讀神的話語，但她的視力有問題。於是，小綱搬回老家，每天讀聖經給奶奶聽。過一陣子後，奶奶便回天家了。</a:t>
            </a:r>
            <a:endParaRPr lang="en-US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這件事讓小綱意識到，要趕快傳福音給村裡的長輩，否則會來不及。他把福音影片和福音書翻譯成母語，並到處向人傳福音，為病人禱告、趕鬼。</a:t>
            </a:r>
            <a:endParaRPr lang="en-US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神大大使用小綱，我見到他的那一年，他與當地團隊已陸續為四百人施洗了。曾經沒有任何一個基督徒的村落，就這樣從一個家庭開始信主，慢慢地將祝福帶給了全村人！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印度</a:t>
            </a:r>
            <a:r>
              <a:rPr lang="zh-CN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CN" altLang="en-US" sz="1200" b="1" i="0" cap="all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zh-CN" altLang="en-US" sz="1200" b="1" i="0" cap="all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古吉拉特邦 </a:t>
            </a:r>
            <a:r>
              <a:rPr lang="en-MY" sz="1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Gujarat</a:t>
            </a:r>
          </a:p>
          <a:p>
            <a:pPr algn="l" fontAlgn="base"/>
            <a:endParaRPr lang="en-MY" altLang="zh-TW" sz="1200" b="1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MY" altLang="zh-TW" sz="1200" b="1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印度洋上繁華的海線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古吉拉特邦位於印度西側，北接巴基斯坦，緊鄰阿拉伯海。沿海一共有四十多個港口，海岸線長達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1,600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公里，自古就以商業發達聞名於世。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不僅如此，該邦具有悠久的歷史文化傳統，是印度河文明的主要地區之一，邦內有世界上最古老的海港洛塔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(Lothal)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，以及印度最著名的考古遺址朵拉維拉古城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Dholavira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十二至十七世紀，在穆斯林政權的帶領下，古吉拉特邦迎來空前絕後的繁華榮景。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頻繁的海上商貿活動、一棟又一棟華美莊嚴的清真寺，來自世界各地的伊斯蘭學者、蘇菲派聖人與外國商人薈萃於此。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十八世紀，馬拉塔人進入古吉拉特邦，以印度教立國。隨後，此地被英國人接管統治，直至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1947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自二十世紀九〇年代起，古吉拉特邦的人口數直線上升，平均一年增長一百萬，如今已突破六千萬人。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然而，大多數人口集中在亞美達巴德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(Ahmedabad)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、蘇拉特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(Surat)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和瓦多達拉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(Vadodara)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等經濟發達的城市。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1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城鄉貧富差距擴大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古吉拉特邦土地肥沃，水源充足，以農業和畜牧業為主，有超過一半的土地用於耕種，農業產品包括棉花、水果和堅果，乳製品業亦扮演重要角色。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另外，現代工業也積極向上發展，赫赫有名的阿達尼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(Adani)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跨國企業集團總部就設在亞美達巴德。在賈姆訥格爾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(Jamnagar)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，則有着世界最大的煉油廠。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絕大部份的村莊供電穩定，網際網路普及率高，人民的平均識字率超過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70%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在經濟快速成長的背後，隨之而來的便是區域發展失衡，貧富差距擴大。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農村地區的嬰兒死亡率和營養不良率居高不下，人口外移日漸嚴重。人們攜家帶眷湧入城市，想盡辦法尋找工作機會。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火熱宣教，但長夜臨到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根據史料記載，古吉拉特邦最早的福音工作，極有可能始於十六世紀九〇年代。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當時，耶穌會神父從果亞邦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(Goa)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宣教中心來到此地，在坎貝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(Khambhat)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建立了一座教堂。初時，只有零星幾位賤民階層的人們歸信基督。</a:t>
            </a:r>
          </a:p>
          <a:p>
            <a:pPr algn="just" fontAlgn="base"/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1813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年，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《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憲章法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》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允許英國傳教士進入東印度公司的領土，因此基督新教的宣教工作在古吉拉特邦快速展開了。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1861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年，約瑟夫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‧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範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‧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薩默蘭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‧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泰勒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(Joseph van 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Someran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 Taylor)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完成古吉拉特語的聖經翻譯。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數年後，幾所於十九世紀成立的聖經學院整合為古吉拉特邦聯合神學院，不同宗派也合併組成北印度教堂。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整個二十世紀，新教和天主教接連不斷地擴張福音善工，包括建立學校、實施農耕計畫和災害救濟、普及印刷術、開展福音佈道和教會植堂運動。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與此同時，黑夜來臨。二十世紀後葉，古吉拉特邦成為印度教原教旨主義者迫害基督徒的「實驗室」。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在政府的默許下，針對基督徒和牧師的暴力案件層出不窮。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2003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年，古吉拉特邦內的「反歸信法」通過，使得宣教工作舉步維艱，困難重重。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盼望黎明到來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截至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2015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年，基督教最顯著的據點，集中在古吉拉特邦當斯縣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(Dang)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的比爾人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Bhils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種姓制度始終存在，印度社會瀰漫着嚴肅而壓抑的階級氛圍，以致於教會的成長一直停留在低種姓群體，他們很難向較高種姓的人群傳福音。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目前，古吉拉特邦的居民絕大多數是印度教徒，約有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10%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的穆斯林。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此外，這裡也有錫克教徒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(Sikhs)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和耆那教徒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(Jains)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讓我們為古吉拉特邦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625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個未得之民群體禱告，願迫害行動反而更加激發人們歸向基督。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l" fontAlgn="base"/>
            <a:r>
              <a:rPr lang="zh-CN" altLang="en-US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孟加拉</a:t>
            </a:r>
            <a:r>
              <a:rPr lang="zh-CN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CN" altLang="en-US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錫爾赫特專區</a:t>
            </a:r>
          </a:p>
          <a:p>
            <a:pPr algn="l" fontAlgn="base"/>
            <a:r>
              <a:rPr lang="en-MY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Sylhet Division</a:t>
            </a:r>
          </a:p>
          <a:p>
            <a:pPr algn="l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茶園的寧靜風光</a:t>
            </a: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從地圖上俯瞰，錫爾赫特仿佛依偎在印度的懷抱裡，清澈的蘇爾瑪河從身邊靜靜流過，一排又一排的茶樹梯田，藍白相間的莊嚴陵墓隱身在繁華的商業街道。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茂密的森林、叢叢的灌木，奇花異果點綴在一派蔥綠之中。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繁華為鄰，自然共棲</a:t>
            </a: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錫爾赫特，是僅次於達卡和吉大港重要的經濟發展城市，茶葉和天然氣生產量居全國之最。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英國籍孟加拉人所投資的旅館、購物中心及高級住宅，造就了商業一片繁榮的景象。</a:t>
            </a: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不但如此，錫爾赫特還有另一項重要收入觀光旅遊。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十四世紀著名的蘇菲派「聖潔者」哈茲拉特．沙阿．賈拉勒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Hazrat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 Shah Jalal)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的陵墓便座落於錫爾赫特市內，每年吸引無數朝聖者到訪與觀光。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遠近馳名的詩人哈森．拉賈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(Hasan Raja)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博物館收藏着他的遺物，邀請着每位遊客一同窺見孟加拉文學大師生活中的點點滴滴。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另外，豐富的自然景觀生態旅遊，帶你置身於原始的熱帶雨林，體會與土地的緊密連結。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荒涼的屬靈光景</a:t>
            </a: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錫爾赫特專區的人口約有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1,200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萬，其中穆斯林占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86%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，印度教徒則占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12%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，所有宗派的基督徒加起來僅占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1%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根據約書亞計畫資料統計，這裡共有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138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個未得之民群體，其中最顯著的群體莫過於印度教徒。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本週，我們將為許多錫爾赫特印度教徒群體來禱告。</a:t>
            </a: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在這片土地上，人們汲汲於尋找神，卻找着了什麼呢？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親愛的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《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宣教日引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》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讀者，讓我們一起走入錫爾赫特，謙卑地彎下腰，傾聽更多困苦流離的聲音。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禱告福音的種子能落下，種植出屬天的新生命。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en-MY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--------------------------------------------------------------------------------------------------</a:t>
            </a:r>
          </a:p>
          <a:p>
            <a:pPr algn="l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CN" altLang="en-US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孟加拉</a:t>
            </a:r>
            <a:r>
              <a:rPr lang="zh-CN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CN" altLang="en-US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邁門辛專區</a:t>
            </a:r>
          </a:p>
          <a:p>
            <a:pPr algn="l" fontAlgn="base"/>
            <a:r>
              <a:rPr lang="en-MY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Mymensingh, Bangladesh</a:t>
            </a:r>
          </a:p>
          <a:p>
            <a:pPr algn="l" fontAlgn="base"/>
            <a:endParaRPr lang="en-MY" b="1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學府林立，作育人才</a:t>
            </a: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邁門辛是以穆斯林統治者</a:t>
            </a:r>
            <a:r>
              <a:rPr lang="en-US" altLang="zh-TW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Momen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 Shah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命名。十八世紀，此地發生了政治起義、洪水、饑荒和其他災難。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1760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年代是邁門辛的關鍵年份，這一年，它從莫臥兒皇帝那兒落入臭名昭著的東印度公司手中。這是英國進一步控制穆斯林土地的開始。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1787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年，英國殖民帝國將此地劃分為一個區。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過去，邁門辛一直是印度的領土，直到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1947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年獨立而成為東巴基斯坦的領地，最終在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1971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年成為孟加拉國的省份。</a:t>
            </a: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現今，邁門辛位於孟加拉國的北部邊緣，與印度東北部較小的省邦接壤，這些省邦大多數人口為佛教徒和印度教徒。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而邁門辛則與孟加拉國其他地區一樣，以穆斯林為主體。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孟加拉人以熱愛學術而聞名，因此邁門辛有許多高等教育學府，以及專門的學院培訓下一代的農業、醫學和軍事科學技能。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zh-TW" altLang="en-US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印度基督徒能帶來福音嗎？</a:t>
            </a: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除了龐大的穆斯林群體，也有幾個印度教徒群體湧入印度東北部。</a:t>
            </a:r>
            <a:endParaRPr lang="en-MY" altLang="zh-TW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印度的許多小邦，如梅加拉亞邦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(Meghalaya)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、米左拉姆邦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(Mizoram)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和那加蘭邦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Nāgāland</a:t>
            </a:r>
            <a:r>
              <a:rPr lang="en-US" altLang="zh-TW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)</a:t>
            </a: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，有為數不少的基督教群體，或許將來他們有可能把福音傳到邁門辛。</a:t>
            </a:r>
            <a:b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</a:br>
            <a:r>
              <a:rPr lang="zh-TW" altLang="en-US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祈求印度信徒將基督的祝福傳揚給邁門辛。禱告在這十年內，邁門辛會有門徒興起運動。</a:t>
            </a:r>
          </a:p>
          <a:p>
            <a:pPr algn="l" fontAlgn="base"/>
            <a:endParaRPr lang="en-MY" b="1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000" b="0" cap="all" dirty="0">
              <a:solidFill>
                <a:schemeClr val="accent1">
                  <a:lumMod val="20000"/>
                  <a:lumOff val="8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/>
            <a:r>
              <a:rPr lang="zh-CN" altLang="en-US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印尼</a:t>
            </a:r>
            <a:r>
              <a:rPr lang="zh-CN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CN" altLang="en-US" b="1" i="0" cap="all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西蘇門答臘省</a:t>
            </a:r>
          </a:p>
          <a:p>
            <a:pPr algn="l" fontAlgn="base"/>
            <a:r>
              <a:rPr lang="en-MY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West Sumatra, Indonesia</a:t>
            </a:r>
          </a:p>
          <a:p>
            <a:pPr algn="l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米南人，島上的大族群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西蘇門答臘省是印度尼西亞的一個省份，到處可見富有特色的牛角屋建築。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此地的主要穆斯林群體並不是由丈夫掌權，而是妻子。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此外，在這裡和婆羅州，也能見到野生人猿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(Orangutans)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，牠們長有紅紅的毛髮，目前已瀕臨滅絕。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這是我們第二次為蘇門答臘省祈禱。上一季，我們的主要代禱對象是楠榜人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Lampungese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這一季，則是西蘇門答臘省的主要族群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——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米南加保人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(Minangkabau)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，簡稱米南人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Minang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米南人就是上述所提及由婦女掌權的群體。在這樣的母系社會中，是由女兒擁有繼承權，而不是兒子。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在過去的年代，米南婦女可以離婚再嫁好幾個丈夫。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zh-TW" altLang="en-US" sz="1200" b="1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男子出走</a:t>
            </a: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由於米南男性在家鄉不能繼承土地和房子，因此他們紛紛離開蘇門答臘，到印尼其他地區或馬來西亞謀生，成為該地顯著的少數民族。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米南人以餐飲業米南餐廳而聞名，這些餐廳以他們家鄉的美食為特色，其中包括一種以香料與椰絲烹煮、既辛辣又可口的牛肉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水牛菜，稱為冷當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altLang="zh-TW" sz="1200" b="0" i="0" dirty="0" err="1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Redang</a:t>
            </a:r>
            <a:r>
              <a:rPr lang="en-US" altLang="zh-TW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)</a:t>
            </a:r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其他米南人則通過做買賣賺大錢，尤其是珠寶生意。</a:t>
            </a:r>
            <a:endParaRPr lang="en-MY" altLang="zh-TW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endParaRPr lang="zh-TW" altLang="en-US" sz="1200" b="0" i="0" dirty="0">
              <a:solidFill>
                <a:srgbClr val="585858"/>
              </a:solidFill>
              <a:effectLst/>
              <a:latin typeface="Lato" panose="020F0502020204030203" pitchFamily="34" charset="0"/>
            </a:endParaRPr>
          </a:p>
          <a:p>
            <a:pPr algn="just" fontAlgn="base"/>
            <a:r>
              <a:rPr lang="zh-TW" altLang="en-US" sz="1200" b="0" i="0" dirty="0">
                <a:solidFill>
                  <a:srgbClr val="585858"/>
                </a:solidFill>
                <a:effectLst/>
                <a:latin typeface="Lato" panose="020F0502020204030203" pitchFamily="34" charset="0"/>
              </a:rPr>
              <a:t>幾乎所有米南人是堅定的穆斯林。只有聖靈動工，他們才會願意讓耶穌賜福予他們的社區和家庭。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5088C-E327-4C2C-943C-FBE3AB933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-305" r="9682" b="1090"/>
          <a:stretch/>
        </p:blipFill>
        <p:spPr>
          <a:xfrm>
            <a:off x="1" y="-152400"/>
            <a:ext cx="12192000" cy="960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3D9378-3288-4657-83CC-8853B3E20BA3}"/>
              </a:ext>
            </a:extLst>
          </p:cNvPr>
          <p:cNvSpPr txBox="1"/>
          <p:nvPr/>
        </p:nvSpPr>
        <p:spPr>
          <a:xfrm>
            <a:off x="1905000" y="466707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6月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最少</a:t>
            </a:r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接觸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福音的省份</a:t>
            </a:r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（五）</a:t>
            </a:r>
            <a:endParaRPr lang="en-MY" altLang="zh-CN" sz="4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27000" decel="2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275 " pathEditMode="relative" rAng="0" ptsTypes="AA">
                                      <p:cBhvr>
                                        <p:cTn id="11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/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4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9078-872C-408A-8B92-B7DFEE63329C}"/>
              </a:ext>
            </a:extLst>
          </p:cNvPr>
          <p:cNvSpPr/>
          <p:nvPr/>
        </p:nvSpPr>
        <p:spPr>
          <a:xfrm>
            <a:off x="0" y="3739"/>
            <a:ext cx="12220575" cy="69146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609600" y="304800"/>
            <a:ext cx="670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CN" alt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TW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貴州</a:t>
            </a:r>
            <a:r>
              <a:rPr lang="en-MY" altLang="zh-TW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MY" sz="40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Guizhou</a:t>
            </a:r>
          </a:p>
          <a:p>
            <a:endParaRPr lang="en-US" sz="4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893C1-59E6-416A-9337-DFDDC4DC7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418211" y="990600"/>
            <a:ext cx="10940628" cy="574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3,900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萬人口，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少數民族，中國苗族聚居地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4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百萬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中國中藥材重要產區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曾是中國最窮落後的省份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目前為中國經濟發展最快的省份之一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中國最晚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(1877)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向福音開放的省份之一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2016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年嚴控前有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萬基督徒，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有些族群受到東方閃電等異端的誘導，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用淫亂誘惑教會中的領導和信徒，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絆倒許多人。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貴州省的漢族和苗族之間的衝突， 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在基督裡找到合一</a:t>
            </a:r>
            <a:endParaRPr lang="en-US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4" descr="Map showing the location of Guizhou Province">
            <a:extLst>
              <a:ext uri="{FF2B5EF4-FFF2-40B4-BE49-F238E27FC236}">
                <a16:creationId xmlns:a16="http://schemas.microsoft.com/office/drawing/2014/main" id="{6C5766DE-908F-67CA-9087-E96819270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4471035" cy="355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6027E-BF62-4581-BF72-4005F67D4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304801" y="1371600"/>
            <a:ext cx="11506200" cy="5105400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533400" y="1600200"/>
            <a:ext cx="11125200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天父，我們同心為貴州少數民族的農民禱告， 他們不認識耶穌，祭拜大樹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石頭，受偶像邪靈的轄制，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又受</a:t>
            </a: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異端的引誘，求聖靈保守他們，認識基督，分辨真道。</a:t>
            </a:r>
            <a:endParaRPr lang="en-MY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我們為各處的縣長，鄉長，村長和</a:t>
            </a:r>
            <a:r>
              <a:rPr lang="zh-CN" altLang="en-US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長禱告：</a:t>
            </a:r>
            <a:br>
              <a:rPr lang="en-MY" alt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賜他們以公義和憐憫來治理，</a:t>
            </a:r>
            <a:br>
              <a:rPr lang="en-MY" alt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有智慧</a:t>
            </a:r>
            <a:r>
              <a:rPr lang="zh-CN" altLang="en-US" sz="3200" b="1" dirty="0">
                <a:solidFill>
                  <a:srgbClr val="FFFF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去</a:t>
            </a: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提升農民身心靈的生活。 </a:t>
            </a:r>
            <a:endParaRPr lang="en-MY" altLang="zh-TW" sz="3200" b="1" dirty="0">
              <a:solidFill>
                <a:srgbClr val="FFFF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求神親自建立本土化、具有民族特色的教會，</a:t>
            </a:r>
            <a:br>
              <a:rPr lang="en-MY" alt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FF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</a:t>
            </a: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宣教士有屬天的智慧，能夠敏銳</a:t>
            </a:r>
            <a:r>
              <a:rPr lang="zh-TW" altLang="en-US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地</a:t>
            </a: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判斷跟文化相關的問題。</a:t>
            </a:r>
            <a:br>
              <a:rPr lang="en-MY" alt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 </a:t>
            </a:r>
            <a:endParaRPr lang="en-MY" sz="3200" b="1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4165E0-F627-4B5E-81F5-2411B2DAEDB0}"/>
              </a:ext>
            </a:extLst>
          </p:cNvPr>
          <p:cNvSpPr/>
          <p:nvPr/>
        </p:nvSpPr>
        <p:spPr>
          <a:xfrm>
            <a:off x="-20955" y="-7961"/>
            <a:ext cx="12249154" cy="6865961"/>
          </a:xfrm>
          <a:prstGeom prst="rect">
            <a:avLst/>
          </a:prstGeom>
          <a:solidFill>
            <a:srgbClr val="463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3124200" y="1031878"/>
            <a:ext cx="9525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印度</a:t>
            </a:r>
            <a:r>
              <a:rPr lang="zh-CN" alt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CN" altLang="en-US" sz="4000" b="0" i="0" cap="all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zh-CN" altLang="en-US" sz="4000" b="1" i="0" cap="all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古吉拉特邦 </a:t>
            </a:r>
            <a:r>
              <a:rPr lang="en-MY" sz="4000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Gujarat</a:t>
            </a:r>
          </a:p>
          <a:p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3124200" y="1819133"/>
            <a:ext cx="8839199" cy="381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1,600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公里長的海岸線，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港口。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水土肥沃，農產畜牧，工商業發展快速。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具豐厚歷史文化傳統的經濟發達邦。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福音事工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世紀蓬勃發展，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2003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年通過反歸信法，困難重重。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85% 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印度教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10%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625 </a:t>
            </a:r>
            <a:r>
              <a:rPr lang="en-US" sz="2800" dirty="0" err="1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未得福音群體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33A9A-610D-45AD-A7A2-B152C97CF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050" name="Picture 2" descr="Gujarat in India">
            <a:extLst>
              <a:ext uri="{FF2B5EF4-FFF2-40B4-BE49-F238E27FC236}">
                <a16:creationId xmlns:a16="http://schemas.microsoft.com/office/drawing/2014/main" id="{311B0413-1967-8716-9013-14EB4AAD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" y="2048736"/>
            <a:ext cx="29445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23965" r="4942"/>
          <a:stretch/>
        </p:blipFill>
        <p:spPr>
          <a:xfrm>
            <a:off x="-11152" y="0"/>
            <a:ext cx="1220315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533400" y="1189119"/>
            <a:ext cx="11201400" cy="5105400"/>
          </a:xfrm>
          <a:prstGeom prst="rect">
            <a:avLst/>
          </a:prstGeom>
          <a:solidFill>
            <a:srgbClr val="46307C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609600" y="1371600"/>
            <a:ext cx="11201400" cy="472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父神，我們為古吉拉突邦的快速發展和豐富的文化感恩，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特別上世紀時福音事工興旺讚美主。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雖然過去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年極端印度教主義份子，逼迫你的教會，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我們知道你仍坐著為王。</a:t>
            </a:r>
            <a:endParaRPr lang="en-MY" altLang="zh-TW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古吉拉突邦的印度教群體</a:t>
            </a: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，不認識你的兒子，只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認</a:t>
            </a: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耶穌僅是另一位強大的神明</a:t>
            </a: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宗師</a:t>
            </a: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求主感動他們回轉悔改，從偶像崇拜、巫術、血祭的屬靈營壘中，獲得自由和釋放，成為神的兒女。</a:t>
            </a:r>
            <a:endParaRPr lang="en-MY" altLang="zh-TW" sz="2800" b="1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MY" altLang="zh-TW" sz="2800" b="1" dirty="0" err="1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天父，我們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為古吉拉突邦的基督徒禱告，求神讓他們在面臨試驗時，</a:t>
            </a:r>
            <a:br>
              <a:rPr lang="en-MY" alt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對神的認識成長，信心更成熟和堅定。</a:t>
            </a:r>
            <a:br>
              <a:rPr lang="en-US" altLang="zh-TW" sz="2800" b="1" dirty="0">
                <a:solidFill>
                  <a:srgbClr val="FFFF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</a:t>
            </a:r>
            <a:endParaRPr lang="en-MY" sz="2800" b="1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4165E0-F627-4B5E-81F5-2411B2DAEDB0}"/>
              </a:ext>
            </a:extLst>
          </p:cNvPr>
          <p:cNvSpPr/>
          <p:nvPr/>
        </p:nvSpPr>
        <p:spPr>
          <a:xfrm>
            <a:off x="-57154" y="-19050"/>
            <a:ext cx="12249154" cy="77803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2743200" y="141162"/>
            <a:ext cx="89045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 </a:t>
            </a:r>
            <a:r>
              <a:rPr 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孟加拉中央直轄區</a:t>
            </a:r>
            <a:r>
              <a:rPr lang="en-MY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MY" sz="24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fontAlgn="base"/>
            <a:r>
              <a:rPr lang="zh-TW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錫爾赫特專區</a:t>
            </a:r>
            <a:r>
              <a:rPr lang="en-MY" altLang="zh-TW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MY" sz="2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Sylhet Division 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1,200</a:t>
            </a:r>
            <a:r>
              <a:rPr lang="zh-TW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人）</a:t>
            </a:r>
            <a:endParaRPr lang="en-MY" sz="28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l" fontAlgn="base"/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2743200" y="1112838"/>
            <a:ext cx="89045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重要的經濟發展城市，僅次於達卡和吉大港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豐富的自然景觀生態旅遊勝地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茶葉和天然氣生產量居全國之最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經常受洪水淹蓋，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2022/5/20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發生的世紀洪水退後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引發大量的皮膚病和肚瀉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86%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，印度教徒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12%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138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個未得之民群體</a:t>
            </a:r>
            <a:endParaRPr lang="en-MY" altLang="zh-TW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D2111-2116-4C46-8F7E-99330E5DA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3074" name="Picture 2" descr="Map of Bangladesh with the Sylhet Division in Red">
            <a:extLst>
              <a:ext uri="{FF2B5EF4-FFF2-40B4-BE49-F238E27FC236}">
                <a16:creationId xmlns:a16="http://schemas.microsoft.com/office/drawing/2014/main" id="{BD93FA7E-2CB4-8C43-6ECD-E804DEEB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8" y="368339"/>
            <a:ext cx="2505632" cy="34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CCA10-11FA-3532-AB98-67C9D63B40B2}"/>
              </a:ext>
            </a:extLst>
          </p:cNvPr>
          <p:cNvSpPr txBox="1"/>
          <p:nvPr/>
        </p:nvSpPr>
        <p:spPr>
          <a:xfrm>
            <a:off x="381000" y="4370871"/>
            <a:ext cx="1028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邁門辛專區</a:t>
            </a:r>
            <a:r>
              <a:rPr lang="en-US" altLang="zh-TW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Mymensingh</a:t>
            </a:r>
            <a:r>
              <a:rPr lang="en-MY" altLang="zh-TW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1,100</a:t>
            </a:r>
            <a:r>
              <a:rPr lang="zh-TW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人）</a:t>
            </a:r>
            <a:endParaRPr lang="en-MY" sz="28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2015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年從達卡分出來成為中央直轄區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學府林立，熱愛學術，作育人才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農業、醫學和軍事科學技能。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穆斯林為主，基督徒不到萬分之一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1688C6-BFD5-9214-80EF-D6565F263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551979"/>
            <a:ext cx="2327102" cy="31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7895"/>
          <a:stretch/>
        </p:blipFill>
        <p:spPr>
          <a:xfrm>
            <a:off x="-11152" y="0"/>
            <a:ext cx="1220315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533400" y="1393619"/>
            <a:ext cx="11201400" cy="3940382"/>
          </a:xfrm>
          <a:prstGeom prst="rect">
            <a:avLst/>
          </a:prstGeom>
          <a:solidFill>
            <a:srgbClr val="0070C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762000" y="1600200"/>
            <a:ext cx="1074420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親愛的主，請顧念孟加拉這個年輕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、有許多戰亂政變歷史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的國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家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又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常有嚴重的水災，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願父神醫治保護他們。</a:t>
            </a:r>
            <a:br>
              <a:rPr lang="en-US" alt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MY" altLang="zh-TW" sz="2800" dirty="0" err="1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感謝父神</a:t>
            </a:r>
            <a: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她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目前是世界主要服裝出口國，但卻仍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是一個不認識你的國度，但願他們知道三一真神愛惜他們，樂意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披戴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基督。</a:t>
            </a:r>
            <a:endParaRPr lang="en-MY" altLang="zh-TW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把負擔放在教會心中，長期為孟加拉禱告。</a:t>
            </a:r>
            <a:br>
              <a:rPr lang="en-MY" alt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請求神差派虔誠、有專業知識的宣教士</a:t>
            </a:r>
            <a:r>
              <a:rPr lang="zh-TW" altLang="en-US" sz="2800" b="1" dirty="0">
                <a:solidFill>
                  <a:srgbClr val="FFFF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前往錫爾赫特和邁門辛兩個專區，與穆斯林分享基督的愛。</a:t>
            </a:r>
            <a:br>
              <a:rPr lang="en-MY" alt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</a:t>
            </a:r>
            <a:endParaRPr lang="en-US" sz="2800" b="1" dirty="0">
              <a:solidFill>
                <a:srgbClr val="FFFF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0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4165E0-F627-4B5E-81F5-2411B2DAEDB0}"/>
              </a:ext>
            </a:extLst>
          </p:cNvPr>
          <p:cNvSpPr/>
          <p:nvPr/>
        </p:nvSpPr>
        <p:spPr>
          <a:xfrm>
            <a:off x="-57156" y="1"/>
            <a:ext cx="12249154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304800" y="487242"/>
            <a:ext cx="1059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印</a:t>
            </a:r>
            <a:r>
              <a:rPr lang="zh-CN" altLang="en-US" sz="4000" b="1" i="0" cap="all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尼</a:t>
            </a:r>
            <a:r>
              <a:rPr lang="zh-CN" alt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｜</a:t>
            </a:r>
            <a:r>
              <a:rPr lang="zh-TW" sz="4000" b="1" cap="all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印尼西蘇門答臘</a:t>
            </a:r>
            <a:r>
              <a:rPr lang="zh-TW" sz="4000" b="1" cap="all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省</a:t>
            </a:r>
            <a:r>
              <a:rPr lang="en-MY" altLang="zh-TW" sz="4000" b="1" cap="all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YaHei" panose="020B0503020204020204" pitchFamily="34" charset="-122"/>
              </a:rPr>
              <a:t> </a:t>
            </a:r>
            <a:r>
              <a:rPr lang="en-MY" sz="40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West Sumatra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5D363-5D0A-4B96-9D98-66D10AC73896}"/>
              </a:ext>
            </a:extLst>
          </p:cNvPr>
          <p:cNvSpPr txBox="1"/>
          <p:nvPr/>
        </p:nvSpPr>
        <p:spPr>
          <a:xfrm>
            <a:off x="269240" y="1531868"/>
            <a:ext cx="11551838" cy="482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主要族群 </a:t>
            </a:r>
            <a:r>
              <a:rPr lang="en-US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米南人又稱巴東人</a:t>
            </a:r>
            <a:endParaRPr lang="en-US" altLang="zh-TW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以加保牛角形的房子建築物聞名</a:t>
            </a:r>
            <a:endParaRPr lang="en-US" altLang="zh-TW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世界最大的母系社會 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婦女的地位很高，掌管經濟</a:t>
            </a:r>
            <a:endParaRPr lang="en-US" altLang="zh-TW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市場是婦女的活動中心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米南人</a:t>
            </a:r>
            <a:r>
              <a:rPr lang="en-US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100% 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 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認為「伊斯蘭教法」是最好的生活律法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天生的政治領袖， 產生很多反抗荷蘭殖民者領袖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，也</a:t>
            </a:r>
            <a:r>
              <a:rPr 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因此視基督教是文化侵略者</a:t>
            </a:r>
            <a:endParaRPr lang="en-MY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F903A-7442-414E-9598-EED132C6B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1026" name="Picture 2" descr="Location of West Sumatra (red) in Indonesia (beige).">
            <a:extLst>
              <a:ext uri="{FF2B5EF4-FFF2-40B4-BE49-F238E27FC236}">
                <a16:creationId xmlns:a16="http://schemas.microsoft.com/office/drawing/2014/main" id="{8911E532-720C-3739-BD94-E8E44BA5A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0"/>
          <a:stretch/>
        </p:blipFill>
        <p:spPr bwMode="auto">
          <a:xfrm>
            <a:off x="7086600" y="1682370"/>
            <a:ext cx="5105400" cy="28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748ED-4DBC-4836-BE12-1776A2A0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8758" r="4546" b="4506"/>
          <a:stretch/>
        </p:blipFill>
        <p:spPr>
          <a:xfrm>
            <a:off x="-11151" y="0"/>
            <a:ext cx="1220315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9E7C4-3AEA-4BD1-AAEF-321AED334C31}"/>
              </a:ext>
            </a:extLst>
          </p:cNvPr>
          <p:cNvSpPr/>
          <p:nvPr/>
        </p:nvSpPr>
        <p:spPr>
          <a:xfrm>
            <a:off x="380998" y="2057400"/>
            <a:ext cx="11430002" cy="4575136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DC02D-BF17-4209-B8FA-6E7707F49146}"/>
              </a:ext>
            </a:extLst>
          </p:cNvPr>
          <p:cNvSpPr txBox="1"/>
          <p:nvPr/>
        </p:nvSpPr>
        <p:spPr>
          <a:xfrm>
            <a:off x="609600" y="2286000"/>
            <a:ext cx="11049000" cy="427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天父，求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你醫治</a:t>
            </a: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米南人殖民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歷史上</a:t>
            </a: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的傷痕與記憶，</a:t>
            </a:r>
            <a:br>
              <a:rPr lang="en-MY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不讓過去的經驗限制他們對父神的看法。</a:t>
            </a:r>
            <a:br>
              <a:rPr lang="en-MY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主啊，請差遣愛的使者，在米南人當中做和好的工作，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領</a:t>
            </a:r>
            <a:r>
              <a:rPr lang="zh-TW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受神兒女的心，歸向天父。</a:t>
            </a:r>
            <a:br>
              <a:rPr lang="en-MY" altLang="zh-TW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興起米南人當中的平安之子，帶領家庭及社區領袖得著福音，許多婦女要像馬大及馬利亞姊妹一樣，</a:t>
            </a:r>
            <a:br>
              <a:rPr lang="en-MY" alt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信靠</a:t>
            </a:r>
            <a:r>
              <a:rPr lang="zh-CN" altLang="en-US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接待服事主耶穌基督。</a:t>
            </a:r>
            <a:br>
              <a:rPr lang="en-MY" alt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FFCC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</a:t>
            </a:r>
            <a:endParaRPr lang="en-MY" sz="3200" b="1" dirty="0">
              <a:solidFill>
                <a:srgbClr val="FFFFCC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9381</TotalTime>
  <Words>5092</Words>
  <Application>Microsoft Office PowerPoint</Application>
  <PresentationFormat>Widescreen</PresentationFormat>
  <Paragraphs>186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JhengHei</vt:lpstr>
      <vt:lpstr>Microsoft JhengHei UI</vt:lpstr>
      <vt:lpstr>PMingLiU</vt:lpstr>
      <vt:lpstr>SimSun</vt:lpstr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2303</cp:revision>
  <dcterms:created xsi:type="dcterms:W3CDTF">2020-11-06T17:04:32Z</dcterms:created>
  <dcterms:modified xsi:type="dcterms:W3CDTF">2022-06-02T02:49:30Z</dcterms:modified>
</cp:coreProperties>
</file>