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11"/>
  </p:notesMasterIdLst>
  <p:sldIdLst>
    <p:sldId id="270" r:id="rId2"/>
    <p:sldId id="311" r:id="rId3"/>
    <p:sldId id="365" r:id="rId4"/>
    <p:sldId id="366" r:id="rId5"/>
    <p:sldId id="371" r:id="rId6"/>
    <p:sldId id="342" r:id="rId7"/>
    <p:sldId id="372" r:id="rId8"/>
    <p:sldId id="373" r:id="rId9"/>
    <p:sldId id="34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>
    <p:extLst>
      <p:ext uri="{19B8F6BF-5375-455C-9EA6-DF929625EA0E}">
        <p15:presenceInfo xmlns:p15="http://schemas.microsoft.com/office/powerpoint/2012/main" userId="075f14a0ffea5f7f" providerId="Windows Live"/>
      </p:ext>
    </p:extLst>
  </p:cmAuthor>
  <p:cmAuthor id="2" name="Yeng Shiow Lim" initials="YSL" lastIdx="1" clrIdx="1">
    <p:extLst>
      <p:ext uri="{19B8F6BF-5375-455C-9EA6-DF929625EA0E}">
        <p15:presenceInfo xmlns:p15="http://schemas.microsoft.com/office/powerpoint/2012/main" userId="385ee0dce7a98e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85"/>
    <a:srgbClr val="390D1A"/>
    <a:srgbClr val="6A182F"/>
    <a:srgbClr val="992345"/>
    <a:srgbClr val="FFFFCC"/>
    <a:srgbClr val="0F6C7F"/>
    <a:srgbClr val="670D0D"/>
    <a:srgbClr val="325C9A"/>
    <a:srgbClr val="4A475D"/>
    <a:srgbClr val="17A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9" autoAdjust="0"/>
    <p:restoredTop sz="71515" autoAdjust="0"/>
  </p:normalViewPr>
  <p:slideViewPr>
    <p:cSldViewPr>
      <p:cViewPr varScale="1">
        <p:scale>
          <a:sx n="63" d="100"/>
          <a:sy n="63" d="100"/>
        </p:scale>
        <p:origin x="1402" y="67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5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引言</a:t>
            </a:r>
            <a:r>
              <a:rPr lang="zh-CN" altLang="en-US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sz="1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我們不撤退</a:t>
            </a:r>
          </a:p>
          <a:p>
            <a:pPr algn="l"/>
            <a:r>
              <a:rPr lang="zh-TW" alt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阿富汗人湧進機場、攀住飛機，拚命想逃離母國的新聞畫面，我們應當記憶猶新。</a:t>
            </a:r>
            <a:endParaRPr lang="en-MY" altLang="zh-TW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 algn="l"/>
            <a:r>
              <a:rPr lang="zh-TW" alt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美國撤軍、塔利班重新當家後，竟有一群人主動找上塔利班，要求留在阿富汗，並為我們道出，正在上演的人道主義災難。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9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dirty="0" smtClean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dirty="0" smtClean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dirty="0" smtClean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阿富汗 </a:t>
            </a:r>
            <a:r>
              <a:rPr lang="en-US" altLang="zh-TW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Afghanistan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各地不同政治勢力的基本單元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阿富汗地處西亞、南亞、中亞的交匯點，阿富汗的歷史就因多山、多高原的地貌所形成的地緣政治而循環往復。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阿富汗向東是中國，向南是印度，向西伊朗高原，向北則是俄羅斯腹地的中亞五國；誰控制阿富汗，誰就控制歐亞大陸，因此，阿富汗的重要城市，在不同時期，都被四週的強大帝國收納為藩屬或邊區。這些山高穀深，交通不便，散落在山間的氏族部落，沒有成熟政治、軍事架構的阿富汗人，歷史上便只能向英印聯邦或俄羅斯方面尋求庇護，努力在夾縫中維持自己的有限國土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0" dirty="0" smtClean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阿富汗破碎的地形帶來的遍地各大小氏族集團，可以毫不猶豫的投靠任何給予利益的勢力，也可以毫不猶豫地與損害本氏族利益的勢力翻臉。惡劣的交通狀況、自然環境和兇悍民風，又讓所有帝國勢力都難以親自控制。哪怕強大如全盛時期的英帝國，親自下場控制阿富汗，依舊會被各方勢力聯手打得灰頭土臉。在</a:t>
            </a:r>
            <a:r>
              <a:rPr lang="en-US" altLang="zh-TW" sz="12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1838~1885</a:t>
            </a:r>
            <a:r>
              <a:rPr lang="zh-TW" altLang="en-US" sz="12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年間，強大的英印陸軍就曾兩次出兵北上。結果都在順利攻佔阿富汗各大城市後，被緊急動員聯合的的各方武裝聯軍攆了回去。甚至還有過全軍覆沒的慘敗。無奈之下，英帝國與俄羅斯帝國也只能選擇幕後操控，培植當地軍閥爭權奪利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dirty="0" smtClean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dirty="0" smtClean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dirty="0" smtClean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dirty="0" smtClean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5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mtClean="0"/>
              <a:t>普什圖法則: </a:t>
            </a:r>
          </a:p>
          <a:p>
            <a:pPr algn="l"/>
            <a:r>
              <a:rPr lang="en-US" smtClean="0"/>
              <a:t>普什圖</a:t>
            </a:r>
            <a:r>
              <a:rPr lang="zh-CN" altLang="en-US" b="0" i="0" smtClean="0">
                <a:solidFill>
                  <a:srgbClr val="333333"/>
                </a:solidFill>
                <a:effectLst/>
                <a:latin typeface="Helvetica Neue"/>
              </a:rPr>
              <a:t>部落中一种特有的道德和行为规范</a:t>
            </a:r>
            <a:endParaRPr lang="en-US" altLang="zh-CN" b="0" i="0" smtClean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en-US" altLang="zh-CN" b="0" i="0" smtClean="0">
                <a:solidFill>
                  <a:srgbClr val="333333"/>
                </a:solidFill>
                <a:effectLst/>
                <a:latin typeface="Helvetica Neue"/>
              </a:rPr>
              <a:t>2001</a:t>
            </a:r>
            <a:r>
              <a:rPr lang="zh-CN" altLang="en-US" b="0" i="0" smtClean="0">
                <a:solidFill>
                  <a:srgbClr val="333333"/>
                </a:solidFill>
                <a:effectLst/>
                <a:latin typeface="Helvetica Neue"/>
              </a:rPr>
              <a:t>年“</a:t>
            </a:r>
            <a:r>
              <a:rPr lang="en-US" altLang="zh-CN" b="0" i="0" smtClean="0">
                <a:solidFill>
                  <a:srgbClr val="333333"/>
                </a:solidFill>
                <a:effectLst/>
                <a:latin typeface="Helvetica Neue"/>
              </a:rPr>
              <a:t>9·11”</a:t>
            </a:r>
            <a:r>
              <a:rPr lang="zh-CN" altLang="en-US" b="0" i="0" smtClean="0">
                <a:solidFill>
                  <a:srgbClr val="333333"/>
                </a:solidFill>
                <a:effectLst/>
                <a:latin typeface="Helvetica Neue"/>
              </a:rPr>
              <a:t>恐怖袭击事件发生后，美国要求阿富汗的塔利班政权将本</a:t>
            </a:r>
            <a:r>
              <a:rPr lang="en-US" altLang="zh-CN" b="0" i="0" smtClean="0">
                <a:solidFill>
                  <a:srgbClr val="333333"/>
                </a:solidFill>
                <a:effectLst/>
                <a:latin typeface="Helvetica Neue"/>
              </a:rPr>
              <a:t>·</a:t>
            </a:r>
            <a:r>
              <a:rPr lang="zh-CN" altLang="en-US" b="0" i="0" smtClean="0">
                <a:solidFill>
                  <a:srgbClr val="333333"/>
                </a:solidFill>
                <a:effectLst/>
                <a:latin typeface="Helvetica Neue"/>
              </a:rPr>
              <a:t>拉登交由美方，遭到毛拉奥马尔拒绝。在普什图法典中，有重要的一条是“</a:t>
            </a:r>
            <a:r>
              <a:rPr lang="en-US" altLang="zh-CN" b="0" i="0" smtClean="0">
                <a:solidFill>
                  <a:srgbClr val="333333"/>
                </a:solidFill>
                <a:effectLst/>
                <a:latin typeface="Helvetica Neue"/>
              </a:rPr>
              <a:t>Nang”</a:t>
            </a:r>
            <a:r>
              <a:rPr lang="zh-CN" altLang="en-US" b="0" i="0" smtClean="0">
                <a:solidFill>
                  <a:srgbClr val="333333"/>
                </a:solidFill>
                <a:effectLst/>
                <a:latin typeface="Helvetica Neue"/>
              </a:rPr>
              <a:t>，意思是“尊严”。不能将寻求庇护的朋友交给敌人，否则自己的尊严将受损，而没有尊严地活着还不如死去。直至战斗至死，</a:t>
            </a:r>
            <a:endParaRPr lang="en-US" altLang="zh-CN" b="0" i="0" smtClean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zh-CN" altLang="en-US" b="0" i="0" smtClean="0">
                <a:solidFill>
                  <a:srgbClr val="333333"/>
                </a:solidFill>
                <a:effectLst/>
                <a:latin typeface="Helvetica Neue"/>
              </a:rPr>
              <a:t>一个普什图人终要捍卫自己的尊严。每个普什图男人都要保护自己的女人和领地，只有自己的母亲、姐妹和妻子享有好名声，他的尊严才能得到维护。因此，普什图人极看重女人的贞洁。如果知晓这一点，便不难理解为什么普什图人在婚后把妻子束缚在家中，没有本人允许，妻子不允许与其他男子见面，更不能随便与别的男子讲话。</a:t>
            </a:r>
          </a:p>
          <a:p>
            <a:pPr algn="l"/>
            <a:endParaRPr lang="en-US" altLang="zh-CN" b="0" i="0" smtClean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zh-CN" altLang="en-US" b="0" i="0" smtClean="0">
                <a:solidFill>
                  <a:srgbClr val="333333"/>
                </a:solidFill>
                <a:effectLst/>
                <a:latin typeface="Helvetica Neue"/>
              </a:rPr>
              <a:t>另外，比较受推崇的一条是“</a:t>
            </a:r>
            <a:r>
              <a:rPr lang="en-US" altLang="zh-CN" b="0" i="0" smtClean="0">
                <a:solidFill>
                  <a:srgbClr val="333333"/>
                </a:solidFill>
                <a:effectLst/>
                <a:latin typeface="Helvetica Neue"/>
              </a:rPr>
              <a:t>Badal”</a:t>
            </a:r>
            <a:r>
              <a:rPr lang="zh-CN" altLang="en-US" b="0" i="0" smtClean="0">
                <a:solidFill>
                  <a:srgbClr val="333333"/>
                </a:solidFill>
                <a:effectLst/>
                <a:latin typeface="Helvetica Neue"/>
              </a:rPr>
              <a:t>，意思是“报复”。如果遭受敌人冒犯或者尊严受到侮辱，普什图人不仅要向敌人报复，也要向敌人的家庭和所在的部落报复。招致报复的诱因会有很多，其中土地、钱财和女人等居多。如果尊严受到冒犯，普什图人必定报复。这是最为重要的一条，也深深融入了每个普什图人的血液。较小的争议可以通过协商解决，但关乎人命的谋杀必须要“以血还血”。</a:t>
            </a:r>
          </a:p>
          <a:p>
            <a:pPr algn="l"/>
            <a:endParaRPr lang="en-US" altLang="zh-CN" b="0" i="0" smtClean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zh-CN" altLang="en-US" b="0" i="0" smtClean="0">
                <a:solidFill>
                  <a:srgbClr val="333333"/>
                </a:solidFill>
                <a:effectLst/>
                <a:latin typeface="Helvetica Neue"/>
              </a:rPr>
              <a:t>至今，普什图人按照族内的行为准则行事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7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9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7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3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61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75A894-F66E-45B4-AC16-03078491A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D910006-2876-4983-B1ED-78A744F84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9E30F0-340C-4327-8FD2-755C12DB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C42832-5165-4C1F-A9DF-A7A219AA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205D4B-65BE-4E45-BE45-2E146999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0FEF97-55E4-4CDC-8388-F6EBC04F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CADFF08-B8B8-4F44-B5EB-E703A40F8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C3C0E0-2039-4E50-9A64-B0DB016A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04B13E-4663-468A-9CF4-5483BDCB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911233-48EA-47E2-BBA4-C67AD972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D7B333B-78C2-492F-A119-A8439BE4C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C0C0FBF-0BC9-4EA4-B45A-80A833F8A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9C0398-4BFE-4DAD-BC0F-A4050781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F16DB9-C9EA-4C26-9232-81EA4DD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3428F-8763-4A3C-A61C-E1CC39E4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74A5DF-28ED-46DE-8D36-9C693ACE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1BA59C-E57F-4C17-B90F-B90FE515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7CF973-4982-4EA9-B892-11EF41DA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8D909B-CADA-422C-96F2-6F4A64A7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A00675-BF7A-485F-AD44-0F798E4C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9525C4-2391-4EE5-89F1-FFF42054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DF132F-CBFD-4D74-908C-0C5F3546C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B6CAA1-2019-4B9B-95AA-AB341B06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2B9737-1B55-4DD9-B4B1-CCFFBF2A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34A14A-1774-40EB-A1A4-C8B6BA2B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0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D6A8C4-F5B9-4F15-948E-5702F8C7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3AF7BC-AF14-4C4A-A82C-F840E76DB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3C0228-0760-4D6E-99C6-D9D83C1AE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293E9F-F933-4331-AB69-C4C2F197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163446-44EF-4827-8B17-9F4C2E16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D0978B-B41B-4303-9221-77A903A7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0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A5A003-48E4-4ABF-B69D-515F815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5F1756-79E6-4348-9CFC-86AC63456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B113F32-C896-4B90-8DF1-D109C82EF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46D95F2-8890-411F-96C0-4943FA4D1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F7AE4DF-F762-4BAC-A1EA-2FDF4E670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B5148EB-AE75-46E1-90D6-F4E0169D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D9422A7-A435-4988-BFE4-16525782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C0AA024-964A-4E6A-B69D-5E4B19A1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1BCFDC-B34E-44A4-92C7-4F6A4497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5351469-13B1-4BEA-B368-A2014B77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5EDBA81-208E-4097-9AAE-EDBC11DE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4B77E13-D083-4F58-8E55-587F021F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1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7259A2D-ECE8-4138-9559-A48C533B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D0B93DB-CC4E-4907-9263-1D836D9B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C004715-0CF8-483E-8C37-13AAC811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7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685BB6-357D-466E-A4A6-9F23D3F2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1AC8CA-84CE-415E-A8DA-91A272FC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FC9BA58-B29D-4C52-8A13-437AE0200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AD71BE-B0B6-4DA5-9DC7-229A0386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546C110-9B4A-4352-A670-6B32A159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A39F14-F063-447F-A1F0-D4C6B0A8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817FAE-31D4-4936-95F9-0032CB2D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B6CC44-B3C9-4D67-B1CA-8517BBA3B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8CA162-5D51-4EC3-AEE9-A962A1FFC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4AFEA44-60A4-4687-B98A-148A2E24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C7A81B-56FD-4722-94BF-CA9C1119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D31202-2638-4CC8-AFAF-B66E4E47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5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A954A8B-ED08-412F-AE49-CB0223A4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F46BED-A1C9-4A4C-BA0C-311703D19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482397-D670-41DA-AD31-62691BA3E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9F0395-5741-485A-B0AB-EBAA5D701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3671C3-2E2C-4BD7-9FEC-49088F54B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24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65088C-E327-4C2C-943C-FBE3AB933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E49E423-AFA0-4D36-A81A-87E76218A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59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35DF8C5-6BF9-42BD-825D-BB95C5D7BE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3D9378-3288-4657-83CC-8853B3E20BA3}"/>
              </a:ext>
            </a:extLst>
          </p:cNvPr>
          <p:cNvSpPr txBox="1"/>
          <p:nvPr/>
        </p:nvSpPr>
        <p:spPr>
          <a:xfrm>
            <a:off x="1905000" y="4667070"/>
            <a:ext cx="8305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2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月</a:t>
            </a:r>
          </a:p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為阿富汗禱告</a:t>
            </a:r>
            <a:endParaRPr lang="en-MY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27000" decel="2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-0.275 " pathEditMode="relative" rAng="0" ptsTypes="AA">
                                      <p:cBhvr>
                                        <p:cTn id="11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18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0795083-B61B-4305-A6DD-398151CFBF2C}"/>
              </a:ext>
            </a:extLst>
          </p:cNvPr>
          <p:cNvSpPr txBox="1"/>
          <p:nvPr/>
        </p:nvSpPr>
        <p:spPr>
          <a:xfrm>
            <a:off x="352425" y="319296"/>
            <a:ext cx="670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365760"/>
            <a:r>
              <a:rPr lang="zh-CN" altLang="en-US" sz="36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阿富汗 </a:t>
            </a:r>
            <a:r>
              <a:rPr lang="en-US" sz="36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Afghanistan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615D363-5D0A-4B96-9D98-66D10AC73896}"/>
              </a:ext>
            </a:extLst>
          </p:cNvPr>
          <p:cNvSpPr txBox="1"/>
          <p:nvPr/>
        </p:nvSpPr>
        <p:spPr>
          <a:xfrm>
            <a:off x="352425" y="1066800"/>
            <a:ext cx="1140286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位處亞洲中央。東中國，南印度，</a:t>
            </a:r>
            <a:b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西伊朗高原，北是俄羅斯腹地的中亞五國。</a:t>
            </a: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散居山間、不同來源、文化各異、</a:t>
            </a:r>
            <a:b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互不相屬、各自為政的氏族部落，</a:t>
            </a:r>
            <a:b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是境內不同政治勢力的基本單元。</a:t>
            </a: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4,000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萬人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口</a:t>
            </a:r>
            <a:endParaRPr lang="en-US" altLang="zh-CN" sz="2800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99.8</a:t>
            </a:r>
            <a:r>
              <a:rPr 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% 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遜尼派穆斯林 </a:t>
            </a:r>
            <a:endParaRPr lang="en-US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70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個未得福音群</a:t>
            </a:r>
            <a:r>
              <a:rPr lang="zh-TW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體</a:t>
            </a:r>
            <a:endParaRPr lang="en-US" altLang="zh-TW" sz="2800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主要族群</a:t>
            </a:r>
            <a:r>
              <a:rPr lang="en-US" altLang="zh-TW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普什圖人， 奉行普什圖法</a:t>
            </a:r>
            <a:r>
              <a:rPr lang="zh-TW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則</a:t>
            </a:r>
            <a:endParaRPr lang="en-US" altLang="zh-TW" sz="2800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“塔利班”</a:t>
            </a:r>
            <a:r>
              <a:rPr lang="en-US" altLang="zh-TW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—— 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普什圖語，意指“伊斯蘭教的神學士”</a:t>
            </a:r>
            <a:endParaRPr lang="en-US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06A9A2B4-64CE-95D6-A611-48C8B00DBE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868902"/>
              </p:ext>
            </p:extLst>
          </p:nvPr>
        </p:nvGraphicFramePr>
        <p:xfrm>
          <a:off x="7643812" y="1066800"/>
          <a:ext cx="4195763" cy="3703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4" imgW="15466320" imgH="13650480" progId="">
                  <p:embed/>
                </p:oleObj>
              </mc:Choice>
              <mc:Fallback>
                <p:oleObj r:id="rId4" imgW="15466320" imgH="13650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43812" y="1066800"/>
                        <a:ext cx="4195763" cy="3703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79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18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615D363-5D0A-4B96-9D98-66D10AC73896}"/>
              </a:ext>
            </a:extLst>
          </p:cNvPr>
          <p:cNvSpPr txBox="1"/>
          <p:nvPr/>
        </p:nvSpPr>
        <p:spPr>
          <a:xfrm>
            <a:off x="3200400" y="833660"/>
            <a:ext cx="8763000" cy="481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600"/>
              </a:spcAft>
            </a:pPr>
            <a:r>
              <a:rPr lang="zh-TW" altLang="en-US" sz="28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古代是多元性的交匯</a:t>
            </a:r>
            <a:r>
              <a:rPr lang="zh-TW" alt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</a:t>
            </a:r>
            <a:r>
              <a:rPr lang="zh-CN" alt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2800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marL="274320" indent="-28575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遊牧和農耕文</a:t>
            </a:r>
            <a:r>
              <a:rPr lang="zh-TW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化</a:t>
            </a:r>
            <a:endParaRPr lang="en-US" altLang="zh-TW" sz="2800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74320" indent="-28575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中華、印度和中東文</a:t>
            </a:r>
            <a:r>
              <a:rPr lang="zh-TW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明</a:t>
            </a:r>
            <a:endParaRPr lang="en-US" altLang="zh-TW" sz="2800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74320" indent="-28575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拜火教、伊斯蘭教、景教和佛教經此傳入中</a:t>
            </a:r>
            <a:r>
              <a:rPr lang="zh-TW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</a:t>
            </a:r>
            <a:endParaRPr lang="zh-TW" altLang="en-US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74320" indent="-28575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中國古代四大發明傳往阿拉伯世界和歐洲的必經之地</a:t>
            </a:r>
            <a:endParaRPr lang="en-US" sz="2800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3400"/>
              </a:lnSpc>
              <a:spcBef>
                <a:spcPts val="1200"/>
              </a:spcBef>
              <a:spcAft>
                <a:spcPts val="600"/>
              </a:spcAft>
            </a:pPr>
            <a:r>
              <a:rPr lang="zh-TW" altLang="en-US" sz="28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近代成為英俄、美蘇間的爭奪地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蘇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聯解體後的內亂和塔利班與恐怖主義的聯</a:t>
            </a:r>
            <a:r>
              <a:rPr lang="zh-TW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系</a:t>
            </a:r>
            <a:endParaRPr lang="en-US" altLang="zh-TW" sz="2800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altLang="zh-TW" sz="28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80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TW" altLang="en-US" sz="280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阿富汗帶來災難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911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事件美國在此打了</a:t>
            </a:r>
            <a:r>
              <a:rPr lang="en-US" altLang="zh-TW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年的反恐戰</a:t>
            </a:r>
            <a:endParaRPr lang="en-US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1133A9A-610D-45AD-A7A2-B152C97CF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6740" r="12245" b="6608"/>
          <a:stretch/>
        </p:blipFill>
        <p:spPr>
          <a:xfrm>
            <a:off x="0" y="0"/>
            <a:ext cx="304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4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18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615D363-5D0A-4B96-9D98-66D10AC73896}"/>
              </a:ext>
            </a:extLst>
          </p:cNvPr>
          <p:cNvSpPr txBox="1"/>
          <p:nvPr/>
        </p:nvSpPr>
        <p:spPr>
          <a:xfrm>
            <a:off x="2514600" y="259861"/>
            <a:ext cx="9677400" cy="647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600"/>
              </a:spcAft>
            </a:pPr>
            <a:r>
              <a:rPr lang="en-US" altLang="zh-TW" sz="28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2021</a:t>
            </a:r>
            <a:r>
              <a:rPr lang="zh-TW" altLang="en-US" sz="2800" b="1" dirty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年八月美軍撤兵，普什圖族塔利班重掌政</a:t>
            </a:r>
            <a:r>
              <a:rPr lang="zh-TW" alt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權</a:t>
            </a:r>
            <a:endParaRPr lang="en-US" altLang="zh-TW" sz="2800" b="1" dirty="0" smtClean="0">
              <a:solidFill>
                <a:srgbClr val="FFE285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3600"/>
              </a:lnSpc>
              <a:spcAft>
                <a:spcPts val="600"/>
              </a:spcAft>
            </a:pP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明確表示實施伊斯蘭教法，不會成為民主國家，</a:t>
            </a:r>
            <a:b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但期待能與國際建立友好關系</a:t>
            </a:r>
            <a:r>
              <a:rPr lang="zh-TW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婦女權益被剝削，女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性必需</a:t>
            </a:r>
            <a:r>
              <a:rPr lang="zh-TW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穿全身罩，不許工作及上學</a:t>
            </a:r>
            <a:endParaRPr lang="en-MY" altLang="zh-TW" sz="2800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800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經濟崩潰、糧食短缺，超過一半人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口（</a:t>
            </a:r>
            <a:r>
              <a:rPr lang="en-US" altLang="zh-TW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2,400萬人 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MY" altLang="zh-CN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MY" altLang="zh-CN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800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挨餓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父母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被迫</a:t>
            </a:r>
            <a:r>
              <a:rPr lang="zh-TW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賣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兒還</a:t>
            </a:r>
            <a:r>
              <a:rPr lang="zh-TW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債</a:t>
            </a:r>
            <a:r>
              <a:rPr lang="en-US" altLang="zh-TW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目前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en-US" sz="2800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主要經濟收入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來自於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出產</a:t>
            </a:r>
            <a: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全球80%</a:t>
            </a:r>
            <a:r>
              <a:rPr lang="zh-CN" altLang="en-US" sz="2800" b="0" i="0" dirty="0" smtClean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罌粟</a:t>
            </a:r>
            <a:r>
              <a:rPr lang="zh-CN" altLang="en-US" sz="2800" b="0" i="0" dirty="0" smtClean="0">
                <a:solidFill>
                  <a:srgbClr val="4D515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CN" sz="2800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人道救援執行受阻礙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600萬難民</a:t>
            </a:r>
            <a:br>
              <a:rPr lang="en-US" altLang="zh-TW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(250萬外逃， 350萬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滯留</a:t>
            </a:r>
            <a:r>
              <a:rPr lang="en-US" altLang="zh-TW" sz="2800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在阿富汗境內</a:t>
            </a:r>
            <a:r>
              <a:rPr lang="en-US" altLang="zh-TW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274320" indent="-27432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800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超越北韓，成為迫害其督徒最嚴重的國家</a:t>
            </a:r>
            <a:r>
              <a:rPr lang="en-US" altLang="zh-TW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800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過去十年是信徒增長比例第二快國家</a:t>
            </a:r>
            <a:r>
              <a:rPr lang="en-US" altLang="zh-TW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許多基督徒逃往鄰國農村地區或難民營</a:t>
            </a:r>
            <a:r>
              <a:rPr lang="en-US" altLang="zh-TW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福音廣播及電視，帶領多人歸主</a:t>
            </a:r>
            <a:endParaRPr lang="en-US" altLang="zh-TW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1133A9A-610D-45AD-A7A2-B152C97CF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7500"/>
          <a:stretch/>
        </p:blipFill>
        <p:spPr>
          <a:xfrm>
            <a:off x="0" y="0"/>
            <a:ext cx="236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7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06085B-C785-4F37-9E11-91B8B9897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12192000" cy="152386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3A965B-05B7-4DDD-9216-0B23FCACF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4200" y="313862"/>
            <a:ext cx="1076879" cy="10757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0795083-B61B-4305-A6DD-398151CFBF2C}"/>
              </a:ext>
            </a:extLst>
          </p:cNvPr>
          <p:cNvSpPr txBox="1"/>
          <p:nvPr/>
        </p:nvSpPr>
        <p:spPr>
          <a:xfrm>
            <a:off x="1752600" y="3048000"/>
            <a:ext cx="822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讓我們</a:t>
            </a:r>
            <a:r>
              <a:rPr lang="zh-CN" altLang="en-US" sz="36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同心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</a:t>
            </a:r>
            <a:r>
              <a:rPr lang="zh-CN" altLang="en-US" sz="3600" b="1" dirty="0" smtClean="0">
                <a:solidFill>
                  <a:srgbClr val="DC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阿</a:t>
            </a:r>
            <a:r>
              <a:rPr lang="zh-CN" altLang="en-US" sz="3600" b="1" dirty="0">
                <a:solidFill>
                  <a:srgbClr val="DC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富</a:t>
            </a:r>
            <a:r>
              <a:rPr lang="zh-CN" altLang="en-US" sz="3600" b="1" dirty="0" smtClean="0">
                <a:solidFill>
                  <a:srgbClr val="DC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汗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禱告</a:t>
            </a:r>
            <a:r>
              <a:rPr lang="en-MY" altLang="zh-TW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MY" altLang="zh-TW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384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27000" decel="2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75 " pathEditMode="relative" rAng="0" ptsTypes="AA">
                                      <p:cBhvr>
                                        <p:cTn id="8" dur="1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20CCD7D-5B36-134E-13EF-6B0F47D5E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t="23494"/>
          <a:stretch/>
        </p:blipFill>
        <p:spPr>
          <a:xfrm>
            <a:off x="-76200" y="0"/>
            <a:ext cx="12268200" cy="74442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EB9E7C4-3AEA-4BD1-AAEF-321AED334C31}"/>
              </a:ext>
            </a:extLst>
          </p:cNvPr>
          <p:cNvSpPr/>
          <p:nvPr/>
        </p:nvSpPr>
        <p:spPr>
          <a:xfrm>
            <a:off x="1676400" y="914400"/>
            <a:ext cx="8915400" cy="5380119"/>
          </a:xfrm>
          <a:prstGeom prst="rect">
            <a:avLst/>
          </a:prstGeom>
          <a:solidFill>
            <a:srgbClr val="00206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CDDC02D-BF17-4209-B8FA-6E7707F49146}"/>
              </a:ext>
            </a:extLst>
          </p:cNvPr>
          <p:cNvSpPr txBox="1"/>
          <p:nvPr/>
        </p:nvSpPr>
        <p:spPr>
          <a:xfrm>
            <a:off x="1676400" y="1143000"/>
            <a:ext cx="8915400" cy="4983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spcAft>
                <a:spcPts val="1200"/>
              </a:spcAft>
            </a:pPr>
            <a:r>
              <a:rPr lang="en-US" sz="2800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天父，我們知道你必憐憫備受艱苦</a:t>
            </a:r>
            <a: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b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對未來沒有把握的阿富汗人</a:t>
            </a:r>
            <a: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b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求你讓他們早日知道</a:t>
            </a:r>
            <a:r>
              <a:rPr lang="en-US" sz="2800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祢的慈愛，經歷平安</a:t>
            </a:r>
            <a: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algn="ctr">
              <a:lnSpc>
                <a:spcPts val="36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主耶穌，我們為600萬流離失所者祈禱。</a:t>
            </a:r>
            <a:b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許多家庭在難民營中</a:t>
            </a:r>
            <a:r>
              <a:rPr lang="zh-CN" alt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en-US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祈求主賜下庇護和供應</a:t>
            </a:r>
            <a:r>
              <a:rPr lang="zh-CN" alt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保守</a:t>
            </a:r>
            <a:r>
              <a:rPr lang="en-US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安頓在西方國家的難民早日找到住所和工作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algn="ctr">
              <a:lnSpc>
                <a:spcPts val="3600"/>
              </a:lnSpc>
              <a:spcAft>
                <a:spcPts val="1200"/>
              </a:spcAft>
            </a:pPr>
            <a:r>
              <a:rPr lang="en-US" sz="2800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天父，求祢保護阿富汗境內人數只有一萬名的信徒</a:t>
            </a:r>
            <a: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 </a:t>
            </a:r>
            <a:b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賜他們足夠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en-US" sz="2800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飲食，脫離惡人的手</a:t>
            </a:r>
            <a: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；</a:t>
            </a:r>
            <a:b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遭遇逼迫時，經歷</a:t>
            </a: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</a:t>
            </a:r>
            <a:r>
              <a:rPr lang="en-US" sz="2800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主同在出人意外的平靜安穩</a:t>
            </a:r>
            <a: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b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求主增添他們得救的人數</a:t>
            </a:r>
            <a: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95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t="28420" r="5620"/>
          <a:stretch/>
        </p:blipFill>
        <p:spPr>
          <a:xfrm>
            <a:off x="-45720" y="0"/>
            <a:ext cx="1246632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EB9E7C4-3AEA-4BD1-AAEF-321AED334C31}"/>
              </a:ext>
            </a:extLst>
          </p:cNvPr>
          <p:cNvSpPr/>
          <p:nvPr/>
        </p:nvSpPr>
        <p:spPr>
          <a:xfrm>
            <a:off x="1295400" y="1905000"/>
            <a:ext cx="9342120" cy="4419600"/>
          </a:xfrm>
          <a:prstGeom prst="rect">
            <a:avLst/>
          </a:prstGeom>
          <a:solidFill>
            <a:srgbClr val="390D1A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CDDC02D-BF17-4209-B8FA-6E7707F49146}"/>
              </a:ext>
            </a:extLst>
          </p:cNvPr>
          <p:cNvSpPr txBox="1"/>
          <p:nvPr/>
        </p:nvSpPr>
        <p:spPr>
          <a:xfrm>
            <a:off x="685800" y="2187929"/>
            <a:ext cx="10668000" cy="4060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spcAft>
                <a:spcPts val="1200"/>
              </a:spcAft>
            </a:pPr>
            <a:r>
              <a:rPr lang="zh-CN" alt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主耶穌</a:t>
            </a:r>
            <a: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en-US" sz="2800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我們為阿富汗的塔利班政權領袖禱告</a:t>
            </a:r>
            <a: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b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請掌管他們的心，善待境內各族群</a:t>
            </a:r>
            <a: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b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停止逼害教會，不以極權為治，脫離暴力和恐怖主義</a:t>
            </a:r>
            <a:r>
              <a:rPr lang="en-US" sz="2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algn="ctr">
              <a:lnSpc>
                <a:spcPts val="3600"/>
              </a:lnSpc>
              <a:spcAft>
                <a:spcPts val="1200"/>
              </a:spcAft>
            </a:pPr>
            <a:r>
              <a:rPr lang="en-US" sz="2800" b="1" dirty="0" err="1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天父，我們為阿富汗的兒童禱告</a:t>
            </a:r>
            <a:r>
              <a:rPr 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br>
              <a:rPr 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800" b="1" dirty="0" err="1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願他們不</a:t>
            </a:r>
            <a:r>
              <a:rPr lang="zh-CN" alt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再</a:t>
            </a:r>
            <a:r>
              <a:rPr 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</a:t>
            </a:r>
            <a:r>
              <a:rPr lang="zh-CN" alt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販賣</a:t>
            </a:r>
            <a:r>
              <a:rPr lang="en-US" sz="2800" b="1" dirty="0" err="1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還債，也不</a:t>
            </a:r>
            <a:r>
              <a:rPr lang="zh-CN" alt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必</a:t>
            </a:r>
            <a:r>
              <a:rPr lang="en-US" sz="2800" b="1" dirty="0" err="1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在飢餓和槍聲中入睡</a:t>
            </a:r>
            <a:r>
              <a:rPr 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br>
              <a:rPr 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願</a:t>
            </a:r>
            <a:r>
              <a:rPr lang="zh-CN" alt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祢</a:t>
            </a:r>
            <a:r>
              <a:rPr lang="en-US" sz="2800" b="1" dirty="0" err="1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成為阿富汗婦女的保障</a:t>
            </a:r>
            <a:r>
              <a:rPr lang="zh-CN" alt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</a:t>
            </a:r>
            <a:r>
              <a:rPr lang="en-US" sz="2800" b="1" dirty="0" err="1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權益的維護者</a:t>
            </a:r>
            <a:r>
              <a:rPr 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br>
              <a:rPr 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使她們遠離</a:t>
            </a:r>
            <a:r>
              <a:rPr lang="en-US" sz="2800" b="1" dirty="0" err="1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暴力和逼害，有受</a:t>
            </a:r>
            <a:r>
              <a:rPr lang="zh-CN" alt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教育</a:t>
            </a:r>
            <a:r>
              <a:rPr lang="en-US" sz="2800" b="1" dirty="0" err="1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和工作機會</a:t>
            </a:r>
            <a:r>
              <a:rPr 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 </a:t>
            </a:r>
            <a:br>
              <a:rPr 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</a:t>
            </a:r>
            <a:r>
              <a:rPr lang="en-US" sz="2800" b="1" dirty="0" err="1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自由地行動和享受參與生活各方面的活動</a:t>
            </a:r>
            <a:r>
              <a:rPr lang="en-US" sz="2800" b="1" dirty="0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sz="2800" b="1" dirty="0">
              <a:solidFill>
                <a:srgbClr val="FFE285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08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5" t="23784" r="-257" b="7165"/>
          <a:stretch/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EB9E7C4-3AEA-4BD1-AAEF-321AED334C31}"/>
              </a:ext>
            </a:extLst>
          </p:cNvPr>
          <p:cNvSpPr/>
          <p:nvPr/>
        </p:nvSpPr>
        <p:spPr>
          <a:xfrm>
            <a:off x="1219200" y="1676400"/>
            <a:ext cx="10058400" cy="4648200"/>
          </a:xfrm>
          <a:prstGeom prst="rect">
            <a:avLst/>
          </a:prstGeom>
          <a:solidFill>
            <a:srgbClr val="00206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CDDC02D-BF17-4209-B8FA-6E7707F49146}"/>
              </a:ext>
            </a:extLst>
          </p:cNvPr>
          <p:cNvSpPr txBox="1"/>
          <p:nvPr/>
        </p:nvSpPr>
        <p:spPr>
          <a:xfrm>
            <a:off x="1248624" y="1880153"/>
            <a:ext cx="10058400" cy="4368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spcAft>
                <a:spcPts val="1200"/>
              </a:spcAft>
            </a:pPr>
            <a:r>
              <a:rPr lang="en-US" sz="280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天父，我們為世界展望會留下</a:t>
            </a:r>
            <a:r>
              <a:rPr lang="zh-CN" altLang="en-US" sz="280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en-US" sz="280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人道救援同工                            和當地的300名員工禱告，</a:t>
            </a:r>
            <a:br>
              <a:rPr lang="en-US" sz="280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80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</a:t>
            </a:r>
            <a:r>
              <a:rPr lang="zh-CN" altLang="en-US" sz="280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祢</a:t>
            </a:r>
            <a:r>
              <a:rPr lang="en-US" sz="280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供應所需資源，得到政府合作，</a:t>
            </a:r>
            <a:br>
              <a:rPr lang="en-US" sz="280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80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不耽延健康、醫療、糧食和教育的服務。</a:t>
            </a:r>
          </a:p>
          <a:p>
            <a:pPr algn="ctr">
              <a:lnSpc>
                <a:spcPts val="3600"/>
              </a:lnSpc>
              <a:spcAft>
                <a:spcPts val="1200"/>
              </a:spcAft>
            </a:pPr>
            <a:r>
              <a:rPr 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天父，我們為</a:t>
            </a:r>
            <a:r>
              <a:rPr lang="zh-CN" alt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所有</a:t>
            </a:r>
            <a:r>
              <a:rPr 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收留阿富汗難民</a:t>
            </a:r>
            <a:r>
              <a:rPr lang="zh-CN" alt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國家的</a:t>
            </a:r>
            <a:r>
              <a:rPr 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教會禱告，</a:t>
            </a:r>
            <a:br>
              <a:rPr 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</a:t>
            </a:r>
            <a:r>
              <a:rPr lang="zh-CN" altLang="en-US" sz="2800" b="1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祢</a:t>
            </a:r>
            <a:r>
              <a:rPr 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感動和震動</a:t>
            </a:r>
            <a:r>
              <a:rPr lang="zh-CN" altLang="en-US" sz="2800" b="1" smtClean="0">
                <a:solidFill>
                  <a:srgbClr val="FFE28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祢</a:t>
            </a:r>
            <a:r>
              <a:rPr 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的兒女</a:t>
            </a:r>
            <a:r>
              <a:rPr lang="zh-CN" alt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願意</a:t>
            </a:r>
            <a:r>
              <a:rPr 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關心照顧他們；</a:t>
            </a:r>
            <a:br>
              <a:rPr 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因為我們既得了不能震動的國</a:t>
            </a:r>
            <a:r>
              <a:rPr lang="zh-CN" alt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</a:t>
            </a:r>
            <a:r>
              <a:rPr lang="zh-CN" alt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</a:t>
            </a:r>
            <a:r>
              <a:rPr 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感恩，</a:t>
            </a:r>
            <a:br>
              <a:rPr 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照神所喜悅的用虔誠敬畏的心事奉神。</a:t>
            </a:r>
            <a:br>
              <a:rPr 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奉主耶穌基督的名求，阿們！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392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2156C31-8894-454A-96DA-FF913E148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/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BECD9B-835A-42BA-9EBD-CD47B273A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4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10222</TotalTime>
  <Words>614</Words>
  <Application>Microsoft Office PowerPoint</Application>
  <PresentationFormat>Widescreen</PresentationFormat>
  <Paragraphs>67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Helvetica Neue</vt:lpstr>
      <vt:lpstr>Microsoft JhengHei</vt:lpstr>
      <vt:lpstr>新細明體</vt:lpstr>
      <vt:lpstr>新細明體</vt:lpstr>
      <vt:lpstr>宋体</vt:lpstr>
      <vt:lpstr>Arial</vt:lpstr>
      <vt:lpstr>Calibri</vt:lpstr>
      <vt:lpstr>Calibri Light</vt:lpstr>
      <vt:lpstr>Segoe UI Historic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Microsoft account</cp:lastModifiedBy>
  <cp:revision>2545</cp:revision>
  <dcterms:created xsi:type="dcterms:W3CDTF">2020-11-06T17:04:32Z</dcterms:created>
  <dcterms:modified xsi:type="dcterms:W3CDTF">2022-06-30T04:32:21Z</dcterms:modified>
</cp:coreProperties>
</file>